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3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7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  <p:sldMasterId id="2147483969" r:id="rId6"/>
    <p:sldMasterId id="2147483988" r:id="rId7"/>
    <p:sldMasterId id="2147483904" r:id="rId8"/>
    <p:sldMasterId id="2147483939" r:id="rId9"/>
    <p:sldMasterId id="2147483947" r:id="rId10"/>
    <p:sldMasterId id="2147484007" r:id="rId11"/>
  </p:sldMasterIdLst>
  <p:notesMasterIdLst>
    <p:notesMasterId r:id="rId61"/>
  </p:notesMasterIdLst>
  <p:handoutMasterIdLst>
    <p:handoutMasterId r:id="rId62"/>
  </p:handoutMasterIdLst>
  <p:sldIdLst>
    <p:sldId id="859" r:id="rId12"/>
    <p:sldId id="860" r:id="rId13"/>
    <p:sldId id="861" r:id="rId14"/>
    <p:sldId id="862" r:id="rId15"/>
    <p:sldId id="863" r:id="rId16"/>
    <p:sldId id="864" r:id="rId17"/>
    <p:sldId id="907" r:id="rId18"/>
    <p:sldId id="918" r:id="rId19"/>
    <p:sldId id="867" r:id="rId20"/>
    <p:sldId id="868" r:id="rId21"/>
    <p:sldId id="782" r:id="rId22"/>
    <p:sldId id="870" r:id="rId23"/>
    <p:sldId id="871" r:id="rId24"/>
    <p:sldId id="920" r:id="rId25"/>
    <p:sldId id="873" r:id="rId26"/>
    <p:sldId id="908" r:id="rId27"/>
    <p:sldId id="921" r:id="rId28"/>
    <p:sldId id="876" r:id="rId29"/>
    <p:sldId id="912" r:id="rId30"/>
    <p:sldId id="878" r:id="rId31"/>
    <p:sldId id="879" r:id="rId32"/>
    <p:sldId id="880" r:id="rId33"/>
    <p:sldId id="923" r:id="rId34"/>
    <p:sldId id="882" r:id="rId35"/>
    <p:sldId id="909" r:id="rId36"/>
    <p:sldId id="924" r:id="rId37"/>
    <p:sldId id="885" r:id="rId38"/>
    <p:sldId id="913" r:id="rId39"/>
    <p:sldId id="916" r:id="rId40"/>
    <p:sldId id="751" r:id="rId41"/>
    <p:sldId id="889" r:id="rId42"/>
    <p:sldId id="925" r:id="rId43"/>
    <p:sldId id="891" r:id="rId44"/>
    <p:sldId id="910" r:id="rId45"/>
    <p:sldId id="926" r:id="rId46"/>
    <p:sldId id="894" r:id="rId47"/>
    <p:sldId id="914" r:id="rId48"/>
    <p:sldId id="917" r:id="rId49"/>
    <p:sldId id="897" r:id="rId50"/>
    <p:sldId id="898" r:id="rId51"/>
    <p:sldId id="927" r:id="rId52"/>
    <p:sldId id="900" r:id="rId53"/>
    <p:sldId id="911" r:id="rId54"/>
    <p:sldId id="929" r:id="rId55"/>
    <p:sldId id="902" r:id="rId56"/>
    <p:sldId id="915" r:id="rId57"/>
    <p:sldId id="922" r:id="rId58"/>
    <p:sldId id="905" r:id="rId59"/>
    <p:sldId id="930" r:id="rId6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OC" id="{C65C1935-EE77-4FEF-88EF-AD0F85212045}">
          <p14:sldIdLst>
            <p14:sldId id="859"/>
            <p14:sldId id="860"/>
            <p14:sldId id="861"/>
            <p14:sldId id="862"/>
            <p14:sldId id="863"/>
            <p14:sldId id="864"/>
            <p14:sldId id="907"/>
            <p14:sldId id="918"/>
            <p14:sldId id="867"/>
            <p14:sldId id="868"/>
            <p14:sldId id="782"/>
            <p14:sldId id="870"/>
            <p14:sldId id="871"/>
            <p14:sldId id="920"/>
            <p14:sldId id="873"/>
            <p14:sldId id="908"/>
            <p14:sldId id="921"/>
            <p14:sldId id="876"/>
            <p14:sldId id="912"/>
            <p14:sldId id="878"/>
            <p14:sldId id="879"/>
            <p14:sldId id="880"/>
            <p14:sldId id="923"/>
            <p14:sldId id="882"/>
            <p14:sldId id="909"/>
            <p14:sldId id="924"/>
            <p14:sldId id="885"/>
            <p14:sldId id="913"/>
            <p14:sldId id="916"/>
            <p14:sldId id="751"/>
            <p14:sldId id="889"/>
            <p14:sldId id="925"/>
            <p14:sldId id="891"/>
            <p14:sldId id="910"/>
            <p14:sldId id="926"/>
            <p14:sldId id="894"/>
            <p14:sldId id="914"/>
            <p14:sldId id="917"/>
            <p14:sldId id="897"/>
            <p14:sldId id="898"/>
            <p14:sldId id="927"/>
            <p14:sldId id="900"/>
            <p14:sldId id="911"/>
            <p14:sldId id="929"/>
            <p14:sldId id="902"/>
            <p14:sldId id="915"/>
            <p14:sldId id="922"/>
            <p14:sldId id="905"/>
            <p14:sldId id="9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128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336" userDrawn="1">
          <p15:clr>
            <a:srgbClr val="A4A3A4"/>
          </p15:clr>
        </p15:guide>
        <p15:guide id="4" orient="horz" pos="1392" userDrawn="1">
          <p15:clr>
            <a:srgbClr val="A4A3A4"/>
          </p15:clr>
        </p15:guide>
        <p15:guide id="5" orient="horz" pos="2160" userDrawn="1">
          <p15:clr>
            <a:srgbClr val="A4A3A4"/>
          </p15:clr>
        </p15:guide>
        <p15:guide id="6" pos="5472" userDrawn="1">
          <p15:clr>
            <a:srgbClr val="A4A3A4"/>
          </p15:clr>
        </p15:guide>
        <p15:guide id="7" orient="horz" pos="3648" userDrawn="1">
          <p15:clr>
            <a:srgbClr val="A4A3A4"/>
          </p15:clr>
        </p15:guide>
        <p15:guide id="8" orient="horz" pos="3456" userDrawn="1">
          <p15:clr>
            <a:srgbClr val="A4A3A4"/>
          </p15:clr>
        </p15:guide>
        <p15:guide id="9" pos="3360" userDrawn="1">
          <p15:clr>
            <a:srgbClr val="A4A3A4"/>
          </p15:clr>
        </p15:guide>
        <p15:guide id="10" orient="horz" pos="2784" userDrawn="1">
          <p15:clr>
            <a:srgbClr val="A4A3A4"/>
          </p15:clr>
        </p15:guide>
        <p15:guide id="11" orient="horz" pos="10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erman P Ho" initials="SPH" lastIdx="4" clrIdx="0"/>
  <p:cmAuthor id="2" name="Venus, Carolin" initials="VC" lastIdx="13" clrIdx="1"/>
  <p:cmAuthor id="3" name="translator" initials="LU" lastIdx="3" clrIdx="2"/>
  <p:cmAuthor id="4" name="Venus, Carolin" initials="VC [2]" lastIdx="7" clrIdx="3"/>
  <p:cmAuthor id="5" name="Martina Serba" initials="MS" lastIdx="1" clrIdx="4"/>
  <p:cmAuthor id="6" name="Martina Serba" initials="MS [2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F1D3"/>
    <a:srgbClr val="515151"/>
    <a:srgbClr val="716F73"/>
    <a:srgbClr val="63A537"/>
    <a:srgbClr val="37A76F"/>
    <a:srgbClr val="000000"/>
    <a:srgbClr val="0063C3"/>
    <a:srgbClr val="EC951A"/>
    <a:srgbClr val="929292"/>
    <a:srgbClr val="00BC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8F1488-F880-42BA-8D48-3BDCC1DC0EE3}" v="4" dt="2020-07-08T12:26:34.833"/>
    <p1510:client id="{E0E78D48-B1AD-4295-8488-47D6B95A70A1}" v="6" dt="2020-07-02T14:51:56.2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Designformatvorlage 2 - Akz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ittlere Formatvorlage 3 - Akz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ittlere Formatvorlage 3 - 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Dunkle Formatvorlage 1 - Akz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Designformatvorlage 1 - Akz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Mittlere Formatvorlage 1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06799F8-075E-4A3A-A7F6-7FBC6576F1A4}" styleName="Designformatvorlage 2 - Akz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Designformatvorlage 2 - Akz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91" autoAdjust="0"/>
    <p:restoredTop sz="95056" autoAdjust="0"/>
  </p:normalViewPr>
  <p:slideViewPr>
    <p:cSldViewPr>
      <p:cViewPr varScale="1">
        <p:scale>
          <a:sx n="162" d="100"/>
          <a:sy n="162" d="100"/>
        </p:scale>
        <p:origin x="1662" y="138"/>
      </p:cViewPr>
      <p:guideLst>
        <p:guide orient="horz" pos="4128"/>
        <p:guide pos="2880"/>
        <p:guide pos="336"/>
        <p:guide orient="horz" pos="1392"/>
        <p:guide orient="horz" pos="2160"/>
        <p:guide pos="5472"/>
        <p:guide orient="horz" pos="3648"/>
        <p:guide orient="horz" pos="3456"/>
        <p:guide pos="3360"/>
        <p:guide orient="horz" pos="2784"/>
        <p:guide orient="horz" pos="10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18616"/>
    </p:cViewPr>
  </p:sorterViewPr>
  <p:notesViewPr>
    <p:cSldViewPr snapToGrid="0">
      <p:cViewPr varScale="1">
        <p:scale>
          <a:sx n="122" d="100"/>
          <a:sy n="122" d="100"/>
        </p:scale>
        <p:origin x="4400" y="20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5.xml"/><Relationship Id="rId21" Type="http://schemas.openxmlformats.org/officeDocument/2006/relationships/slide" Target="slides/slide10.xml"/><Relationship Id="rId34" Type="http://schemas.openxmlformats.org/officeDocument/2006/relationships/slide" Target="slides/slide23.xml"/><Relationship Id="rId42" Type="http://schemas.openxmlformats.org/officeDocument/2006/relationships/slide" Target="slides/slide31.xml"/><Relationship Id="rId47" Type="http://schemas.openxmlformats.org/officeDocument/2006/relationships/slide" Target="slides/slide36.xml"/><Relationship Id="rId50" Type="http://schemas.openxmlformats.org/officeDocument/2006/relationships/slide" Target="slides/slide39.xml"/><Relationship Id="rId55" Type="http://schemas.openxmlformats.org/officeDocument/2006/relationships/slide" Target="slides/slide44.xml"/><Relationship Id="rId63" Type="http://schemas.openxmlformats.org/officeDocument/2006/relationships/commentAuthors" Target="commentAuthors.xml"/><Relationship Id="rId68" Type="http://schemas.microsoft.com/office/2015/10/relationships/revisionInfo" Target="revisionInfo.xml"/><Relationship Id="rId7" Type="http://schemas.openxmlformats.org/officeDocument/2006/relationships/slideMaster" Target="slideMasters/slideMaster3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9" Type="http://schemas.openxmlformats.org/officeDocument/2006/relationships/slide" Target="slides/slide18.xml"/><Relationship Id="rId11" Type="http://schemas.openxmlformats.org/officeDocument/2006/relationships/slideMaster" Target="slideMasters/slideMaster7.xml"/><Relationship Id="rId24" Type="http://schemas.openxmlformats.org/officeDocument/2006/relationships/slide" Target="slides/slide13.xml"/><Relationship Id="rId32" Type="http://schemas.openxmlformats.org/officeDocument/2006/relationships/slide" Target="slides/slide21.xml"/><Relationship Id="rId37" Type="http://schemas.openxmlformats.org/officeDocument/2006/relationships/slide" Target="slides/slide26.xml"/><Relationship Id="rId40" Type="http://schemas.openxmlformats.org/officeDocument/2006/relationships/slide" Target="slides/slide29.xml"/><Relationship Id="rId45" Type="http://schemas.openxmlformats.org/officeDocument/2006/relationships/slide" Target="slides/slide34.xml"/><Relationship Id="rId53" Type="http://schemas.openxmlformats.org/officeDocument/2006/relationships/slide" Target="slides/slide42.xml"/><Relationship Id="rId58" Type="http://schemas.openxmlformats.org/officeDocument/2006/relationships/slide" Target="slides/slide47.xml"/><Relationship Id="rId66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8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slide" Target="slides/slide24.xml"/><Relationship Id="rId43" Type="http://schemas.openxmlformats.org/officeDocument/2006/relationships/slide" Target="slides/slide32.xml"/><Relationship Id="rId48" Type="http://schemas.openxmlformats.org/officeDocument/2006/relationships/slide" Target="slides/slide37.xml"/><Relationship Id="rId56" Type="http://schemas.openxmlformats.org/officeDocument/2006/relationships/slide" Target="slides/slide45.xml"/><Relationship Id="rId64" Type="http://schemas.openxmlformats.org/officeDocument/2006/relationships/presProps" Target="presProps.xml"/><Relationship Id="rId8" Type="http://schemas.openxmlformats.org/officeDocument/2006/relationships/slideMaster" Target="slideMasters/slideMaster4.xml"/><Relationship Id="rId51" Type="http://schemas.openxmlformats.org/officeDocument/2006/relationships/slide" Target="slides/slide40.xml"/><Relationship Id="rId3" Type="http://schemas.openxmlformats.org/officeDocument/2006/relationships/customXml" Target="../customXml/item3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slide" Target="slides/slide22.xml"/><Relationship Id="rId38" Type="http://schemas.openxmlformats.org/officeDocument/2006/relationships/slide" Target="slides/slide27.xml"/><Relationship Id="rId46" Type="http://schemas.openxmlformats.org/officeDocument/2006/relationships/slide" Target="slides/slide35.xml"/><Relationship Id="rId59" Type="http://schemas.openxmlformats.org/officeDocument/2006/relationships/slide" Target="slides/slide48.xml"/><Relationship Id="rId67" Type="http://schemas.openxmlformats.org/officeDocument/2006/relationships/tableStyles" Target="tableStyles.xml"/><Relationship Id="rId20" Type="http://schemas.openxmlformats.org/officeDocument/2006/relationships/slide" Target="slides/slide9.xml"/><Relationship Id="rId41" Type="http://schemas.openxmlformats.org/officeDocument/2006/relationships/slide" Target="slides/slide30.xml"/><Relationship Id="rId54" Type="http://schemas.openxmlformats.org/officeDocument/2006/relationships/slide" Target="slides/slide43.xml"/><Relationship Id="rId62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openxmlformats.org/officeDocument/2006/relationships/slide" Target="slides/slide25.xml"/><Relationship Id="rId49" Type="http://schemas.openxmlformats.org/officeDocument/2006/relationships/slide" Target="slides/slide38.xml"/><Relationship Id="rId57" Type="http://schemas.openxmlformats.org/officeDocument/2006/relationships/slide" Target="slides/slide46.xml"/><Relationship Id="rId10" Type="http://schemas.openxmlformats.org/officeDocument/2006/relationships/slideMaster" Target="slideMasters/slideMaster6.xml"/><Relationship Id="rId31" Type="http://schemas.openxmlformats.org/officeDocument/2006/relationships/slide" Target="slides/slide20.xml"/><Relationship Id="rId44" Type="http://schemas.openxmlformats.org/officeDocument/2006/relationships/slide" Target="slides/slide33.xml"/><Relationship Id="rId52" Type="http://schemas.openxmlformats.org/officeDocument/2006/relationships/slide" Target="slides/slide41.xml"/><Relationship Id="rId60" Type="http://schemas.openxmlformats.org/officeDocument/2006/relationships/slide" Target="slides/slide49.xml"/><Relationship Id="rId65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39" Type="http://schemas.openxmlformats.org/officeDocument/2006/relationships/slide" Target="slides/slide2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521857774748421"/>
          <c:y val="5.8313253012048885E-2"/>
          <c:w val="0.87478142225251576"/>
          <c:h val="0.851987514670751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Sheet1!$A$4</c:f>
              <c:strCache>
                <c:ptCount val="1"/>
                <c:pt idx="0">
                  <c:v>Denosumab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4D4-B648-94A1-B237BFAB719E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D4D4-B648-94A1-B237BFAB719E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4D4-B648-94A1-B237BFAB719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4D4-B648-94A1-B237BFAB719E}"/>
              </c:ext>
            </c:extLst>
          </c:dPt>
          <c:errBars>
            <c:errBarType val="both"/>
            <c:errValType val="cust"/>
            <c:noEndCap val="0"/>
            <c:plus>
              <c:numRef>
                <c:f>(Sheet1!$C$14,Sheet1!$E$14,Sheet1!$G$14,Sheet1!$I$14)</c:f>
                <c:numCache>
                  <c:formatCode>General</c:formatCode>
                  <c:ptCount val="4"/>
                  <c:pt idx="0">
                    <c:v>0.39999999999999991</c:v>
                  </c:pt>
                  <c:pt idx="1">
                    <c:v>0.30000000000000027</c:v>
                  </c:pt>
                  <c:pt idx="2">
                    <c:v>0.40000000000000013</c:v>
                  </c:pt>
                  <c:pt idx="3">
                    <c:v>0.4</c:v>
                  </c:pt>
                </c:numCache>
              </c:numRef>
            </c:plus>
            <c:minus>
              <c:numRef>
                <c:f>(Sheet1!$B$14,Sheet1!$D$14,Sheet1!$F$14,Sheet1!$H$14)</c:f>
                <c:numCache>
                  <c:formatCode>General</c:formatCode>
                  <c:ptCount val="4"/>
                  <c:pt idx="0">
                    <c:v>0.40000000000000036</c:v>
                  </c:pt>
                  <c:pt idx="1">
                    <c:v>0.19999999999999996</c:v>
                  </c:pt>
                  <c:pt idx="2">
                    <c:v>0.39999999999999991</c:v>
                  </c:pt>
                  <c:pt idx="3">
                    <c:v>0.5</c:v>
                  </c:pt>
                </c:numCache>
              </c:numRef>
            </c:minus>
            <c:spPr>
              <a:ln w="12700">
                <a:solidFill>
                  <a:schemeClr val="tx1"/>
                </a:solidFill>
              </a:ln>
            </c:spPr>
          </c:errBars>
          <c:cat>
            <c:strRef>
              <c:f>Sheet1!$B$3:$E$3</c:f>
              <c:strCache>
                <c:ptCount val="4"/>
                <c:pt idx="0">
                  <c:v>Lumbar Spine</c:v>
                </c:pt>
                <c:pt idx="1">
                  <c:v>Total Hip</c:v>
                </c:pt>
                <c:pt idx="2">
                  <c:v>Femoral Neck</c:v>
                </c:pt>
                <c:pt idx="3">
                  <c:v>Distal Radius</c:v>
                </c:pt>
              </c:strCache>
            </c:strRef>
          </c:cat>
          <c:val>
            <c:numRef>
              <c:f>Sheet1!$B$4:$E$4</c:f>
              <c:numCache>
                <c:formatCode>0.0</c:formatCode>
                <c:ptCount val="4"/>
                <c:pt idx="0">
                  <c:v>3.2</c:v>
                </c:pt>
                <c:pt idx="1">
                  <c:v>1.9</c:v>
                </c:pt>
                <c:pt idx="2">
                  <c:v>1.2</c:v>
                </c:pt>
                <c:pt idx="3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4D4-B648-94A1-B237BFAB719E}"/>
            </c:ext>
          </c:extLst>
        </c:ser>
        <c:ser>
          <c:idx val="1"/>
          <c:order val="1"/>
          <c:tx>
            <c:strRef>
              <c:f>Sheet1!$A$5</c:f>
              <c:strCache>
                <c:ptCount val="1"/>
                <c:pt idx="0">
                  <c:v>Zoledronic acid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errBars>
            <c:errBarType val="both"/>
            <c:errValType val="cust"/>
            <c:noEndCap val="0"/>
            <c:plus>
              <c:numRef>
                <c:f>(Sheet1!$C$15,Sheet1!$E$15,Sheet1!$G$15,Sheet1!$I$15)</c:f>
                <c:numCache>
                  <c:formatCode>General</c:formatCode>
                  <c:ptCount val="4"/>
                  <c:pt idx="0">
                    <c:v>0.39999999999999991</c:v>
                  </c:pt>
                  <c:pt idx="1">
                    <c:v>0.20000000000000007</c:v>
                  </c:pt>
                  <c:pt idx="2">
                    <c:v>0.4</c:v>
                  </c:pt>
                  <c:pt idx="3">
                    <c:v>0.3</c:v>
                  </c:pt>
                </c:numCache>
              </c:numRef>
            </c:plus>
            <c:minus>
              <c:numRef>
                <c:f>(Sheet1!$B$15,Sheet1!$D$15,Sheet1!$F$15,Sheet1!$H$15)</c:f>
                <c:numCache>
                  <c:formatCode>General</c:formatCode>
                  <c:ptCount val="4"/>
                  <c:pt idx="0">
                    <c:v>0.40000000000000013</c:v>
                  </c:pt>
                  <c:pt idx="1">
                    <c:v>0.3</c:v>
                  </c:pt>
                  <c:pt idx="2">
                    <c:v>0.30000000000000004</c:v>
                  </c:pt>
                  <c:pt idx="3">
                    <c:v>0.4</c:v>
                  </c:pt>
                </c:numCache>
              </c:numRef>
            </c:minus>
            <c:spPr>
              <a:ln w="12700">
                <a:solidFill>
                  <a:schemeClr val="tx1"/>
                </a:solidFill>
              </a:ln>
            </c:spPr>
          </c:errBars>
          <c:cat>
            <c:strRef>
              <c:f>Sheet1!$B$3:$E$3</c:f>
              <c:strCache>
                <c:ptCount val="4"/>
                <c:pt idx="0">
                  <c:v>Lumbar Spine</c:v>
                </c:pt>
                <c:pt idx="1">
                  <c:v>Total Hip</c:v>
                </c:pt>
                <c:pt idx="2">
                  <c:v>Femoral Neck</c:v>
                </c:pt>
                <c:pt idx="3">
                  <c:v>Distal Radius</c:v>
                </c:pt>
              </c:strCache>
            </c:strRef>
          </c:cat>
          <c:val>
            <c:numRef>
              <c:f>Sheet1!$B$5:$E$5</c:f>
              <c:numCache>
                <c:formatCode>0.0</c:formatCode>
                <c:ptCount val="4"/>
                <c:pt idx="0">
                  <c:v>1.1000000000000001</c:v>
                </c:pt>
                <c:pt idx="1">
                  <c:v>0.6</c:v>
                </c:pt>
                <c:pt idx="2">
                  <c:v>-0.1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4D4-B648-94A1-B237BFAB7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556911624"/>
        <c:axId val="650911160"/>
      </c:barChart>
      <c:catAx>
        <c:axId val="556911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 b="1">
                <a:solidFill>
                  <a:srgbClr val="716F73"/>
                </a:solidFill>
              </a:defRPr>
            </a:pPr>
            <a:endParaRPr lang="de-DE"/>
          </a:p>
        </c:txPr>
        <c:crossAx val="650911160"/>
        <c:crossesAt val="0"/>
        <c:auto val="0"/>
        <c:lblAlgn val="ctr"/>
        <c:lblOffset val="100"/>
        <c:noMultiLvlLbl val="0"/>
      </c:catAx>
      <c:valAx>
        <c:axId val="650911160"/>
        <c:scaling>
          <c:orientation val="minMax"/>
          <c:max val="5"/>
          <c:min val="-1"/>
        </c:scaling>
        <c:delete val="0"/>
        <c:axPos val="l"/>
        <c:numFmt formatCode="General" sourceLinked="0"/>
        <c:majorTickMark val="out"/>
        <c:minorTickMark val="none"/>
        <c:tickLblPos val="low"/>
        <c:spPr>
          <a:ln w="12700">
            <a:solidFill>
              <a:schemeClr val="tx1"/>
            </a:solidFill>
          </a:ln>
        </c:spPr>
        <c:txPr>
          <a:bodyPr rot="0" vert="horz"/>
          <a:lstStyle/>
          <a:p>
            <a:pPr>
              <a:defRPr sz="1000"/>
            </a:pPr>
            <a:endParaRPr lang="de-DE"/>
          </a:p>
        </c:txPr>
        <c:crossAx val="556911624"/>
        <c:crosses val="autoZero"/>
        <c:crossBetween val="between"/>
        <c:majorUnit val="1"/>
        <c:minorUnit val="2.0000000000000104E-3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442851013660168"/>
          <c:y val="4.8342813828632751E-2"/>
          <c:w val="0.81529083761576981"/>
          <c:h val="0.8061740004164587"/>
        </c:manualLayout>
      </c:layout>
      <c:scatterChart>
        <c:scatterStyle val="lineMarker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ln w="25400">
              <a:solidFill>
                <a:srgbClr val="E14539"/>
              </a:solidFill>
            </a:ln>
          </c:spPr>
          <c:marker>
            <c:symbol val="circle"/>
            <c:size val="7"/>
            <c:spPr>
              <a:solidFill>
                <a:srgbClr val="E14539"/>
              </a:solidFill>
              <a:ln>
                <a:noFill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Sheet1!$E$25:$E$33</c:f>
                <c:numCache>
                  <c:formatCode>General</c:formatCode>
                  <c:ptCount val="9"/>
                </c:numCache>
              </c:numRef>
            </c:plus>
            <c:minus>
              <c:numRef>
                <c:f>Sheet1!$D$25:$D$33</c:f>
                <c:numCache>
                  <c:formatCode>General</c:formatCode>
                  <c:ptCount val="9"/>
                </c:numCache>
              </c:numRef>
            </c:minus>
            <c:spPr>
              <a:ln>
                <a:solidFill>
                  <a:schemeClr val="tx2"/>
                </a:solidFill>
              </a:ln>
            </c:spPr>
          </c:errBars>
          <c:xVal>
            <c:numRef>
              <c:f>Sheet1!$A$2:$A$10</c:f>
              <c:numCache>
                <c:formatCode>General</c:formatCode>
                <c:ptCount val="9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3</c:v>
                </c:pt>
                <c:pt idx="4">
                  <c:v>6</c:v>
                </c:pt>
                <c:pt idx="5">
                  <c:v>6.5</c:v>
                </c:pt>
                <c:pt idx="6">
                  <c:v>7</c:v>
                </c:pt>
                <c:pt idx="7">
                  <c:v>9</c:v>
                </c:pt>
                <c:pt idx="8">
                  <c:v>12</c:v>
                </c:pt>
              </c:numCache>
            </c:numRef>
          </c:xVal>
          <c:yVal>
            <c:numRef>
              <c:f>Sheet1!$C$2:$C$10</c:f>
              <c:numCache>
                <c:formatCode>General</c:formatCode>
                <c:ptCount val="9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092-AC49-A37E-45464B2330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50911944"/>
        <c:axId val="650912336"/>
      </c:scatterChart>
      <c:valAx>
        <c:axId val="650911944"/>
        <c:scaling>
          <c:orientation val="minMax"/>
          <c:max val="12.5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700">
            <a:solidFill>
              <a:srgbClr val="515151"/>
            </a:solidFill>
          </a:ln>
        </c:spPr>
        <c:txPr>
          <a:bodyPr/>
          <a:lstStyle/>
          <a:p>
            <a:pPr>
              <a:defRPr sz="1000"/>
            </a:pPr>
            <a:endParaRPr lang="de-DE"/>
          </a:p>
        </c:txPr>
        <c:crossAx val="650912336"/>
        <c:crossesAt val="-901"/>
        <c:crossBetween val="midCat"/>
        <c:majorUnit val="3"/>
        <c:minorUnit val="1"/>
      </c:valAx>
      <c:valAx>
        <c:axId val="650912336"/>
        <c:scaling>
          <c:orientation val="minMax"/>
          <c:max val="1000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spPr>
          <a:ln w="12700">
            <a:solidFill>
              <a:srgbClr val="515151"/>
            </a:solidFill>
          </a:ln>
        </c:spPr>
        <c:txPr>
          <a:bodyPr/>
          <a:lstStyle/>
          <a:p>
            <a:pPr>
              <a:defRPr sz="1000"/>
            </a:pPr>
            <a:endParaRPr lang="de-DE"/>
          </a:p>
        </c:txPr>
        <c:crossAx val="650911944"/>
        <c:crosses val="autoZero"/>
        <c:crossBetween val="midCat"/>
        <c:majorUnit val="2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930781344639613"/>
          <c:y val="4.0227493262322306E-2"/>
          <c:w val="0.80344593328933667"/>
          <c:h val="0.82388709815483452"/>
        </c:manualLayout>
      </c:layout>
      <c:scatterChart>
        <c:scatterStyle val="lineMarker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ZOL</c:v>
                </c:pt>
              </c:strCache>
            </c:strRef>
          </c:tx>
          <c:spPr>
            <a:ln w="25400">
              <a:solidFill>
                <a:srgbClr val="E14539"/>
              </a:solidFill>
            </a:ln>
          </c:spPr>
          <c:marker>
            <c:symbol val="circle"/>
            <c:size val="7"/>
            <c:spPr>
              <a:solidFill>
                <a:srgbClr val="E14539"/>
              </a:solidFill>
              <a:ln>
                <a:noFill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Sheet1!$E$25:$E$33</c:f>
                <c:numCache>
                  <c:formatCode>General</c:formatCode>
                  <c:ptCount val="9"/>
                </c:numCache>
              </c:numRef>
            </c:plus>
            <c:minus>
              <c:numRef>
                <c:f>Sheet1!$D$25:$D$33</c:f>
                <c:numCache>
                  <c:formatCode>General</c:formatCode>
                  <c:ptCount val="9"/>
                </c:numCache>
              </c:numRef>
            </c:minus>
            <c:spPr>
              <a:ln>
                <a:solidFill>
                  <a:schemeClr val="tx2"/>
                </a:solidFill>
              </a:ln>
            </c:spPr>
          </c:errBars>
          <c:xVal>
            <c:numRef>
              <c:f>Sheet1!$A$2:$A$10</c:f>
              <c:numCache>
                <c:formatCode>General</c:formatCode>
                <c:ptCount val="9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3</c:v>
                </c:pt>
                <c:pt idx="4">
                  <c:v>6</c:v>
                </c:pt>
                <c:pt idx="5">
                  <c:v>6.5</c:v>
                </c:pt>
                <c:pt idx="6">
                  <c:v>7</c:v>
                </c:pt>
                <c:pt idx="7">
                  <c:v>9</c:v>
                </c:pt>
                <c:pt idx="8">
                  <c:v>12</c:v>
                </c:pt>
              </c:numCache>
            </c:numRef>
          </c:xVal>
          <c:yVal>
            <c:numRef>
              <c:f>Sheet1!$C$2:$C$10</c:f>
              <c:numCache>
                <c:formatCode>General</c:formatCode>
                <c:ptCount val="9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C6A-2E4F-B540-CF75320DE4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6091728"/>
        <c:axId val="646092120"/>
      </c:scatterChart>
      <c:valAx>
        <c:axId val="646091728"/>
        <c:scaling>
          <c:orientation val="minMax"/>
          <c:max val="12.5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700">
            <a:solidFill>
              <a:srgbClr val="515151"/>
            </a:solidFill>
          </a:ln>
        </c:spPr>
        <c:txPr>
          <a:bodyPr/>
          <a:lstStyle/>
          <a:p>
            <a:pPr>
              <a:defRPr sz="1000"/>
            </a:pPr>
            <a:endParaRPr lang="de-DE"/>
          </a:p>
        </c:txPr>
        <c:crossAx val="646092120"/>
        <c:crossesAt val="-80"/>
        <c:crossBetween val="midCat"/>
        <c:majorUnit val="3"/>
        <c:minorUnit val="1"/>
      </c:valAx>
      <c:valAx>
        <c:axId val="646092120"/>
        <c:scaling>
          <c:orientation val="minMax"/>
          <c:max val="80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spPr>
          <a:ln w="12700">
            <a:solidFill>
              <a:srgbClr val="515151"/>
            </a:solidFill>
          </a:ln>
        </c:spPr>
        <c:txPr>
          <a:bodyPr/>
          <a:lstStyle/>
          <a:p>
            <a:pPr>
              <a:defRPr sz="1000"/>
            </a:pPr>
            <a:endParaRPr lang="de-DE"/>
          </a:p>
        </c:txPr>
        <c:crossAx val="646091728"/>
        <c:crosses val="autoZero"/>
        <c:crossBetween val="midCat"/>
        <c:majorUnit val="2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0.23979</cdr:x>
      <cdr:y>0.2399</cdr:y>
    </cdr:from>
    <cdr:to>
      <cdr:x>0.36904</cdr:x>
      <cdr:y>0.41143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59172" y="149919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992AB-65FA-455F-85DC-9D206A354530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52758-A53D-412F-AC5B-B8922165EF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4850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26C34-7D51-4F59-9BD1-F14EF280B2BE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FBCFB-C5BD-4008-8F4C-A737AE6D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2944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48418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1918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9174" lvl="0" indent="-219174">
              <a:buFontTx/>
              <a:buChar char="•"/>
            </a:pPr>
            <a:r>
              <a:rPr lang="en-US" sz="1000" dirty="0" err="1">
                <a:solidFill>
                  <a:prstClr val="black"/>
                </a:solidFill>
              </a:rPr>
              <a:t>Denosumab</a:t>
            </a:r>
            <a:r>
              <a:rPr lang="en-US" sz="1000" dirty="0">
                <a:solidFill>
                  <a:prstClr val="black"/>
                </a:solidFill>
              </a:rPr>
              <a:t> treatment (both 60 mg and 180 mg) was associated with significant increases from baseline in lumbar spine BMD compared with placebo.</a:t>
            </a:r>
            <a:r>
              <a:rPr lang="en-US" sz="1000" baseline="30000" dirty="0">
                <a:solidFill>
                  <a:prstClr val="black"/>
                </a:solidFill>
              </a:rPr>
              <a:t>1</a:t>
            </a:r>
          </a:p>
          <a:p>
            <a:pPr marL="219174" lvl="0" indent="-219174">
              <a:buFontTx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The mean percent changes in lumbar spine BMD from baseline were statistically significant at 6 months and 12 months for </a:t>
            </a:r>
            <a:r>
              <a:rPr lang="en-US" sz="1000" dirty="0" err="1">
                <a:solidFill>
                  <a:prstClr val="black"/>
                </a:solidFill>
              </a:rPr>
              <a:t>denosumab</a:t>
            </a:r>
            <a:r>
              <a:rPr lang="en-US" sz="1000" dirty="0">
                <a:solidFill>
                  <a:prstClr val="black"/>
                </a:solidFill>
              </a:rPr>
              <a:t> 60 mg and 180 mg SC Q6M, compared with placebo.</a:t>
            </a:r>
            <a:r>
              <a:rPr lang="en-US" sz="1000" baseline="30000" dirty="0">
                <a:solidFill>
                  <a:prstClr val="black"/>
                </a:solidFill>
              </a:rPr>
              <a:t>1</a:t>
            </a:r>
            <a:endParaRPr lang="en-US" sz="1000" dirty="0">
              <a:solidFill>
                <a:prstClr val="black"/>
              </a:solidFill>
            </a:endParaRPr>
          </a:p>
          <a:p>
            <a:pPr marL="219174" lvl="0" indent="-219174">
              <a:buFontTx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At 12 months, percent change from baseline for lumbar spine BMD for the placebo, 60 mg </a:t>
            </a:r>
            <a:r>
              <a:rPr lang="en-US" sz="1000" dirty="0" err="1">
                <a:solidFill>
                  <a:prstClr val="black"/>
                </a:solidFill>
              </a:rPr>
              <a:t>denosumab</a:t>
            </a:r>
            <a:r>
              <a:rPr lang="en-US" sz="1000" dirty="0">
                <a:solidFill>
                  <a:prstClr val="black"/>
                </a:solidFill>
              </a:rPr>
              <a:t>, and 180 mg </a:t>
            </a:r>
            <a:r>
              <a:rPr lang="en-US" sz="1000" dirty="0" err="1">
                <a:solidFill>
                  <a:prstClr val="black"/>
                </a:solidFill>
              </a:rPr>
              <a:t>denosumab</a:t>
            </a:r>
            <a:r>
              <a:rPr lang="en-US" sz="1000" dirty="0">
                <a:solidFill>
                  <a:prstClr val="black"/>
                </a:solidFill>
              </a:rPr>
              <a:t> groups were 0.9%, 3.0%, and 4.0%, respectively.</a:t>
            </a:r>
            <a:r>
              <a:rPr lang="en-US" sz="1000" baseline="30000" dirty="0">
                <a:solidFill>
                  <a:prstClr val="black"/>
                </a:solidFill>
              </a:rPr>
              <a:t>2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endParaRPr lang="en-US" sz="1000" baseline="30000" dirty="0">
              <a:solidFill>
                <a:prstClr val="black"/>
              </a:solidFill>
            </a:endParaRPr>
          </a:p>
          <a:p>
            <a:pPr marL="543435" lvl="1" indent="-216174">
              <a:buFont typeface="Arial" pitchFamily="34" charset="0"/>
              <a:buChar char="–"/>
            </a:pPr>
            <a:r>
              <a:rPr lang="en-US" sz="1000" i="1" dirty="0">
                <a:solidFill>
                  <a:prstClr val="black"/>
                </a:solidFill>
              </a:rPr>
              <a:t>p</a:t>
            </a:r>
            <a:r>
              <a:rPr lang="en-US" sz="1000" dirty="0">
                <a:solidFill>
                  <a:prstClr val="black"/>
                </a:solidFill>
              </a:rPr>
              <a:t> values are based on a repeated-measures model adjusting for treatment, baseline use of steroids, previous use of biologics, and baseline BMD value.</a:t>
            </a:r>
            <a:r>
              <a:rPr lang="en-US" sz="1000" baseline="30000" dirty="0">
                <a:solidFill>
                  <a:prstClr val="black"/>
                </a:solidFill>
              </a:rPr>
              <a:t>1</a:t>
            </a:r>
            <a:endParaRPr lang="en-US" sz="1000" dirty="0">
              <a:solidFill>
                <a:prstClr val="black"/>
              </a:solidFill>
            </a:endParaRPr>
          </a:p>
          <a:p>
            <a:pPr marL="543435" lvl="1" indent="-216174">
              <a:buFont typeface="Arial" pitchFamily="34" charset="0"/>
              <a:buChar char="–"/>
            </a:pPr>
            <a:r>
              <a:rPr lang="en-US" sz="1000" dirty="0">
                <a:solidFill>
                  <a:prstClr val="black"/>
                </a:solidFill>
              </a:rPr>
              <a:t>In this RA study, most patients had normal BMD levels at baseline.</a:t>
            </a:r>
            <a:r>
              <a:rPr lang="en-US" sz="1000" baseline="30000" dirty="0">
                <a:solidFill>
                  <a:prstClr val="black"/>
                </a:solidFill>
              </a:rPr>
              <a:t>2</a:t>
            </a:r>
            <a:r>
              <a:rPr lang="en-US" sz="1000" dirty="0">
                <a:solidFill>
                  <a:prstClr val="black"/>
                </a:solidFill>
              </a:rPr>
              <a:t> 	</a:t>
            </a:r>
          </a:p>
          <a:p>
            <a:pPr marL="219174" lvl="0" indent="-219174">
              <a:buFont typeface="Arial"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Note: graph is based on data presented at the 29</a:t>
            </a:r>
            <a:r>
              <a:rPr lang="en-US" sz="1000" baseline="30000" dirty="0">
                <a:solidFill>
                  <a:prstClr val="black"/>
                </a:solidFill>
              </a:rPr>
              <a:t>th</a:t>
            </a:r>
            <a:r>
              <a:rPr lang="en-US" sz="1000" dirty="0">
                <a:solidFill>
                  <a:prstClr val="black"/>
                </a:solidFill>
              </a:rPr>
              <a:t> American Society for Bone and Mineral Research (ASBMR) Annual Meeting 2007. Cohen et al </a:t>
            </a:r>
            <a:r>
              <a:rPr lang="en-US" sz="1000" i="1" dirty="0">
                <a:solidFill>
                  <a:prstClr val="black"/>
                </a:solidFill>
              </a:rPr>
              <a:t>Arthritis Rheum</a:t>
            </a:r>
            <a:r>
              <a:rPr lang="en-US" sz="1000" dirty="0">
                <a:solidFill>
                  <a:prstClr val="black"/>
                </a:solidFill>
              </a:rPr>
              <a:t> 2008 publication only reports 12-month BMD data. </a:t>
            </a:r>
            <a:r>
              <a:rPr lang="en-US" sz="1000" i="1" dirty="0">
                <a:solidFill>
                  <a:prstClr val="black"/>
                </a:solidFill>
              </a:rPr>
              <a:t>p</a:t>
            </a:r>
            <a:r>
              <a:rPr lang="en-US" sz="1000" dirty="0">
                <a:solidFill>
                  <a:prstClr val="black"/>
                </a:solidFill>
              </a:rPr>
              <a:t> values in figure above are different than what is reported in Cohen publication.</a:t>
            </a:r>
          </a:p>
          <a:p>
            <a:pPr marL="543435" lvl="1" indent="-216174">
              <a:buFont typeface="Arial" pitchFamily="34" charset="0"/>
              <a:buChar char="–"/>
            </a:pPr>
            <a:endParaRPr lang="en-US" sz="1000" dirty="0">
              <a:solidFill>
                <a:prstClr val="black"/>
              </a:solidFill>
            </a:endParaRPr>
          </a:p>
          <a:p>
            <a:pPr marL="219174" lvl="0" indent="-219174">
              <a:spcBef>
                <a:spcPct val="10000"/>
              </a:spcBef>
              <a:buFontTx/>
              <a:buAutoNum type="arabicPeriod"/>
            </a:pPr>
            <a:r>
              <a:rPr lang="en-US" sz="800" dirty="0">
                <a:solidFill>
                  <a:prstClr val="black"/>
                </a:solidFill>
              </a:rPr>
              <a:t>Dore RK, et al. </a:t>
            </a:r>
            <a:r>
              <a:rPr lang="en-US" sz="800" i="1" dirty="0">
                <a:solidFill>
                  <a:prstClr val="black"/>
                </a:solidFill>
              </a:rPr>
              <a:t>J Bone Miner Res.</a:t>
            </a:r>
            <a:r>
              <a:rPr lang="en-US" sz="800" dirty="0">
                <a:solidFill>
                  <a:prstClr val="black"/>
                </a:solidFill>
              </a:rPr>
              <a:t> 2007;22(</a:t>
            </a:r>
            <a:r>
              <a:rPr lang="en-US" sz="800" dirty="0" err="1">
                <a:solidFill>
                  <a:prstClr val="black"/>
                </a:solidFill>
              </a:rPr>
              <a:t>suppl</a:t>
            </a:r>
            <a:r>
              <a:rPr lang="en-US" sz="800" dirty="0">
                <a:solidFill>
                  <a:prstClr val="black"/>
                </a:solidFill>
              </a:rPr>
              <a:t> 1):S59. Abstract 1208 and oral presentation.</a:t>
            </a:r>
          </a:p>
          <a:p>
            <a:pPr marL="219174" lvl="0" indent="-219174">
              <a:spcBef>
                <a:spcPct val="10000"/>
              </a:spcBef>
              <a:buFontTx/>
              <a:buAutoNum type="arabicPeriod"/>
            </a:pPr>
            <a:r>
              <a:rPr lang="en-US" sz="800" dirty="0">
                <a:solidFill>
                  <a:prstClr val="black"/>
                </a:solidFill>
              </a:rPr>
              <a:t>Cohen SB, et al. </a:t>
            </a:r>
            <a:r>
              <a:rPr lang="en-US" sz="800" i="1" dirty="0">
                <a:solidFill>
                  <a:prstClr val="black"/>
                </a:solidFill>
              </a:rPr>
              <a:t>Arthritis Rheum.</a:t>
            </a:r>
            <a:r>
              <a:rPr lang="en-US" sz="800" dirty="0">
                <a:solidFill>
                  <a:prstClr val="black"/>
                </a:solidFill>
              </a:rPr>
              <a:t> 2008;58(5):1299-1309.</a:t>
            </a:r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2FBCFB-C5BD-4008-8F4C-A737AE6DDBA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026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05761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302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E54C20-FCD6-44DD-9F4B-2178FFAD202E}" type="slidenum">
              <a:rPr kumimoji="0" lang="en-US" alt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30275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79852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0612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80767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" y="9428582"/>
            <a:ext cx="2971800" cy="4963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4B84EE-F86A-4E7C-BF4F-B0D84ACBA8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34001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4630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68842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85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Denosumab</a:t>
            </a:r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ist ein humaner </a:t>
            </a:r>
            <a:r>
              <a:rPr lang="de-DE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monoklonaler</a:t>
            </a:r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Antikorper</a:t>
            </a:r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(IgG2), der mit </a:t>
            </a:r>
            <a:r>
              <a:rPr lang="de-DE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hoher </a:t>
            </a:r>
            <a:r>
              <a:rPr lang="de-DE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Affinitat</a:t>
            </a:r>
            <a:r>
              <a:rPr lang="de-DE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und </a:t>
            </a:r>
            <a:r>
              <a:rPr lang="de-DE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Spezifitat</a:t>
            </a:r>
            <a:r>
              <a:rPr lang="de-DE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 RANKL bindet</a:t>
            </a:r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de-DE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Dadurch wird RANKL daran gehindert, seinen Rezeptor RANK auf der Oberflache von </a:t>
            </a:r>
            <a:r>
              <a:rPr lang="de-DE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Osteoklasten</a:t>
            </a:r>
            <a:r>
              <a:rPr lang="de-DE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und deren </a:t>
            </a:r>
            <a:r>
              <a:rPr lang="de-DE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Vorlauferzellen</a:t>
            </a:r>
            <a:r>
              <a:rPr lang="de-DE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zu aktivieren</a:t>
            </a:r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Durch die Unterbrechung der RANKL/RANK-Interaktion werden die </a:t>
            </a:r>
            <a:r>
              <a:rPr lang="de-DE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Bildung, die Funktion und das </a:t>
            </a:r>
            <a:r>
              <a:rPr lang="de-DE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Uberleben</a:t>
            </a:r>
            <a:r>
              <a:rPr lang="de-DE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der </a:t>
            </a:r>
            <a:r>
              <a:rPr lang="de-DE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Osteoklasten</a:t>
            </a:r>
            <a:r>
              <a:rPr lang="de-DE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inhibiert</a:t>
            </a:r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und dadurch die Knochenresorption sowohl im </a:t>
            </a:r>
            <a:r>
              <a:rPr lang="de-DE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kortikalen als auch im </a:t>
            </a:r>
            <a:r>
              <a:rPr lang="de-DE" sz="12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trabekularen</a:t>
            </a:r>
            <a:r>
              <a:rPr lang="de-DE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Knochen </a:t>
            </a:r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vermindert.</a:t>
            </a:r>
            <a:endParaRPr lang="de-D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50698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71739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86505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43044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67437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3738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" y="9428582"/>
            <a:ext cx="2971800" cy="4963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4B84EE-F86A-4E7C-BF4F-B0D84ACBA8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03430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63181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26948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982981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112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BP haben eine hohe</a:t>
            </a:r>
            <a:r>
              <a:rPr lang="de-DE" baseline="0" dirty="0"/>
              <a:t> Affinität zum </a:t>
            </a:r>
            <a:r>
              <a:rPr lang="de-DE" b="1" baseline="0" dirty="0" err="1"/>
              <a:t>Hydroxylapatit</a:t>
            </a:r>
            <a:r>
              <a:rPr lang="de-DE" b="1" baseline="0" dirty="0"/>
              <a:t> </a:t>
            </a:r>
            <a:r>
              <a:rPr lang="de-DE" baseline="0" dirty="0"/>
              <a:t>im Knochen.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BP</a:t>
            </a:r>
            <a:r>
              <a:rPr lang="de-DE" baseline="0" dirty="0"/>
              <a:t> lagern sich bevorzugt in den </a:t>
            </a:r>
            <a:r>
              <a:rPr lang="de-DE" b="1" baseline="0" dirty="0" err="1"/>
              <a:t>Resorptionlakunen</a:t>
            </a:r>
            <a:r>
              <a:rPr lang="de-DE" b="1" baseline="0" dirty="0"/>
              <a:t> </a:t>
            </a:r>
            <a:r>
              <a:rPr lang="de-DE" baseline="0" dirty="0"/>
              <a:t>auf der wunden Knochenoberfläche ab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aseline="0" dirty="0"/>
              <a:t>Dort werden sie von </a:t>
            </a:r>
            <a:r>
              <a:rPr lang="de-DE" b="1" baseline="0" dirty="0"/>
              <a:t>OK aufgenommen </a:t>
            </a:r>
            <a:r>
              <a:rPr lang="de-DE" baseline="0" dirty="0"/>
              <a:t>oder von </a:t>
            </a:r>
            <a:r>
              <a:rPr lang="de-DE" b="1" baseline="0" dirty="0"/>
              <a:t>OB in den Knochen eingebaut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aseline="0" dirty="0"/>
              <a:t>OK sezernieren H+ und lösen damit die Knochensubstanz auf und auch die Bindung zwischen den BPs und dem Knochen.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aseline="0" dirty="0"/>
              <a:t>OK nehmen die BPs auf (nitrogenhaltige BPs wirken auf das in Enzym </a:t>
            </a:r>
            <a:r>
              <a:rPr lang="de-DE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Farnesylpyrophosphat-Synthase</a:t>
            </a:r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den OK)</a:t>
            </a:r>
            <a:endParaRPr lang="de-DE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1" baseline="0" dirty="0"/>
              <a:t>OK werden in die Apoptose geschickt </a:t>
            </a:r>
            <a:r>
              <a:rPr lang="de-DE" baseline="0" dirty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881675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557" indent="-228557">
              <a:lnSpc>
                <a:spcPct val="110000"/>
              </a:lnSpc>
              <a:buFont typeface="Arial" pitchFamily="34" charset="0"/>
              <a:buChar char="•"/>
            </a:pPr>
            <a:r>
              <a:rPr lang="en-US" sz="1000" dirty="0"/>
              <a:t>In a post-hoc analysis of the phase 3 transition study, patients who transitioned to </a:t>
            </a:r>
            <a:r>
              <a:rPr lang="en-US" sz="1000" dirty="0" err="1"/>
              <a:t>denosumab</a:t>
            </a:r>
            <a:r>
              <a:rPr lang="en-US" sz="1000" dirty="0"/>
              <a:t> after 5 or more years of BP therapy demonstrated a trend in BMD similar to overall study results.</a:t>
            </a:r>
            <a:r>
              <a:rPr lang="en-US" sz="1000" baseline="30000" dirty="0"/>
              <a:t>1</a:t>
            </a:r>
            <a:endParaRPr lang="en-US" sz="1000" dirty="0"/>
          </a:p>
          <a:p>
            <a:pPr marL="685671" lvl="1" indent="-228557">
              <a:lnSpc>
                <a:spcPct val="110000"/>
              </a:lnSpc>
              <a:buFont typeface="Calibri" pitchFamily="34" charset="0"/>
              <a:buChar char="–"/>
            </a:pPr>
            <a:r>
              <a:rPr lang="en-US" sz="1000" dirty="0"/>
              <a:t>The gains in BMD from transitioning to </a:t>
            </a:r>
            <a:r>
              <a:rPr lang="en-US" sz="1000" dirty="0" err="1"/>
              <a:t>denosumab</a:t>
            </a:r>
            <a:r>
              <a:rPr lang="en-US" sz="1000" dirty="0"/>
              <a:t> treatment compared with ALN were similar at all skeletal sites regardless of duration of previous ALN exposure as shown by the treatment-by-prior ALN exposure interaction </a:t>
            </a:r>
            <a:r>
              <a:rPr lang="en-US" sz="1000" i="1" dirty="0"/>
              <a:t>p</a:t>
            </a:r>
            <a:r>
              <a:rPr lang="en-US" sz="1000" dirty="0"/>
              <a:t> values (all </a:t>
            </a:r>
            <a:r>
              <a:rPr lang="en-US" sz="1000" i="1" dirty="0"/>
              <a:t>p</a:t>
            </a:r>
            <a:r>
              <a:rPr lang="en-US" sz="1000" dirty="0"/>
              <a:t> &gt; 0.05).</a:t>
            </a:r>
            <a:r>
              <a:rPr lang="en-US" sz="1000" baseline="30000" dirty="0"/>
              <a:t>1</a:t>
            </a:r>
            <a:endParaRPr lang="en-US" sz="1000" dirty="0"/>
          </a:p>
          <a:p>
            <a:endParaRPr lang="en-US" sz="1000" dirty="0"/>
          </a:p>
          <a:p>
            <a:pPr marL="228557" indent="-228557">
              <a:buFont typeface="+mj-lt"/>
              <a:buAutoNum type="arabicPeriod"/>
            </a:pPr>
            <a:r>
              <a:rPr lang="en-US" sz="800" dirty="0"/>
              <a:t>Bolognese MA, Bone HG, </a:t>
            </a:r>
            <a:r>
              <a:rPr lang="en-US" sz="800" dirty="0" err="1"/>
              <a:t>Kendler</a:t>
            </a:r>
            <a:r>
              <a:rPr lang="en-US" sz="800" dirty="0"/>
              <a:t> DL, et al. Transitioning to </a:t>
            </a:r>
            <a:r>
              <a:rPr lang="en-US" sz="800" dirty="0" err="1"/>
              <a:t>denosumab</a:t>
            </a:r>
            <a:r>
              <a:rPr lang="en-US" sz="800" dirty="0"/>
              <a:t> leads to further increases in BMD throughout the skeleton in postmenopausal women who received 5 or more years of continuous alendronate therapy. Presented at: American College of Rheumatology Annual Scientific Meeting; November 8, 2011; Chicago, IL. Poster 1108.</a:t>
            </a:r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019798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94468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42636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622534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" y="9428582"/>
            <a:ext cx="2971800" cy="4963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4B84EE-F86A-4E7C-BF4F-B0D84ACBA8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079429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838190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27059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15458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792987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5409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aseline="0" dirty="0"/>
              <a:t>*Excl.: </a:t>
            </a:r>
            <a:r>
              <a:rPr lang="de-DE" sz="1200" baseline="0" dirty="0" err="1"/>
              <a:t>i.v.</a:t>
            </a:r>
            <a:r>
              <a:rPr lang="de-DE" sz="1200" baseline="0" dirty="0"/>
              <a:t> BPs; </a:t>
            </a:r>
            <a:r>
              <a:rPr lang="de-DE" sz="1200" baseline="0" dirty="0" err="1"/>
              <a:t>p.o</a:t>
            </a:r>
            <a:r>
              <a:rPr lang="de-DE" sz="1200" baseline="0" dirty="0"/>
              <a:t>. BP 3 Monate vor Beginn </a:t>
            </a:r>
            <a:endParaRPr lang="de-DE" sz="1200" dirty="0"/>
          </a:p>
          <a:p>
            <a:endParaRPr lang="de-D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992233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>
                <a:latin typeface="Arial" panose="020B0604020202020204" pitchFamily="34" charset="0"/>
              </a:rPr>
              <a:t>Cardiac disorders†, Gastrointestinal disorders‡, Respiratory disorders§</a:t>
            </a:r>
            <a:endParaRPr lang="en-US" altLang="de-DE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altLang="de-DE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de-DE">
                <a:latin typeface="Arial" panose="020B0604020202020204" pitchFamily="34" charset="0"/>
              </a:rPr>
              <a:t>Data are n (%) for women reporting one or more adverse event unless otherwise specified.</a:t>
            </a:r>
          </a:p>
          <a:p>
            <a:pPr>
              <a:lnSpc>
                <a:spcPct val="90000"/>
              </a:lnSpc>
            </a:pPr>
            <a:r>
              <a:rPr lang="en-US" altLang="de-DE">
                <a:latin typeface="Arial" panose="020B0604020202020204" pitchFamily="34" charset="0"/>
              </a:rPr>
              <a:t>* All women who received one or more dose of investigational product.</a:t>
            </a:r>
          </a:p>
          <a:p>
            <a:pPr>
              <a:lnSpc>
                <a:spcPct val="90000"/>
              </a:lnSpc>
            </a:pPr>
            <a:r>
              <a:rPr lang="en-US" altLang="de-DE">
                <a:latin typeface="Arial" panose="020B0604020202020204" pitchFamily="34" charset="0"/>
              </a:rPr>
              <a:t>† Includes one denosumab-treated woman with three events occurring on the same day (atrial fibrillation, congestive cardiac failure, and</a:t>
            </a:r>
          </a:p>
          <a:p>
            <a:pPr>
              <a:lnSpc>
                <a:spcPct val="90000"/>
              </a:lnSpc>
            </a:pPr>
            <a:r>
              <a:rPr lang="en-US" altLang="de-DE">
                <a:latin typeface="Arial" panose="020B0604020202020204" pitchFamily="34" charset="0"/>
              </a:rPr>
              <a:t>sick sinus syndrome) and a subsequent event of congestive cardiac failure, two denosumab-treated women each with one event of</a:t>
            </a:r>
          </a:p>
          <a:p>
            <a:pPr>
              <a:lnSpc>
                <a:spcPct val="90000"/>
              </a:lnSpc>
            </a:pPr>
            <a:r>
              <a:rPr lang="en-US" altLang="de-DE">
                <a:latin typeface="Arial" panose="020B0604020202020204" pitchFamily="34" charset="0"/>
              </a:rPr>
              <a:t>congestive cardiac failure, two denosumab-treated women each with one event of bradycardia, two denosumab-treated women each</a:t>
            </a:r>
          </a:p>
          <a:p>
            <a:pPr>
              <a:lnSpc>
                <a:spcPct val="90000"/>
              </a:lnSpc>
            </a:pPr>
            <a:r>
              <a:rPr lang="en-US" altLang="de-DE">
                <a:latin typeface="Arial" panose="020B0604020202020204" pitchFamily="34" charset="0"/>
              </a:rPr>
              <a:t>with one event of atrial fibrillation or sick sinus syndrome, one ibandronate-treated woman with sick sinus syndrome and Wolff–</a:t>
            </a:r>
          </a:p>
          <a:p>
            <a:pPr>
              <a:lnSpc>
                <a:spcPct val="90000"/>
              </a:lnSpc>
            </a:pPr>
            <a:r>
              <a:rPr lang="en-US" altLang="de-DE">
                <a:latin typeface="Arial" panose="020B0604020202020204" pitchFamily="34" charset="0"/>
              </a:rPr>
              <a:t>Parkinson–White syndrome, and two ibandronate-treated women each with one event of complete atrioventricular block.</a:t>
            </a:r>
          </a:p>
          <a:p>
            <a:pPr>
              <a:lnSpc>
                <a:spcPct val="90000"/>
              </a:lnSpc>
            </a:pPr>
            <a:r>
              <a:rPr lang="en-US" altLang="de-DE">
                <a:latin typeface="Arial" panose="020B0604020202020204" pitchFamily="34" charset="0"/>
              </a:rPr>
              <a:t>‡ Includes one denosumab-treated woman with femoral hernia and inguinal hernia and six denosumab-treated women each with one event</a:t>
            </a:r>
          </a:p>
          <a:p>
            <a:pPr>
              <a:lnSpc>
                <a:spcPct val="90000"/>
              </a:lnSpc>
            </a:pPr>
            <a:r>
              <a:rPr lang="de-DE" altLang="de-DE">
                <a:latin typeface="Arial" panose="020B0604020202020204" pitchFamily="34" charset="0"/>
              </a:rPr>
              <a:t>of internal hernia, intestinal ischemia, irritable bowel syndrome, dysphagia, small intestinal obstruction, or upper gastrointestinal</a:t>
            </a:r>
          </a:p>
          <a:p>
            <a:pPr>
              <a:lnSpc>
                <a:spcPct val="90000"/>
              </a:lnSpc>
            </a:pPr>
            <a:r>
              <a:rPr lang="en-US" altLang="de-DE">
                <a:latin typeface="Arial" panose="020B0604020202020204" pitchFamily="34" charset="0"/>
              </a:rPr>
              <a:t>hemorrhage; and one ibandronate-treated woman with hemorrhoids.</a:t>
            </a:r>
          </a:p>
          <a:p>
            <a:pPr>
              <a:lnSpc>
                <a:spcPct val="90000"/>
              </a:lnSpc>
            </a:pPr>
            <a:r>
              <a:rPr lang="en-US" altLang="de-DE">
                <a:latin typeface="Arial" panose="020B0604020202020204" pitchFamily="34" charset="0"/>
              </a:rPr>
              <a:t>§ Includes one denosumab-treated woman with chronic obstructive pulmonary disease and chronic respiratory failure and four denosumabtreated</a:t>
            </a:r>
          </a:p>
          <a:p>
            <a:pPr>
              <a:lnSpc>
                <a:spcPct val="90000"/>
              </a:lnSpc>
            </a:pPr>
            <a:r>
              <a:rPr lang="en-US" altLang="de-DE">
                <a:latin typeface="Arial" panose="020B0604020202020204" pitchFamily="34" charset="0"/>
              </a:rPr>
              <a:t>women each with one event of dyspnea, hypoxia, obstructive airways disorder, or pleural effusion.</a:t>
            </a:r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302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16D86-9576-4016-AFA0-EDB0471A0772}" type="slidenum">
              <a:rPr kumimoji="0" lang="en-US" alt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US" alt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19062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2FBCFB-C5BD-4008-8F4C-A737AE6DDBAF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53262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758689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" y="9428582"/>
            <a:ext cx="2971800" cy="4963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4B84EE-F86A-4E7C-BF4F-B0D84ACBA8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621460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523218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4629" indent="-224629">
              <a:buFontTx/>
              <a:buChar char="•"/>
            </a:pPr>
            <a:r>
              <a:rPr lang="en-US" sz="1000" dirty="0"/>
              <a:t>Baseline characteristics were similar between both groups.</a:t>
            </a:r>
            <a:r>
              <a:rPr lang="en-US" sz="1000" baseline="30000" dirty="0"/>
              <a:t>1</a:t>
            </a:r>
            <a:endParaRPr lang="en-US" sz="1000" dirty="0"/>
          </a:p>
          <a:p>
            <a:pPr marL="224629" indent="-224629">
              <a:buFontTx/>
              <a:buChar char="•"/>
            </a:pPr>
            <a:r>
              <a:rPr lang="en-US" sz="1000" dirty="0"/>
              <a:t>Mean age of patients was approximately 69 years.</a:t>
            </a:r>
            <a:r>
              <a:rPr lang="en-US" sz="1000" baseline="30000" dirty="0"/>
              <a:t>1</a:t>
            </a:r>
            <a:endParaRPr lang="en-US" sz="1000" dirty="0"/>
          </a:p>
          <a:p>
            <a:pPr marL="224629" indent="-224629">
              <a:buFontTx/>
              <a:buChar char="•"/>
            </a:pPr>
            <a:r>
              <a:rPr lang="en-US" sz="1000" dirty="0"/>
              <a:t>A total of 643 patients  were randomized to receive </a:t>
            </a:r>
            <a:r>
              <a:rPr lang="en-US" sz="1000" dirty="0" err="1"/>
              <a:t>denosumab</a:t>
            </a:r>
            <a:r>
              <a:rPr lang="en-US" sz="1000" dirty="0"/>
              <a:t> (n = 321) or zoledronic acid (n = 322).</a:t>
            </a:r>
            <a:r>
              <a:rPr lang="en-US" sz="1000" baseline="30000" dirty="0"/>
              <a:t>1</a:t>
            </a:r>
            <a:endParaRPr lang="en-US" sz="1000" dirty="0"/>
          </a:p>
          <a:p>
            <a:pPr marL="514350" lvl="1" indent="-223838">
              <a:buFont typeface="Calibri" pitchFamily="34" charset="0"/>
              <a:buChar char="–"/>
            </a:pPr>
            <a:r>
              <a:rPr lang="en-US" sz="1000" dirty="0">
                <a:solidFill>
                  <a:prstClr val="black"/>
                </a:solidFill>
              </a:rPr>
              <a:t>In all, 313 of 321 patients in the </a:t>
            </a:r>
            <a:r>
              <a:rPr lang="en-US" sz="1000" dirty="0" err="1">
                <a:solidFill>
                  <a:prstClr val="black"/>
                </a:solidFill>
              </a:rPr>
              <a:t>denosumab</a:t>
            </a:r>
            <a:r>
              <a:rPr lang="en-US" sz="1000" dirty="0">
                <a:solidFill>
                  <a:prstClr val="black"/>
                </a:solidFill>
              </a:rPr>
              <a:t> group and 312 of 322 patients in the </a:t>
            </a:r>
            <a:r>
              <a:rPr lang="en-US" sz="1000" dirty="0" err="1">
                <a:solidFill>
                  <a:prstClr val="black"/>
                </a:solidFill>
              </a:rPr>
              <a:t>zoledronic</a:t>
            </a:r>
            <a:r>
              <a:rPr lang="en-US" sz="1000" dirty="0">
                <a:solidFill>
                  <a:prstClr val="black"/>
                </a:solidFill>
              </a:rPr>
              <a:t> acid group completed the study.</a:t>
            </a:r>
          </a:p>
          <a:p>
            <a:pPr marL="224629" indent="-224629">
              <a:buFontTx/>
              <a:buChar char="•"/>
            </a:pPr>
            <a:endParaRPr lang="en-US" sz="1000" dirty="0">
              <a:solidFill>
                <a:prstClr val="black"/>
              </a:solidFill>
            </a:endParaRPr>
          </a:p>
          <a:p>
            <a:pPr marL="216233" lvl="0" indent="-216233">
              <a:buFont typeface="+mj-lt"/>
              <a:buAutoNum type="arabicPeriod"/>
            </a:pPr>
            <a:r>
              <a:rPr lang="en-US" sz="800" dirty="0">
                <a:solidFill>
                  <a:prstClr val="black"/>
                </a:solidFill>
              </a:rPr>
              <a:t>Miller PD, </a:t>
            </a:r>
            <a:r>
              <a:rPr lang="en-US" sz="800" dirty="0" err="1">
                <a:solidFill>
                  <a:prstClr val="black"/>
                </a:solidFill>
              </a:rPr>
              <a:t>Pannacciulli</a:t>
            </a:r>
            <a:r>
              <a:rPr lang="en-US" sz="800" dirty="0">
                <a:solidFill>
                  <a:prstClr val="black"/>
                </a:solidFill>
              </a:rPr>
              <a:t> N, Brown JP, et al. </a:t>
            </a:r>
            <a:r>
              <a:rPr lang="en-US" sz="800" dirty="0" err="1">
                <a:solidFill>
                  <a:prstClr val="black"/>
                </a:solidFill>
              </a:rPr>
              <a:t>Denosumab</a:t>
            </a:r>
            <a:r>
              <a:rPr lang="en-US" sz="800" dirty="0">
                <a:solidFill>
                  <a:prstClr val="black"/>
                </a:solidFill>
              </a:rPr>
              <a:t> compared with </a:t>
            </a:r>
            <a:r>
              <a:rPr lang="en-US" sz="800" dirty="0" err="1">
                <a:solidFill>
                  <a:prstClr val="black"/>
                </a:solidFill>
              </a:rPr>
              <a:t>zoledronic</a:t>
            </a:r>
            <a:r>
              <a:rPr lang="en-US" sz="800" dirty="0">
                <a:solidFill>
                  <a:prstClr val="black"/>
                </a:solidFill>
              </a:rPr>
              <a:t> acid in postmenopausal women with osteoporosis previously treated with oral bisphosphonates: efficacy and safety results from a randomized double-blind study. Presented at: American Society of Bone and Mineral Research; October 9-12, 2015; Seattle, WA. Poster SU0340.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8D2B34-EEF3-4976-8606-29C8FBFF9B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379825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562243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847448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4629" indent="-224629">
              <a:buFontTx/>
              <a:buChar char="•"/>
            </a:pPr>
            <a:r>
              <a:rPr lang="en-US" sz="1000" dirty="0"/>
              <a:t>Incidences of overall AEs, serious AEs, AEs leading to discontinuation, and fatal AEs were similar between the two groups.</a:t>
            </a:r>
            <a:r>
              <a:rPr lang="en-US" sz="1000" baseline="30000" dirty="0"/>
              <a:t>1</a:t>
            </a:r>
            <a:endParaRPr lang="en-US" sz="1000" dirty="0"/>
          </a:p>
          <a:p>
            <a:pPr marL="224629" indent="-224629">
              <a:buFontTx/>
              <a:buChar char="•"/>
            </a:pPr>
            <a:r>
              <a:rPr lang="en-US" sz="1000" dirty="0"/>
              <a:t>No events of </a:t>
            </a:r>
            <a:r>
              <a:rPr lang="en-US" sz="1000" dirty="0" err="1"/>
              <a:t>hypocalcemia</a:t>
            </a:r>
            <a:r>
              <a:rPr lang="en-US" sz="1000" dirty="0"/>
              <a:t>, ONJ, delayed fracture healing, or pancreatitis were observed.</a:t>
            </a:r>
            <a:r>
              <a:rPr lang="en-US" sz="1000" baseline="30000" dirty="0"/>
              <a:t>1</a:t>
            </a:r>
            <a:endParaRPr lang="en-US" sz="1000" dirty="0"/>
          </a:p>
          <a:p>
            <a:pPr marL="224629" indent="-224629">
              <a:buFontTx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Three events consistent with the definition of atypical femoral fracture were observed (2 in the </a:t>
            </a:r>
            <a:r>
              <a:rPr lang="en-US" sz="1000" dirty="0" err="1">
                <a:solidFill>
                  <a:prstClr val="black"/>
                </a:solidFill>
              </a:rPr>
              <a:t>denosumab</a:t>
            </a:r>
            <a:r>
              <a:rPr lang="en-US" sz="1000" dirty="0">
                <a:solidFill>
                  <a:prstClr val="black"/>
                </a:solidFill>
              </a:rPr>
              <a:t> group and 1 in the </a:t>
            </a:r>
            <a:r>
              <a:rPr lang="en-US" sz="1000" dirty="0" err="1">
                <a:solidFill>
                  <a:prstClr val="black"/>
                </a:solidFill>
              </a:rPr>
              <a:t>zoledronic</a:t>
            </a:r>
            <a:r>
              <a:rPr lang="en-US" sz="1000" dirty="0">
                <a:solidFill>
                  <a:prstClr val="black"/>
                </a:solidFill>
              </a:rPr>
              <a:t> acid group).</a:t>
            </a:r>
            <a:r>
              <a:rPr lang="en-US" sz="1000" baseline="30000" dirty="0">
                <a:solidFill>
                  <a:prstClr val="black"/>
                </a:solidFill>
              </a:rPr>
              <a:t>1</a:t>
            </a:r>
            <a:endParaRPr lang="en-US" sz="1000" dirty="0">
              <a:solidFill>
                <a:prstClr val="black"/>
              </a:solidFill>
            </a:endParaRPr>
          </a:p>
          <a:p>
            <a:pPr marL="224629" indent="-224629">
              <a:buFontTx/>
              <a:buChar char="•"/>
            </a:pPr>
            <a:r>
              <a:rPr lang="en-US" sz="1000" dirty="0"/>
              <a:t>The incidences of AEs of hypersensitivity (3.8% </a:t>
            </a:r>
            <a:r>
              <a:rPr lang="en-US" sz="1000" dirty="0" err="1"/>
              <a:t>vs</a:t>
            </a:r>
            <a:r>
              <a:rPr lang="en-US" sz="1000" dirty="0"/>
              <a:t> 1.9%), cardiac disorders (3.4% </a:t>
            </a:r>
            <a:r>
              <a:rPr lang="en-US" sz="1000" dirty="0" err="1"/>
              <a:t>vs</a:t>
            </a:r>
            <a:r>
              <a:rPr lang="en-US" sz="1000" dirty="0"/>
              <a:t> 1.3%), and eczema (1.6% </a:t>
            </a:r>
            <a:r>
              <a:rPr lang="en-US" sz="1000" dirty="0" err="1"/>
              <a:t>vs</a:t>
            </a:r>
            <a:r>
              <a:rPr lang="en-US" sz="1000" dirty="0"/>
              <a:t> 0.3%) were numerically higher in the </a:t>
            </a:r>
            <a:r>
              <a:rPr lang="en-US" sz="1000" dirty="0" err="1"/>
              <a:t>denosumab</a:t>
            </a:r>
            <a:r>
              <a:rPr lang="en-US" sz="1000" dirty="0"/>
              <a:t> group compared with the </a:t>
            </a:r>
            <a:r>
              <a:rPr lang="en-US" sz="1000" dirty="0" err="1"/>
              <a:t>zoledronic</a:t>
            </a:r>
            <a:r>
              <a:rPr lang="en-US" sz="1000" dirty="0"/>
              <a:t> acid group.</a:t>
            </a:r>
            <a:r>
              <a:rPr lang="en-US" sz="1000" baseline="30000" dirty="0"/>
              <a:t>1</a:t>
            </a:r>
          </a:p>
          <a:p>
            <a:pPr marL="224629" lvl="0" indent="-224629">
              <a:buFontTx/>
              <a:buChar char="•"/>
            </a:pPr>
            <a:endParaRPr lang="en-US" sz="1000" dirty="0">
              <a:solidFill>
                <a:prstClr val="black"/>
              </a:solidFill>
            </a:endParaRPr>
          </a:p>
          <a:p>
            <a:pPr marL="216233" lvl="0" indent="-216233">
              <a:buFont typeface="+mj-lt"/>
              <a:buAutoNum type="arabicPeriod"/>
            </a:pPr>
            <a:r>
              <a:rPr lang="en-US" sz="800" dirty="0">
                <a:solidFill>
                  <a:prstClr val="black"/>
                </a:solidFill>
              </a:rPr>
              <a:t>Miller PD, </a:t>
            </a:r>
            <a:r>
              <a:rPr lang="en-US" sz="800" dirty="0" err="1">
                <a:solidFill>
                  <a:prstClr val="black"/>
                </a:solidFill>
              </a:rPr>
              <a:t>Pannacciulli</a:t>
            </a:r>
            <a:r>
              <a:rPr lang="en-US" sz="800" dirty="0">
                <a:solidFill>
                  <a:prstClr val="black"/>
                </a:solidFill>
              </a:rPr>
              <a:t> N, Brown JP, et al. </a:t>
            </a:r>
            <a:r>
              <a:rPr lang="en-US" sz="800" dirty="0" err="1">
                <a:solidFill>
                  <a:prstClr val="black"/>
                </a:solidFill>
              </a:rPr>
              <a:t>Denosumab</a:t>
            </a:r>
            <a:r>
              <a:rPr lang="en-US" sz="800" dirty="0">
                <a:solidFill>
                  <a:prstClr val="black"/>
                </a:solidFill>
              </a:rPr>
              <a:t> compared with </a:t>
            </a:r>
            <a:r>
              <a:rPr lang="en-US" sz="800" dirty="0" err="1">
                <a:solidFill>
                  <a:prstClr val="black"/>
                </a:solidFill>
              </a:rPr>
              <a:t>zoledronic</a:t>
            </a:r>
            <a:r>
              <a:rPr lang="en-US" sz="800" dirty="0">
                <a:solidFill>
                  <a:prstClr val="black"/>
                </a:solidFill>
              </a:rPr>
              <a:t> acid in postmenopausal women with osteoporosis previously treated with oral bisphosphonates: efficacy and safety results from a randomized double-blind study. Presented at: American Society of Bone and Mineral Research; October 9-12, 2015; Seattle, WA. Poster SU0340.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8D2B34-EEF3-4976-8606-29C8FBFF9B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43186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2FBCFB-C5BD-4008-8F4C-A737AE6DDBAF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3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7775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7149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" y="9428582"/>
            <a:ext cx="2971800" cy="49633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4B84EE-F86A-4E7C-BF4F-B0D84ACBA81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03805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60822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2FBCFB-C5BD-4008-8F4C-A737AE6DDB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7852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562350" y="4778375"/>
            <a:ext cx="5324475" cy="141446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540125" y="2454275"/>
            <a:ext cx="5322888" cy="2259013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786813" y="88900"/>
            <a:ext cx="268287" cy="263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4" tIns="9144" rIns="9144" bIns="9144">
            <a:spAutoFit/>
          </a:bodyPr>
          <a:lstStyle/>
          <a:p>
            <a:pPr defTabSz="947738"/>
            <a:fld id="{3B80D2CE-69A5-49C4-8C23-AC68749E97A5}" type="slidenum">
              <a:rPr lang="en-US" sz="1600" b="1">
                <a:solidFill>
                  <a:srgbClr val="FAB900"/>
                </a:solidFill>
              </a:rPr>
              <a:pPr defTabSz="947738"/>
              <a:t>‹#›</a:t>
            </a:fld>
            <a:endParaRPr lang="en-US" sz="1600" b="1" dirty="0">
              <a:solidFill>
                <a:srgbClr val="FAB900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6170109" y="6629400"/>
            <a:ext cx="297389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kern="1200" baseline="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ＭＳ Ｐゴシック" pitchFamily="29" charset="-128"/>
              </a:rPr>
              <a:t>Not for external distribution. Do Not Copy or Distribute.</a:t>
            </a:r>
            <a:endParaRPr lang="en-US" sz="900" i="1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ＭＳ Ｐゴシック" pitchFamily="2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0370809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8"/>
          <p:cNvSpPr>
            <a:spLocks noGrp="1"/>
          </p:cNvSpPr>
          <p:nvPr>
            <p:ph type="title"/>
          </p:nvPr>
        </p:nvSpPr>
        <p:spPr>
          <a:xfrm>
            <a:off x="504825" y="114300"/>
            <a:ext cx="6124575" cy="609600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5849215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71600805"/>
      </p:ext>
    </p:extLst>
  </p:cSld>
  <p:clrMapOvr>
    <a:masterClrMapping/>
  </p:clrMapOvr>
  <p:transition>
    <p:wipe dir="r"/>
  </p:transition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888" y="182563"/>
            <a:ext cx="8347075" cy="1282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586858"/>
      </p:ext>
    </p:extLst>
  </p:cSld>
  <p:clrMapOvr>
    <a:masterClrMapping/>
  </p:clrMapOvr>
  <p:transition>
    <p:wipe dir="r"/>
  </p:transition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5614093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300019362"/>
      </p:ext>
    </p:extLst>
  </p:cSld>
  <p:clrMapOvr>
    <a:masterClrMapping/>
  </p:clrMapOvr>
  <p:transition>
    <p:wipe dir="r"/>
  </p:transition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562350" y="4778375"/>
            <a:ext cx="5324475" cy="141446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540125" y="2454275"/>
            <a:ext cx="5322888" cy="2259013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786813" y="88900"/>
            <a:ext cx="268287" cy="263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4" tIns="9144" rIns="9144" bIns="9144">
            <a:spAutoFit/>
          </a:bodyPr>
          <a:lstStyle/>
          <a:p>
            <a:pPr defTabSz="947738"/>
            <a:fld id="{3B80D2CE-69A5-49C4-8C23-AC68749E97A5}" type="slidenum">
              <a:rPr lang="en-US" sz="1600" b="1">
                <a:solidFill>
                  <a:srgbClr val="FAB900"/>
                </a:solidFill>
              </a:rPr>
              <a:pPr defTabSz="947738"/>
              <a:t>‹#›</a:t>
            </a:fld>
            <a:endParaRPr lang="en-US" sz="1600" b="1" dirty="0">
              <a:solidFill>
                <a:srgbClr val="FAB900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6170109" y="6629400"/>
            <a:ext cx="297389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kern="1200" baseline="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ＭＳ Ｐゴシック" pitchFamily="29" charset="-128"/>
              </a:rPr>
              <a:t>Not for external distribution. Do Not Copy or Distribute.</a:t>
            </a:r>
            <a:endParaRPr lang="en-US" sz="900" i="1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ＭＳ Ｐゴシック" pitchFamily="29" charset="-128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chtungspfeil 8"/>
          <p:cNvSpPr/>
          <p:nvPr userDrawn="1"/>
        </p:nvSpPr>
        <p:spPr bwMode="auto">
          <a:xfrm flipV="1">
            <a:off x="0" y="-5648"/>
            <a:ext cx="9149187" cy="839837"/>
          </a:xfrm>
          <a:custGeom>
            <a:avLst/>
            <a:gdLst>
              <a:gd name="connsiteX0" fmla="*/ 0 w 5273600"/>
              <a:gd name="connsiteY0" fmla="*/ 0 h 838200"/>
              <a:gd name="connsiteX1" fmla="*/ 4854500 w 5273600"/>
              <a:gd name="connsiteY1" fmla="*/ 0 h 838200"/>
              <a:gd name="connsiteX2" fmla="*/ 5273600 w 5273600"/>
              <a:gd name="connsiteY2" fmla="*/ 419100 h 838200"/>
              <a:gd name="connsiteX3" fmla="*/ 4854500 w 5273600"/>
              <a:gd name="connsiteY3" fmla="*/ 838200 h 838200"/>
              <a:gd name="connsiteX4" fmla="*/ 0 w 5273600"/>
              <a:gd name="connsiteY4" fmla="*/ 838200 h 838200"/>
              <a:gd name="connsiteX5" fmla="*/ 0 w 5273600"/>
              <a:gd name="connsiteY5" fmla="*/ 0 h 838200"/>
              <a:gd name="connsiteX0" fmla="*/ 0 w 5273600"/>
              <a:gd name="connsiteY0" fmla="*/ 0 h 838200"/>
              <a:gd name="connsiteX1" fmla="*/ 4854500 w 5273600"/>
              <a:gd name="connsiteY1" fmla="*/ 0 h 838200"/>
              <a:gd name="connsiteX2" fmla="*/ 5273600 w 5273600"/>
              <a:gd name="connsiteY2" fmla="*/ 419100 h 838200"/>
              <a:gd name="connsiteX3" fmla="*/ 5128652 w 5273600"/>
              <a:gd name="connsiteY3" fmla="*/ 572494 h 838200"/>
              <a:gd name="connsiteX4" fmla="*/ 4854500 w 5273600"/>
              <a:gd name="connsiteY4" fmla="*/ 838200 h 838200"/>
              <a:gd name="connsiteX5" fmla="*/ 0 w 5273600"/>
              <a:gd name="connsiteY5" fmla="*/ 838200 h 838200"/>
              <a:gd name="connsiteX6" fmla="*/ 0 w 5273600"/>
              <a:gd name="connsiteY6" fmla="*/ 0 h 838200"/>
              <a:gd name="connsiteX0" fmla="*/ 0 w 8293271"/>
              <a:gd name="connsiteY0" fmla="*/ 0 h 838200"/>
              <a:gd name="connsiteX1" fmla="*/ 4854500 w 8293271"/>
              <a:gd name="connsiteY1" fmla="*/ 0 h 838200"/>
              <a:gd name="connsiteX2" fmla="*/ 5273600 w 8293271"/>
              <a:gd name="connsiteY2" fmla="*/ 419100 h 838200"/>
              <a:gd name="connsiteX3" fmla="*/ 8293271 w 8293271"/>
              <a:gd name="connsiteY3" fmla="*/ 381663 h 838200"/>
              <a:gd name="connsiteX4" fmla="*/ 4854500 w 8293271"/>
              <a:gd name="connsiteY4" fmla="*/ 838200 h 838200"/>
              <a:gd name="connsiteX5" fmla="*/ 0 w 8293271"/>
              <a:gd name="connsiteY5" fmla="*/ 838200 h 838200"/>
              <a:gd name="connsiteX6" fmla="*/ 0 w 8293271"/>
              <a:gd name="connsiteY6" fmla="*/ 0 h 838200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381663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413468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429370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3332"/>
              <a:gd name="connsiteY0" fmla="*/ 0 h 846151"/>
              <a:gd name="connsiteX1" fmla="*/ 4854500 w 8293332"/>
              <a:gd name="connsiteY1" fmla="*/ 0 h 846151"/>
              <a:gd name="connsiteX2" fmla="*/ 5273600 w 8293332"/>
              <a:gd name="connsiteY2" fmla="*/ 419100 h 846151"/>
              <a:gd name="connsiteX3" fmla="*/ 8293271 w 8293332"/>
              <a:gd name="connsiteY3" fmla="*/ 429370 h 846151"/>
              <a:gd name="connsiteX4" fmla="*/ 8273561 w 8293332"/>
              <a:gd name="connsiteY4" fmla="*/ 846151 h 846151"/>
              <a:gd name="connsiteX5" fmla="*/ 0 w 8293332"/>
              <a:gd name="connsiteY5" fmla="*/ 838200 h 846151"/>
              <a:gd name="connsiteX6" fmla="*/ 0 w 8293332"/>
              <a:gd name="connsiteY6" fmla="*/ 0 h 846151"/>
              <a:gd name="connsiteX0" fmla="*/ 0 w 8285412"/>
              <a:gd name="connsiteY0" fmla="*/ 0 h 846151"/>
              <a:gd name="connsiteX1" fmla="*/ 4854500 w 8285412"/>
              <a:gd name="connsiteY1" fmla="*/ 0 h 846151"/>
              <a:gd name="connsiteX2" fmla="*/ 5273600 w 8285412"/>
              <a:gd name="connsiteY2" fmla="*/ 419100 h 846151"/>
              <a:gd name="connsiteX3" fmla="*/ 8285320 w 8285412"/>
              <a:gd name="connsiteY3" fmla="*/ 421419 h 846151"/>
              <a:gd name="connsiteX4" fmla="*/ 8273561 w 8285412"/>
              <a:gd name="connsiteY4" fmla="*/ 846151 h 846151"/>
              <a:gd name="connsiteX5" fmla="*/ 0 w 8285412"/>
              <a:gd name="connsiteY5" fmla="*/ 838200 h 846151"/>
              <a:gd name="connsiteX6" fmla="*/ 0 w 8285412"/>
              <a:gd name="connsiteY6" fmla="*/ 0 h 846151"/>
              <a:gd name="connsiteX0" fmla="*/ 0 w 8277560"/>
              <a:gd name="connsiteY0" fmla="*/ 0 h 846151"/>
              <a:gd name="connsiteX1" fmla="*/ 4854500 w 8277560"/>
              <a:gd name="connsiteY1" fmla="*/ 0 h 846151"/>
              <a:gd name="connsiteX2" fmla="*/ 5273600 w 8277560"/>
              <a:gd name="connsiteY2" fmla="*/ 419100 h 846151"/>
              <a:gd name="connsiteX3" fmla="*/ 8277369 w 8277560"/>
              <a:gd name="connsiteY3" fmla="*/ 405517 h 846151"/>
              <a:gd name="connsiteX4" fmla="*/ 8273561 w 8277560"/>
              <a:gd name="connsiteY4" fmla="*/ 846151 h 846151"/>
              <a:gd name="connsiteX5" fmla="*/ 0 w 8277560"/>
              <a:gd name="connsiteY5" fmla="*/ 838200 h 846151"/>
              <a:gd name="connsiteX6" fmla="*/ 0 w 8277560"/>
              <a:gd name="connsiteY6" fmla="*/ 0 h 846151"/>
              <a:gd name="connsiteX0" fmla="*/ 0 w 9778910"/>
              <a:gd name="connsiteY0" fmla="*/ 0 h 846151"/>
              <a:gd name="connsiteX1" fmla="*/ 4854500 w 9778910"/>
              <a:gd name="connsiteY1" fmla="*/ 0 h 846151"/>
              <a:gd name="connsiteX2" fmla="*/ 5273600 w 9778910"/>
              <a:gd name="connsiteY2" fmla="*/ 419100 h 846151"/>
              <a:gd name="connsiteX3" fmla="*/ 9778910 w 9778910"/>
              <a:gd name="connsiteY3" fmla="*/ 415142 h 846151"/>
              <a:gd name="connsiteX4" fmla="*/ 8273561 w 9778910"/>
              <a:gd name="connsiteY4" fmla="*/ 846151 h 846151"/>
              <a:gd name="connsiteX5" fmla="*/ 0 w 9778910"/>
              <a:gd name="connsiteY5" fmla="*/ 838200 h 846151"/>
              <a:gd name="connsiteX6" fmla="*/ 0 w 9778910"/>
              <a:gd name="connsiteY6" fmla="*/ 0 h 846151"/>
              <a:gd name="connsiteX0" fmla="*/ 0 w 9788536"/>
              <a:gd name="connsiteY0" fmla="*/ 0 h 846151"/>
              <a:gd name="connsiteX1" fmla="*/ 4854500 w 9788536"/>
              <a:gd name="connsiteY1" fmla="*/ 0 h 846151"/>
              <a:gd name="connsiteX2" fmla="*/ 5273600 w 9788536"/>
              <a:gd name="connsiteY2" fmla="*/ 419100 h 846151"/>
              <a:gd name="connsiteX3" fmla="*/ 9788536 w 9788536"/>
              <a:gd name="connsiteY3" fmla="*/ 434392 h 846151"/>
              <a:gd name="connsiteX4" fmla="*/ 8273561 w 9788536"/>
              <a:gd name="connsiteY4" fmla="*/ 846151 h 846151"/>
              <a:gd name="connsiteX5" fmla="*/ 0 w 9788536"/>
              <a:gd name="connsiteY5" fmla="*/ 838200 h 846151"/>
              <a:gd name="connsiteX6" fmla="*/ 0 w 9788536"/>
              <a:gd name="connsiteY6" fmla="*/ 0 h 846151"/>
              <a:gd name="connsiteX0" fmla="*/ 0 w 9803978"/>
              <a:gd name="connsiteY0" fmla="*/ 0 h 838200"/>
              <a:gd name="connsiteX1" fmla="*/ 4854500 w 9803978"/>
              <a:gd name="connsiteY1" fmla="*/ 0 h 838200"/>
              <a:gd name="connsiteX2" fmla="*/ 5273600 w 9803978"/>
              <a:gd name="connsiteY2" fmla="*/ 419100 h 838200"/>
              <a:gd name="connsiteX3" fmla="*/ 9788536 w 9803978"/>
              <a:gd name="connsiteY3" fmla="*/ 434392 h 838200"/>
              <a:gd name="connsiteX4" fmla="*/ 9803978 w 9803978"/>
              <a:gd name="connsiteY4" fmla="*/ 836525 h 838200"/>
              <a:gd name="connsiteX5" fmla="*/ 0 w 9803978"/>
              <a:gd name="connsiteY5" fmla="*/ 838200 h 838200"/>
              <a:gd name="connsiteX6" fmla="*/ 0 w 9803978"/>
              <a:gd name="connsiteY6" fmla="*/ 0 h 838200"/>
              <a:gd name="connsiteX0" fmla="*/ 0 w 9803978"/>
              <a:gd name="connsiteY0" fmla="*/ 0 h 838200"/>
              <a:gd name="connsiteX1" fmla="*/ 4854500 w 9803978"/>
              <a:gd name="connsiteY1" fmla="*/ 0 h 838200"/>
              <a:gd name="connsiteX2" fmla="*/ 5273600 w 9803978"/>
              <a:gd name="connsiteY2" fmla="*/ 419100 h 838200"/>
              <a:gd name="connsiteX3" fmla="*/ 9798161 w 9803978"/>
              <a:gd name="connsiteY3" fmla="*/ 415143 h 838200"/>
              <a:gd name="connsiteX4" fmla="*/ 9803978 w 9803978"/>
              <a:gd name="connsiteY4" fmla="*/ 836525 h 838200"/>
              <a:gd name="connsiteX5" fmla="*/ 0 w 9803978"/>
              <a:gd name="connsiteY5" fmla="*/ 838200 h 838200"/>
              <a:gd name="connsiteX6" fmla="*/ 0 w 9803978"/>
              <a:gd name="connsiteY6" fmla="*/ 0 h 838200"/>
              <a:gd name="connsiteX0" fmla="*/ 0 w 9798161"/>
              <a:gd name="connsiteY0" fmla="*/ 0 h 838200"/>
              <a:gd name="connsiteX1" fmla="*/ 4854500 w 9798161"/>
              <a:gd name="connsiteY1" fmla="*/ 0 h 838200"/>
              <a:gd name="connsiteX2" fmla="*/ 5273600 w 9798161"/>
              <a:gd name="connsiteY2" fmla="*/ 419100 h 838200"/>
              <a:gd name="connsiteX3" fmla="*/ 9798161 w 9798161"/>
              <a:gd name="connsiteY3" fmla="*/ 415143 h 838200"/>
              <a:gd name="connsiteX4" fmla="*/ 6839302 w 9798161"/>
              <a:gd name="connsiteY4" fmla="*/ 831050 h 838200"/>
              <a:gd name="connsiteX5" fmla="*/ 0 w 9798161"/>
              <a:gd name="connsiteY5" fmla="*/ 838200 h 838200"/>
              <a:gd name="connsiteX6" fmla="*/ 0 w 9798161"/>
              <a:gd name="connsiteY6" fmla="*/ 0 h 838200"/>
              <a:gd name="connsiteX0" fmla="*/ 0 w 6880482"/>
              <a:gd name="connsiteY0" fmla="*/ 0 h 838200"/>
              <a:gd name="connsiteX1" fmla="*/ 4854500 w 6880482"/>
              <a:gd name="connsiteY1" fmla="*/ 0 h 838200"/>
              <a:gd name="connsiteX2" fmla="*/ 5273600 w 6880482"/>
              <a:gd name="connsiteY2" fmla="*/ 419100 h 838200"/>
              <a:gd name="connsiteX3" fmla="*/ 6880451 w 6880482"/>
              <a:gd name="connsiteY3" fmla="*/ 420619 h 838200"/>
              <a:gd name="connsiteX4" fmla="*/ 6839302 w 6880482"/>
              <a:gd name="connsiteY4" fmla="*/ 831050 h 838200"/>
              <a:gd name="connsiteX5" fmla="*/ 0 w 6880482"/>
              <a:gd name="connsiteY5" fmla="*/ 838200 h 838200"/>
              <a:gd name="connsiteX6" fmla="*/ 0 w 6880482"/>
              <a:gd name="connsiteY6" fmla="*/ 0 h 838200"/>
              <a:gd name="connsiteX0" fmla="*/ 0 w 6892779"/>
              <a:gd name="connsiteY0" fmla="*/ 0 h 838200"/>
              <a:gd name="connsiteX1" fmla="*/ 4854500 w 6892779"/>
              <a:gd name="connsiteY1" fmla="*/ 0 h 838200"/>
              <a:gd name="connsiteX2" fmla="*/ 5273600 w 6892779"/>
              <a:gd name="connsiteY2" fmla="*/ 419100 h 838200"/>
              <a:gd name="connsiteX3" fmla="*/ 6880451 w 6892779"/>
              <a:gd name="connsiteY3" fmla="*/ 420619 h 838200"/>
              <a:gd name="connsiteX4" fmla="*/ 6892779 w 6892779"/>
              <a:gd name="connsiteY4" fmla="*/ 837700 h 838200"/>
              <a:gd name="connsiteX5" fmla="*/ 0 w 6892779"/>
              <a:gd name="connsiteY5" fmla="*/ 838200 h 838200"/>
              <a:gd name="connsiteX6" fmla="*/ 0 w 6892779"/>
              <a:gd name="connsiteY6" fmla="*/ 0 h 838200"/>
              <a:gd name="connsiteX0" fmla="*/ 0 w 6880607"/>
              <a:gd name="connsiteY0" fmla="*/ 0 h 838200"/>
              <a:gd name="connsiteX1" fmla="*/ 4854500 w 6880607"/>
              <a:gd name="connsiteY1" fmla="*/ 0 h 838200"/>
              <a:gd name="connsiteX2" fmla="*/ 5273600 w 6880607"/>
              <a:gd name="connsiteY2" fmla="*/ 419100 h 838200"/>
              <a:gd name="connsiteX3" fmla="*/ 6880451 w 6880607"/>
              <a:gd name="connsiteY3" fmla="*/ 420619 h 838200"/>
              <a:gd name="connsiteX4" fmla="*/ 6874953 w 6880607"/>
              <a:gd name="connsiteY4" fmla="*/ 837700 h 838200"/>
              <a:gd name="connsiteX5" fmla="*/ 0 w 6880607"/>
              <a:gd name="connsiteY5" fmla="*/ 838200 h 838200"/>
              <a:gd name="connsiteX6" fmla="*/ 0 w 6880607"/>
              <a:gd name="connsiteY6" fmla="*/ 0 h 838200"/>
              <a:gd name="connsiteX0" fmla="*/ 0 w 6874953"/>
              <a:gd name="connsiteY0" fmla="*/ 0 h 838200"/>
              <a:gd name="connsiteX1" fmla="*/ 4854500 w 6874953"/>
              <a:gd name="connsiteY1" fmla="*/ 0 h 838200"/>
              <a:gd name="connsiteX2" fmla="*/ 5273600 w 6874953"/>
              <a:gd name="connsiteY2" fmla="*/ 419100 h 838200"/>
              <a:gd name="connsiteX3" fmla="*/ 6873322 w 6874953"/>
              <a:gd name="connsiteY3" fmla="*/ 417295 h 838200"/>
              <a:gd name="connsiteX4" fmla="*/ 6874953 w 6874953"/>
              <a:gd name="connsiteY4" fmla="*/ 837700 h 838200"/>
              <a:gd name="connsiteX5" fmla="*/ 0 w 6874953"/>
              <a:gd name="connsiteY5" fmla="*/ 838200 h 838200"/>
              <a:gd name="connsiteX6" fmla="*/ 0 w 6874953"/>
              <a:gd name="connsiteY6" fmla="*/ 0 h 838200"/>
              <a:gd name="connsiteX0" fmla="*/ 0 w 6874953"/>
              <a:gd name="connsiteY0" fmla="*/ 0 h 838200"/>
              <a:gd name="connsiteX1" fmla="*/ 4854500 w 6874953"/>
              <a:gd name="connsiteY1" fmla="*/ 0 h 838200"/>
              <a:gd name="connsiteX2" fmla="*/ 5273600 w 6874953"/>
              <a:gd name="connsiteY2" fmla="*/ 419100 h 838200"/>
              <a:gd name="connsiteX3" fmla="*/ 6873322 w 6874953"/>
              <a:gd name="connsiteY3" fmla="*/ 420620 h 838200"/>
              <a:gd name="connsiteX4" fmla="*/ 6874953 w 6874953"/>
              <a:gd name="connsiteY4" fmla="*/ 837700 h 838200"/>
              <a:gd name="connsiteX5" fmla="*/ 0 w 6874953"/>
              <a:gd name="connsiteY5" fmla="*/ 838200 h 838200"/>
              <a:gd name="connsiteX6" fmla="*/ 0 w 6874953"/>
              <a:gd name="connsiteY6" fmla="*/ 0 h 838200"/>
              <a:gd name="connsiteX0" fmla="*/ 0 w 10168180"/>
              <a:gd name="connsiteY0" fmla="*/ 0 h 853331"/>
              <a:gd name="connsiteX1" fmla="*/ 4854500 w 10168180"/>
              <a:gd name="connsiteY1" fmla="*/ 0 h 853331"/>
              <a:gd name="connsiteX2" fmla="*/ 5273600 w 10168180"/>
              <a:gd name="connsiteY2" fmla="*/ 419100 h 853331"/>
              <a:gd name="connsiteX3" fmla="*/ 6873322 w 10168180"/>
              <a:gd name="connsiteY3" fmla="*/ 420620 h 853331"/>
              <a:gd name="connsiteX4" fmla="*/ 10168180 w 10168180"/>
              <a:gd name="connsiteY4" fmla="*/ 853331 h 853331"/>
              <a:gd name="connsiteX5" fmla="*/ 0 w 10168180"/>
              <a:gd name="connsiteY5" fmla="*/ 838200 h 853331"/>
              <a:gd name="connsiteX6" fmla="*/ 0 w 10168180"/>
              <a:gd name="connsiteY6" fmla="*/ 0 h 853331"/>
              <a:gd name="connsiteX0" fmla="*/ 0 w 10175372"/>
              <a:gd name="connsiteY0" fmla="*/ 0 h 853331"/>
              <a:gd name="connsiteX1" fmla="*/ 4854500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67511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0175372"/>
              <a:gd name="connsiteY0" fmla="*/ 0 h 853331"/>
              <a:gd name="connsiteX1" fmla="*/ 4854500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44065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0168180"/>
              <a:gd name="connsiteY0" fmla="*/ 0 h 853331"/>
              <a:gd name="connsiteX1" fmla="*/ 4854500 w 10168180"/>
              <a:gd name="connsiteY1" fmla="*/ 0 h 853331"/>
              <a:gd name="connsiteX2" fmla="*/ 5273600 w 10168180"/>
              <a:gd name="connsiteY2" fmla="*/ 419100 h 853331"/>
              <a:gd name="connsiteX3" fmla="*/ 10157860 w 10168180"/>
              <a:gd name="connsiteY3" fmla="*/ 428434 h 853331"/>
              <a:gd name="connsiteX4" fmla="*/ 10168180 w 10168180"/>
              <a:gd name="connsiteY4" fmla="*/ 853331 h 853331"/>
              <a:gd name="connsiteX5" fmla="*/ 0 w 10168180"/>
              <a:gd name="connsiteY5" fmla="*/ 838200 h 853331"/>
              <a:gd name="connsiteX6" fmla="*/ 0 w 10168180"/>
              <a:gd name="connsiteY6" fmla="*/ 0 h 853331"/>
              <a:gd name="connsiteX0" fmla="*/ 0 w 10168180"/>
              <a:gd name="connsiteY0" fmla="*/ 0 h 853331"/>
              <a:gd name="connsiteX1" fmla="*/ 4854500 w 10168180"/>
              <a:gd name="connsiteY1" fmla="*/ 0 h 853331"/>
              <a:gd name="connsiteX2" fmla="*/ 5273600 w 10168180"/>
              <a:gd name="connsiteY2" fmla="*/ 419100 h 853331"/>
              <a:gd name="connsiteX3" fmla="*/ 10157860 w 10168180"/>
              <a:gd name="connsiteY3" fmla="*/ 412804 h 853331"/>
              <a:gd name="connsiteX4" fmla="*/ 10168180 w 10168180"/>
              <a:gd name="connsiteY4" fmla="*/ 853331 h 853331"/>
              <a:gd name="connsiteX5" fmla="*/ 0 w 10168180"/>
              <a:gd name="connsiteY5" fmla="*/ 838200 h 853331"/>
              <a:gd name="connsiteX6" fmla="*/ 0 w 10168180"/>
              <a:gd name="connsiteY6" fmla="*/ 0 h 853331"/>
              <a:gd name="connsiteX0" fmla="*/ 0 w 10175372"/>
              <a:gd name="connsiteY0" fmla="*/ 0 h 853331"/>
              <a:gd name="connsiteX1" fmla="*/ 4854500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20619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0175372"/>
              <a:gd name="connsiteY0" fmla="*/ 0 h 853331"/>
              <a:gd name="connsiteX1" fmla="*/ 4754398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20619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0175239 w 11424460"/>
              <a:gd name="connsiteY3" fmla="*/ 420619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1406495 w 11424460"/>
              <a:gd name="connsiteY3" fmla="*/ 416608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1411500 w 11424460"/>
              <a:gd name="connsiteY3" fmla="*/ 424629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1411500 w 11424460"/>
              <a:gd name="connsiteY3" fmla="*/ 416609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11633"/>
              <a:gd name="connsiteY0" fmla="*/ 0 h 845310"/>
              <a:gd name="connsiteX1" fmla="*/ 4754398 w 11411633"/>
              <a:gd name="connsiteY1" fmla="*/ 0 h 845310"/>
              <a:gd name="connsiteX2" fmla="*/ 5273600 w 11411633"/>
              <a:gd name="connsiteY2" fmla="*/ 419100 h 845310"/>
              <a:gd name="connsiteX3" fmla="*/ 11411500 w 11411633"/>
              <a:gd name="connsiteY3" fmla="*/ 416609 h 845310"/>
              <a:gd name="connsiteX4" fmla="*/ 11404440 w 11411633"/>
              <a:gd name="connsiteY4" fmla="*/ 845310 h 845310"/>
              <a:gd name="connsiteX5" fmla="*/ 0 w 11411633"/>
              <a:gd name="connsiteY5" fmla="*/ 838200 h 845310"/>
              <a:gd name="connsiteX6" fmla="*/ 0 w 11411633"/>
              <a:gd name="connsiteY6" fmla="*/ 0 h 845310"/>
              <a:gd name="connsiteX0" fmla="*/ 0 w 11404440"/>
              <a:gd name="connsiteY0" fmla="*/ 0 h 845310"/>
              <a:gd name="connsiteX1" fmla="*/ 4754398 w 11404440"/>
              <a:gd name="connsiteY1" fmla="*/ 0 h 845310"/>
              <a:gd name="connsiteX2" fmla="*/ 5273600 w 11404440"/>
              <a:gd name="connsiteY2" fmla="*/ 419100 h 845310"/>
              <a:gd name="connsiteX3" fmla="*/ 11401488 w 11404440"/>
              <a:gd name="connsiteY3" fmla="*/ 424629 h 845310"/>
              <a:gd name="connsiteX4" fmla="*/ 11404440 w 11404440"/>
              <a:gd name="connsiteY4" fmla="*/ 845310 h 845310"/>
              <a:gd name="connsiteX5" fmla="*/ 0 w 11404440"/>
              <a:gd name="connsiteY5" fmla="*/ 838200 h 845310"/>
              <a:gd name="connsiteX6" fmla="*/ 0 w 11404440"/>
              <a:gd name="connsiteY6" fmla="*/ 0 h 845310"/>
              <a:gd name="connsiteX0" fmla="*/ 0 w 11404440"/>
              <a:gd name="connsiteY0" fmla="*/ 0 h 845310"/>
              <a:gd name="connsiteX1" fmla="*/ 4754398 w 11404440"/>
              <a:gd name="connsiteY1" fmla="*/ 0 h 845310"/>
              <a:gd name="connsiteX2" fmla="*/ 5097627 w 11404440"/>
              <a:gd name="connsiteY2" fmla="*/ 278095 h 845310"/>
              <a:gd name="connsiteX3" fmla="*/ 11401488 w 11404440"/>
              <a:gd name="connsiteY3" fmla="*/ 424629 h 845310"/>
              <a:gd name="connsiteX4" fmla="*/ 11404440 w 11404440"/>
              <a:gd name="connsiteY4" fmla="*/ 845310 h 845310"/>
              <a:gd name="connsiteX5" fmla="*/ 0 w 11404440"/>
              <a:gd name="connsiteY5" fmla="*/ 838200 h 845310"/>
              <a:gd name="connsiteX6" fmla="*/ 0 w 11404440"/>
              <a:gd name="connsiteY6" fmla="*/ 0 h 845310"/>
              <a:gd name="connsiteX0" fmla="*/ 0 w 11408513"/>
              <a:gd name="connsiteY0" fmla="*/ 0 h 845310"/>
              <a:gd name="connsiteX1" fmla="*/ 4754398 w 11408513"/>
              <a:gd name="connsiteY1" fmla="*/ 0 h 845310"/>
              <a:gd name="connsiteX2" fmla="*/ 5097627 w 11408513"/>
              <a:gd name="connsiteY2" fmla="*/ 278095 h 845310"/>
              <a:gd name="connsiteX3" fmla="*/ 11408323 w 11408513"/>
              <a:gd name="connsiteY3" fmla="*/ 293219 h 845310"/>
              <a:gd name="connsiteX4" fmla="*/ 11404440 w 11408513"/>
              <a:gd name="connsiteY4" fmla="*/ 845310 h 845310"/>
              <a:gd name="connsiteX5" fmla="*/ 0 w 11408513"/>
              <a:gd name="connsiteY5" fmla="*/ 838200 h 845310"/>
              <a:gd name="connsiteX6" fmla="*/ 0 w 11408513"/>
              <a:gd name="connsiteY6" fmla="*/ 0 h 845310"/>
              <a:gd name="connsiteX0" fmla="*/ 0 w 11408513"/>
              <a:gd name="connsiteY0" fmla="*/ 0 h 845310"/>
              <a:gd name="connsiteX1" fmla="*/ 4754398 w 11408513"/>
              <a:gd name="connsiteY1" fmla="*/ 0 h 845310"/>
              <a:gd name="connsiteX2" fmla="*/ 5097627 w 11408513"/>
              <a:gd name="connsiteY2" fmla="*/ 278095 h 845310"/>
              <a:gd name="connsiteX3" fmla="*/ 11408323 w 11408513"/>
              <a:gd name="connsiteY3" fmla="*/ 276793 h 845310"/>
              <a:gd name="connsiteX4" fmla="*/ 11404440 w 11408513"/>
              <a:gd name="connsiteY4" fmla="*/ 845310 h 845310"/>
              <a:gd name="connsiteX5" fmla="*/ 0 w 11408513"/>
              <a:gd name="connsiteY5" fmla="*/ 838200 h 845310"/>
              <a:gd name="connsiteX6" fmla="*/ 0 w 11408513"/>
              <a:gd name="connsiteY6" fmla="*/ 0 h 845310"/>
              <a:gd name="connsiteX0" fmla="*/ 0 w 11418106"/>
              <a:gd name="connsiteY0" fmla="*/ 0 h 839834"/>
              <a:gd name="connsiteX1" fmla="*/ 4754398 w 11418106"/>
              <a:gd name="connsiteY1" fmla="*/ 0 h 839834"/>
              <a:gd name="connsiteX2" fmla="*/ 5097627 w 11418106"/>
              <a:gd name="connsiteY2" fmla="*/ 278095 h 839834"/>
              <a:gd name="connsiteX3" fmla="*/ 11408323 w 11418106"/>
              <a:gd name="connsiteY3" fmla="*/ 276793 h 839834"/>
              <a:gd name="connsiteX4" fmla="*/ 11418106 w 11418106"/>
              <a:gd name="connsiteY4" fmla="*/ 839834 h 839834"/>
              <a:gd name="connsiteX5" fmla="*/ 0 w 11418106"/>
              <a:gd name="connsiteY5" fmla="*/ 838200 h 839834"/>
              <a:gd name="connsiteX6" fmla="*/ 0 w 11418106"/>
              <a:gd name="connsiteY6" fmla="*/ 0 h 839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18106" h="839834">
                <a:moveTo>
                  <a:pt x="0" y="0"/>
                </a:moveTo>
                <a:lnTo>
                  <a:pt x="4754398" y="0"/>
                </a:lnTo>
                <a:lnTo>
                  <a:pt x="5097627" y="278095"/>
                </a:lnTo>
                <a:lnTo>
                  <a:pt x="11408323" y="276793"/>
                </a:lnTo>
                <a:cubicBezTo>
                  <a:pt x="11409704" y="431622"/>
                  <a:pt x="11416725" y="685005"/>
                  <a:pt x="11418106" y="839834"/>
                </a:cubicBezTo>
                <a:lnTo>
                  <a:pt x="0" y="838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ichtungspfeil 3"/>
          <p:cNvSpPr/>
          <p:nvPr userDrawn="1"/>
        </p:nvSpPr>
        <p:spPr bwMode="auto">
          <a:xfrm flipV="1">
            <a:off x="-8048" y="0"/>
            <a:ext cx="3970447" cy="838200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ichtungspfeil 4"/>
          <p:cNvSpPr/>
          <p:nvPr userDrawn="1"/>
        </p:nvSpPr>
        <p:spPr bwMode="auto">
          <a:xfrm flipV="1">
            <a:off x="0" y="0"/>
            <a:ext cx="3657600" cy="838200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ichtungspfeil 5"/>
          <p:cNvSpPr/>
          <p:nvPr userDrawn="1"/>
        </p:nvSpPr>
        <p:spPr bwMode="auto">
          <a:xfrm flipV="1">
            <a:off x="0" y="0"/>
            <a:ext cx="3368600" cy="838200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4300"/>
            <a:ext cx="2667000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4114800" y="-15138"/>
            <a:ext cx="5029201" cy="548538"/>
          </a:xfrm>
        </p:spPr>
        <p:txBody>
          <a:bodyPr bIns="72000" anchor="b" anchorCtr="0"/>
          <a:lstStyle>
            <a:lvl1pPr marL="0" indent="0">
              <a:buNone/>
              <a:defRPr sz="1200" i="1"/>
            </a:lvl1pPr>
            <a:lvl2pPr marL="457200" indent="0">
              <a:buNone/>
              <a:defRPr sz="1200" i="1"/>
            </a:lvl2pPr>
            <a:lvl3pPr marL="914400" indent="0">
              <a:buNone/>
              <a:defRPr sz="1200" i="1"/>
            </a:lvl3pPr>
            <a:lvl4pPr marL="1371600" indent="0">
              <a:buNone/>
              <a:defRPr sz="1200" i="1"/>
            </a:lvl4pPr>
            <a:lvl5pPr marL="1828800" indent="0">
              <a:buNone/>
              <a:defRPr sz="1200" i="1"/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28600" y="4198716"/>
            <a:ext cx="8001000" cy="60188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  <a:defRPr sz="3200"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3581400"/>
          </a:xfrm>
        </p:spPr>
        <p:txBody>
          <a:bodyPr/>
          <a:lstStyle/>
          <a:p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228600" y="4787900"/>
            <a:ext cx="8001000" cy="1155700"/>
          </a:xfrm>
        </p:spPr>
        <p:txBody>
          <a:bodyPr/>
          <a:lstStyle>
            <a:lvl1pPr marL="0" indent="0">
              <a:buNone/>
              <a:defRPr sz="1600" i="1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1600" i="1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600" i="1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 i="1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 i="1"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-54000" y="3537673"/>
            <a:ext cx="9252000" cy="152400"/>
          </a:xfrm>
          <a:prstGeom prst="rect">
            <a:avLst/>
          </a:prstGeom>
          <a:solidFill>
            <a:schemeClr val="accent3">
              <a:lumMod val="50000"/>
              <a:alpha val="7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obliqueBottomLeft"/>
            <a:lightRig rig="threePt" dir="t"/>
          </a:scene3d>
        </p:spPr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mit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533400" y="6324600"/>
            <a:ext cx="4032000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5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6324600" y="6324600"/>
            <a:ext cx="2286000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chtungspfeil 8"/>
          <p:cNvSpPr/>
          <p:nvPr userDrawn="1"/>
        </p:nvSpPr>
        <p:spPr bwMode="auto">
          <a:xfrm flipV="1">
            <a:off x="0" y="-5648"/>
            <a:ext cx="9149187" cy="839837"/>
          </a:xfrm>
          <a:custGeom>
            <a:avLst/>
            <a:gdLst>
              <a:gd name="connsiteX0" fmla="*/ 0 w 5273600"/>
              <a:gd name="connsiteY0" fmla="*/ 0 h 838200"/>
              <a:gd name="connsiteX1" fmla="*/ 4854500 w 5273600"/>
              <a:gd name="connsiteY1" fmla="*/ 0 h 838200"/>
              <a:gd name="connsiteX2" fmla="*/ 5273600 w 5273600"/>
              <a:gd name="connsiteY2" fmla="*/ 419100 h 838200"/>
              <a:gd name="connsiteX3" fmla="*/ 4854500 w 5273600"/>
              <a:gd name="connsiteY3" fmla="*/ 838200 h 838200"/>
              <a:gd name="connsiteX4" fmla="*/ 0 w 5273600"/>
              <a:gd name="connsiteY4" fmla="*/ 838200 h 838200"/>
              <a:gd name="connsiteX5" fmla="*/ 0 w 5273600"/>
              <a:gd name="connsiteY5" fmla="*/ 0 h 838200"/>
              <a:gd name="connsiteX0" fmla="*/ 0 w 5273600"/>
              <a:gd name="connsiteY0" fmla="*/ 0 h 838200"/>
              <a:gd name="connsiteX1" fmla="*/ 4854500 w 5273600"/>
              <a:gd name="connsiteY1" fmla="*/ 0 h 838200"/>
              <a:gd name="connsiteX2" fmla="*/ 5273600 w 5273600"/>
              <a:gd name="connsiteY2" fmla="*/ 419100 h 838200"/>
              <a:gd name="connsiteX3" fmla="*/ 5128652 w 5273600"/>
              <a:gd name="connsiteY3" fmla="*/ 572494 h 838200"/>
              <a:gd name="connsiteX4" fmla="*/ 4854500 w 5273600"/>
              <a:gd name="connsiteY4" fmla="*/ 838200 h 838200"/>
              <a:gd name="connsiteX5" fmla="*/ 0 w 5273600"/>
              <a:gd name="connsiteY5" fmla="*/ 838200 h 838200"/>
              <a:gd name="connsiteX6" fmla="*/ 0 w 5273600"/>
              <a:gd name="connsiteY6" fmla="*/ 0 h 838200"/>
              <a:gd name="connsiteX0" fmla="*/ 0 w 8293271"/>
              <a:gd name="connsiteY0" fmla="*/ 0 h 838200"/>
              <a:gd name="connsiteX1" fmla="*/ 4854500 w 8293271"/>
              <a:gd name="connsiteY1" fmla="*/ 0 h 838200"/>
              <a:gd name="connsiteX2" fmla="*/ 5273600 w 8293271"/>
              <a:gd name="connsiteY2" fmla="*/ 419100 h 838200"/>
              <a:gd name="connsiteX3" fmla="*/ 8293271 w 8293271"/>
              <a:gd name="connsiteY3" fmla="*/ 381663 h 838200"/>
              <a:gd name="connsiteX4" fmla="*/ 4854500 w 8293271"/>
              <a:gd name="connsiteY4" fmla="*/ 838200 h 838200"/>
              <a:gd name="connsiteX5" fmla="*/ 0 w 8293271"/>
              <a:gd name="connsiteY5" fmla="*/ 838200 h 838200"/>
              <a:gd name="connsiteX6" fmla="*/ 0 w 8293271"/>
              <a:gd name="connsiteY6" fmla="*/ 0 h 838200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381663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413468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429370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3332"/>
              <a:gd name="connsiteY0" fmla="*/ 0 h 846151"/>
              <a:gd name="connsiteX1" fmla="*/ 4854500 w 8293332"/>
              <a:gd name="connsiteY1" fmla="*/ 0 h 846151"/>
              <a:gd name="connsiteX2" fmla="*/ 5273600 w 8293332"/>
              <a:gd name="connsiteY2" fmla="*/ 419100 h 846151"/>
              <a:gd name="connsiteX3" fmla="*/ 8293271 w 8293332"/>
              <a:gd name="connsiteY3" fmla="*/ 429370 h 846151"/>
              <a:gd name="connsiteX4" fmla="*/ 8273561 w 8293332"/>
              <a:gd name="connsiteY4" fmla="*/ 846151 h 846151"/>
              <a:gd name="connsiteX5" fmla="*/ 0 w 8293332"/>
              <a:gd name="connsiteY5" fmla="*/ 838200 h 846151"/>
              <a:gd name="connsiteX6" fmla="*/ 0 w 8293332"/>
              <a:gd name="connsiteY6" fmla="*/ 0 h 846151"/>
              <a:gd name="connsiteX0" fmla="*/ 0 w 8285412"/>
              <a:gd name="connsiteY0" fmla="*/ 0 h 846151"/>
              <a:gd name="connsiteX1" fmla="*/ 4854500 w 8285412"/>
              <a:gd name="connsiteY1" fmla="*/ 0 h 846151"/>
              <a:gd name="connsiteX2" fmla="*/ 5273600 w 8285412"/>
              <a:gd name="connsiteY2" fmla="*/ 419100 h 846151"/>
              <a:gd name="connsiteX3" fmla="*/ 8285320 w 8285412"/>
              <a:gd name="connsiteY3" fmla="*/ 421419 h 846151"/>
              <a:gd name="connsiteX4" fmla="*/ 8273561 w 8285412"/>
              <a:gd name="connsiteY4" fmla="*/ 846151 h 846151"/>
              <a:gd name="connsiteX5" fmla="*/ 0 w 8285412"/>
              <a:gd name="connsiteY5" fmla="*/ 838200 h 846151"/>
              <a:gd name="connsiteX6" fmla="*/ 0 w 8285412"/>
              <a:gd name="connsiteY6" fmla="*/ 0 h 846151"/>
              <a:gd name="connsiteX0" fmla="*/ 0 w 8277560"/>
              <a:gd name="connsiteY0" fmla="*/ 0 h 846151"/>
              <a:gd name="connsiteX1" fmla="*/ 4854500 w 8277560"/>
              <a:gd name="connsiteY1" fmla="*/ 0 h 846151"/>
              <a:gd name="connsiteX2" fmla="*/ 5273600 w 8277560"/>
              <a:gd name="connsiteY2" fmla="*/ 419100 h 846151"/>
              <a:gd name="connsiteX3" fmla="*/ 8277369 w 8277560"/>
              <a:gd name="connsiteY3" fmla="*/ 405517 h 846151"/>
              <a:gd name="connsiteX4" fmla="*/ 8273561 w 8277560"/>
              <a:gd name="connsiteY4" fmla="*/ 846151 h 846151"/>
              <a:gd name="connsiteX5" fmla="*/ 0 w 8277560"/>
              <a:gd name="connsiteY5" fmla="*/ 838200 h 846151"/>
              <a:gd name="connsiteX6" fmla="*/ 0 w 8277560"/>
              <a:gd name="connsiteY6" fmla="*/ 0 h 846151"/>
              <a:gd name="connsiteX0" fmla="*/ 0 w 9778910"/>
              <a:gd name="connsiteY0" fmla="*/ 0 h 846151"/>
              <a:gd name="connsiteX1" fmla="*/ 4854500 w 9778910"/>
              <a:gd name="connsiteY1" fmla="*/ 0 h 846151"/>
              <a:gd name="connsiteX2" fmla="*/ 5273600 w 9778910"/>
              <a:gd name="connsiteY2" fmla="*/ 419100 h 846151"/>
              <a:gd name="connsiteX3" fmla="*/ 9778910 w 9778910"/>
              <a:gd name="connsiteY3" fmla="*/ 415142 h 846151"/>
              <a:gd name="connsiteX4" fmla="*/ 8273561 w 9778910"/>
              <a:gd name="connsiteY4" fmla="*/ 846151 h 846151"/>
              <a:gd name="connsiteX5" fmla="*/ 0 w 9778910"/>
              <a:gd name="connsiteY5" fmla="*/ 838200 h 846151"/>
              <a:gd name="connsiteX6" fmla="*/ 0 w 9778910"/>
              <a:gd name="connsiteY6" fmla="*/ 0 h 846151"/>
              <a:gd name="connsiteX0" fmla="*/ 0 w 9788536"/>
              <a:gd name="connsiteY0" fmla="*/ 0 h 846151"/>
              <a:gd name="connsiteX1" fmla="*/ 4854500 w 9788536"/>
              <a:gd name="connsiteY1" fmla="*/ 0 h 846151"/>
              <a:gd name="connsiteX2" fmla="*/ 5273600 w 9788536"/>
              <a:gd name="connsiteY2" fmla="*/ 419100 h 846151"/>
              <a:gd name="connsiteX3" fmla="*/ 9788536 w 9788536"/>
              <a:gd name="connsiteY3" fmla="*/ 434392 h 846151"/>
              <a:gd name="connsiteX4" fmla="*/ 8273561 w 9788536"/>
              <a:gd name="connsiteY4" fmla="*/ 846151 h 846151"/>
              <a:gd name="connsiteX5" fmla="*/ 0 w 9788536"/>
              <a:gd name="connsiteY5" fmla="*/ 838200 h 846151"/>
              <a:gd name="connsiteX6" fmla="*/ 0 w 9788536"/>
              <a:gd name="connsiteY6" fmla="*/ 0 h 846151"/>
              <a:gd name="connsiteX0" fmla="*/ 0 w 9803978"/>
              <a:gd name="connsiteY0" fmla="*/ 0 h 838200"/>
              <a:gd name="connsiteX1" fmla="*/ 4854500 w 9803978"/>
              <a:gd name="connsiteY1" fmla="*/ 0 h 838200"/>
              <a:gd name="connsiteX2" fmla="*/ 5273600 w 9803978"/>
              <a:gd name="connsiteY2" fmla="*/ 419100 h 838200"/>
              <a:gd name="connsiteX3" fmla="*/ 9788536 w 9803978"/>
              <a:gd name="connsiteY3" fmla="*/ 434392 h 838200"/>
              <a:gd name="connsiteX4" fmla="*/ 9803978 w 9803978"/>
              <a:gd name="connsiteY4" fmla="*/ 836525 h 838200"/>
              <a:gd name="connsiteX5" fmla="*/ 0 w 9803978"/>
              <a:gd name="connsiteY5" fmla="*/ 838200 h 838200"/>
              <a:gd name="connsiteX6" fmla="*/ 0 w 9803978"/>
              <a:gd name="connsiteY6" fmla="*/ 0 h 838200"/>
              <a:gd name="connsiteX0" fmla="*/ 0 w 9803978"/>
              <a:gd name="connsiteY0" fmla="*/ 0 h 838200"/>
              <a:gd name="connsiteX1" fmla="*/ 4854500 w 9803978"/>
              <a:gd name="connsiteY1" fmla="*/ 0 h 838200"/>
              <a:gd name="connsiteX2" fmla="*/ 5273600 w 9803978"/>
              <a:gd name="connsiteY2" fmla="*/ 419100 h 838200"/>
              <a:gd name="connsiteX3" fmla="*/ 9798161 w 9803978"/>
              <a:gd name="connsiteY3" fmla="*/ 415143 h 838200"/>
              <a:gd name="connsiteX4" fmla="*/ 9803978 w 9803978"/>
              <a:gd name="connsiteY4" fmla="*/ 836525 h 838200"/>
              <a:gd name="connsiteX5" fmla="*/ 0 w 9803978"/>
              <a:gd name="connsiteY5" fmla="*/ 838200 h 838200"/>
              <a:gd name="connsiteX6" fmla="*/ 0 w 9803978"/>
              <a:gd name="connsiteY6" fmla="*/ 0 h 838200"/>
              <a:gd name="connsiteX0" fmla="*/ 0 w 9798161"/>
              <a:gd name="connsiteY0" fmla="*/ 0 h 838200"/>
              <a:gd name="connsiteX1" fmla="*/ 4854500 w 9798161"/>
              <a:gd name="connsiteY1" fmla="*/ 0 h 838200"/>
              <a:gd name="connsiteX2" fmla="*/ 5273600 w 9798161"/>
              <a:gd name="connsiteY2" fmla="*/ 419100 h 838200"/>
              <a:gd name="connsiteX3" fmla="*/ 9798161 w 9798161"/>
              <a:gd name="connsiteY3" fmla="*/ 415143 h 838200"/>
              <a:gd name="connsiteX4" fmla="*/ 6839302 w 9798161"/>
              <a:gd name="connsiteY4" fmla="*/ 831050 h 838200"/>
              <a:gd name="connsiteX5" fmla="*/ 0 w 9798161"/>
              <a:gd name="connsiteY5" fmla="*/ 838200 h 838200"/>
              <a:gd name="connsiteX6" fmla="*/ 0 w 9798161"/>
              <a:gd name="connsiteY6" fmla="*/ 0 h 838200"/>
              <a:gd name="connsiteX0" fmla="*/ 0 w 6880482"/>
              <a:gd name="connsiteY0" fmla="*/ 0 h 838200"/>
              <a:gd name="connsiteX1" fmla="*/ 4854500 w 6880482"/>
              <a:gd name="connsiteY1" fmla="*/ 0 h 838200"/>
              <a:gd name="connsiteX2" fmla="*/ 5273600 w 6880482"/>
              <a:gd name="connsiteY2" fmla="*/ 419100 h 838200"/>
              <a:gd name="connsiteX3" fmla="*/ 6880451 w 6880482"/>
              <a:gd name="connsiteY3" fmla="*/ 420619 h 838200"/>
              <a:gd name="connsiteX4" fmla="*/ 6839302 w 6880482"/>
              <a:gd name="connsiteY4" fmla="*/ 831050 h 838200"/>
              <a:gd name="connsiteX5" fmla="*/ 0 w 6880482"/>
              <a:gd name="connsiteY5" fmla="*/ 838200 h 838200"/>
              <a:gd name="connsiteX6" fmla="*/ 0 w 6880482"/>
              <a:gd name="connsiteY6" fmla="*/ 0 h 838200"/>
              <a:gd name="connsiteX0" fmla="*/ 0 w 6892779"/>
              <a:gd name="connsiteY0" fmla="*/ 0 h 838200"/>
              <a:gd name="connsiteX1" fmla="*/ 4854500 w 6892779"/>
              <a:gd name="connsiteY1" fmla="*/ 0 h 838200"/>
              <a:gd name="connsiteX2" fmla="*/ 5273600 w 6892779"/>
              <a:gd name="connsiteY2" fmla="*/ 419100 h 838200"/>
              <a:gd name="connsiteX3" fmla="*/ 6880451 w 6892779"/>
              <a:gd name="connsiteY3" fmla="*/ 420619 h 838200"/>
              <a:gd name="connsiteX4" fmla="*/ 6892779 w 6892779"/>
              <a:gd name="connsiteY4" fmla="*/ 837700 h 838200"/>
              <a:gd name="connsiteX5" fmla="*/ 0 w 6892779"/>
              <a:gd name="connsiteY5" fmla="*/ 838200 h 838200"/>
              <a:gd name="connsiteX6" fmla="*/ 0 w 6892779"/>
              <a:gd name="connsiteY6" fmla="*/ 0 h 838200"/>
              <a:gd name="connsiteX0" fmla="*/ 0 w 6880607"/>
              <a:gd name="connsiteY0" fmla="*/ 0 h 838200"/>
              <a:gd name="connsiteX1" fmla="*/ 4854500 w 6880607"/>
              <a:gd name="connsiteY1" fmla="*/ 0 h 838200"/>
              <a:gd name="connsiteX2" fmla="*/ 5273600 w 6880607"/>
              <a:gd name="connsiteY2" fmla="*/ 419100 h 838200"/>
              <a:gd name="connsiteX3" fmla="*/ 6880451 w 6880607"/>
              <a:gd name="connsiteY3" fmla="*/ 420619 h 838200"/>
              <a:gd name="connsiteX4" fmla="*/ 6874953 w 6880607"/>
              <a:gd name="connsiteY4" fmla="*/ 837700 h 838200"/>
              <a:gd name="connsiteX5" fmla="*/ 0 w 6880607"/>
              <a:gd name="connsiteY5" fmla="*/ 838200 h 838200"/>
              <a:gd name="connsiteX6" fmla="*/ 0 w 6880607"/>
              <a:gd name="connsiteY6" fmla="*/ 0 h 838200"/>
              <a:gd name="connsiteX0" fmla="*/ 0 w 6874953"/>
              <a:gd name="connsiteY0" fmla="*/ 0 h 838200"/>
              <a:gd name="connsiteX1" fmla="*/ 4854500 w 6874953"/>
              <a:gd name="connsiteY1" fmla="*/ 0 h 838200"/>
              <a:gd name="connsiteX2" fmla="*/ 5273600 w 6874953"/>
              <a:gd name="connsiteY2" fmla="*/ 419100 h 838200"/>
              <a:gd name="connsiteX3" fmla="*/ 6873322 w 6874953"/>
              <a:gd name="connsiteY3" fmla="*/ 417295 h 838200"/>
              <a:gd name="connsiteX4" fmla="*/ 6874953 w 6874953"/>
              <a:gd name="connsiteY4" fmla="*/ 837700 h 838200"/>
              <a:gd name="connsiteX5" fmla="*/ 0 w 6874953"/>
              <a:gd name="connsiteY5" fmla="*/ 838200 h 838200"/>
              <a:gd name="connsiteX6" fmla="*/ 0 w 6874953"/>
              <a:gd name="connsiteY6" fmla="*/ 0 h 838200"/>
              <a:gd name="connsiteX0" fmla="*/ 0 w 6874953"/>
              <a:gd name="connsiteY0" fmla="*/ 0 h 838200"/>
              <a:gd name="connsiteX1" fmla="*/ 4854500 w 6874953"/>
              <a:gd name="connsiteY1" fmla="*/ 0 h 838200"/>
              <a:gd name="connsiteX2" fmla="*/ 5273600 w 6874953"/>
              <a:gd name="connsiteY2" fmla="*/ 419100 h 838200"/>
              <a:gd name="connsiteX3" fmla="*/ 6873322 w 6874953"/>
              <a:gd name="connsiteY3" fmla="*/ 420620 h 838200"/>
              <a:gd name="connsiteX4" fmla="*/ 6874953 w 6874953"/>
              <a:gd name="connsiteY4" fmla="*/ 837700 h 838200"/>
              <a:gd name="connsiteX5" fmla="*/ 0 w 6874953"/>
              <a:gd name="connsiteY5" fmla="*/ 838200 h 838200"/>
              <a:gd name="connsiteX6" fmla="*/ 0 w 6874953"/>
              <a:gd name="connsiteY6" fmla="*/ 0 h 838200"/>
              <a:gd name="connsiteX0" fmla="*/ 0 w 10168180"/>
              <a:gd name="connsiteY0" fmla="*/ 0 h 853331"/>
              <a:gd name="connsiteX1" fmla="*/ 4854500 w 10168180"/>
              <a:gd name="connsiteY1" fmla="*/ 0 h 853331"/>
              <a:gd name="connsiteX2" fmla="*/ 5273600 w 10168180"/>
              <a:gd name="connsiteY2" fmla="*/ 419100 h 853331"/>
              <a:gd name="connsiteX3" fmla="*/ 6873322 w 10168180"/>
              <a:gd name="connsiteY3" fmla="*/ 420620 h 853331"/>
              <a:gd name="connsiteX4" fmla="*/ 10168180 w 10168180"/>
              <a:gd name="connsiteY4" fmla="*/ 853331 h 853331"/>
              <a:gd name="connsiteX5" fmla="*/ 0 w 10168180"/>
              <a:gd name="connsiteY5" fmla="*/ 838200 h 853331"/>
              <a:gd name="connsiteX6" fmla="*/ 0 w 10168180"/>
              <a:gd name="connsiteY6" fmla="*/ 0 h 853331"/>
              <a:gd name="connsiteX0" fmla="*/ 0 w 10175372"/>
              <a:gd name="connsiteY0" fmla="*/ 0 h 853331"/>
              <a:gd name="connsiteX1" fmla="*/ 4854500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67511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0175372"/>
              <a:gd name="connsiteY0" fmla="*/ 0 h 853331"/>
              <a:gd name="connsiteX1" fmla="*/ 4854500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44065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0168180"/>
              <a:gd name="connsiteY0" fmla="*/ 0 h 853331"/>
              <a:gd name="connsiteX1" fmla="*/ 4854500 w 10168180"/>
              <a:gd name="connsiteY1" fmla="*/ 0 h 853331"/>
              <a:gd name="connsiteX2" fmla="*/ 5273600 w 10168180"/>
              <a:gd name="connsiteY2" fmla="*/ 419100 h 853331"/>
              <a:gd name="connsiteX3" fmla="*/ 10157860 w 10168180"/>
              <a:gd name="connsiteY3" fmla="*/ 428434 h 853331"/>
              <a:gd name="connsiteX4" fmla="*/ 10168180 w 10168180"/>
              <a:gd name="connsiteY4" fmla="*/ 853331 h 853331"/>
              <a:gd name="connsiteX5" fmla="*/ 0 w 10168180"/>
              <a:gd name="connsiteY5" fmla="*/ 838200 h 853331"/>
              <a:gd name="connsiteX6" fmla="*/ 0 w 10168180"/>
              <a:gd name="connsiteY6" fmla="*/ 0 h 853331"/>
              <a:gd name="connsiteX0" fmla="*/ 0 w 10168180"/>
              <a:gd name="connsiteY0" fmla="*/ 0 h 853331"/>
              <a:gd name="connsiteX1" fmla="*/ 4854500 w 10168180"/>
              <a:gd name="connsiteY1" fmla="*/ 0 h 853331"/>
              <a:gd name="connsiteX2" fmla="*/ 5273600 w 10168180"/>
              <a:gd name="connsiteY2" fmla="*/ 419100 h 853331"/>
              <a:gd name="connsiteX3" fmla="*/ 10157860 w 10168180"/>
              <a:gd name="connsiteY3" fmla="*/ 412804 h 853331"/>
              <a:gd name="connsiteX4" fmla="*/ 10168180 w 10168180"/>
              <a:gd name="connsiteY4" fmla="*/ 853331 h 853331"/>
              <a:gd name="connsiteX5" fmla="*/ 0 w 10168180"/>
              <a:gd name="connsiteY5" fmla="*/ 838200 h 853331"/>
              <a:gd name="connsiteX6" fmla="*/ 0 w 10168180"/>
              <a:gd name="connsiteY6" fmla="*/ 0 h 853331"/>
              <a:gd name="connsiteX0" fmla="*/ 0 w 10175372"/>
              <a:gd name="connsiteY0" fmla="*/ 0 h 853331"/>
              <a:gd name="connsiteX1" fmla="*/ 4854500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20619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0175372"/>
              <a:gd name="connsiteY0" fmla="*/ 0 h 853331"/>
              <a:gd name="connsiteX1" fmla="*/ 4754398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20619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0175239 w 11424460"/>
              <a:gd name="connsiteY3" fmla="*/ 420619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1406495 w 11424460"/>
              <a:gd name="connsiteY3" fmla="*/ 416608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1411500 w 11424460"/>
              <a:gd name="connsiteY3" fmla="*/ 424629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1411500 w 11424460"/>
              <a:gd name="connsiteY3" fmla="*/ 416609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11633"/>
              <a:gd name="connsiteY0" fmla="*/ 0 h 845310"/>
              <a:gd name="connsiteX1" fmla="*/ 4754398 w 11411633"/>
              <a:gd name="connsiteY1" fmla="*/ 0 h 845310"/>
              <a:gd name="connsiteX2" fmla="*/ 5273600 w 11411633"/>
              <a:gd name="connsiteY2" fmla="*/ 419100 h 845310"/>
              <a:gd name="connsiteX3" fmla="*/ 11411500 w 11411633"/>
              <a:gd name="connsiteY3" fmla="*/ 416609 h 845310"/>
              <a:gd name="connsiteX4" fmla="*/ 11404440 w 11411633"/>
              <a:gd name="connsiteY4" fmla="*/ 845310 h 845310"/>
              <a:gd name="connsiteX5" fmla="*/ 0 w 11411633"/>
              <a:gd name="connsiteY5" fmla="*/ 838200 h 845310"/>
              <a:gd name="connsiteX6" fmla="*/ 0 w 11411633"/>
              <a:gd name="connsiteY6" fmla="*/ 0 h 845310"/>
              <a:gd name="connsiteX0" fmla="*/ 0 w 11404440"/>
              <a:gd name="connsiteY0" fmla="*/ 0 h 845310"/>
              <a:gd name="connsiteX1" fmla="*/ 4754398 w 11404440"/>
              <a:gd name="connsiteY1" fmla="*/ 0 h 845310"/>
              <a:gd name="connsiteX2" fmla="*/ 5273600 w 11404440"/>
              <a:gd name="connsiteY2" fmla="*/ 419100 h 845310"/>
              <a:gd name="connsiteX3" fmla="*/ 11401488 w 11404440"/>
              <a:gd name="connsiteY3" fmla="*/ 424629 h 845310"/>
              <a:gd name="connsiteX4" fmla="*/ 11404440 w 11404440"/>
              <a:gd name="connsiteY4" fmla="*/ 845310 h 845310"/>
              <a:gd name="connsiteX5" fmla="*/ 0 w 11404440"/>
              <a:gd name="connsiteY5" fmla="*/ 838200 h 845310"/>
              <a:gd name="connsiteX6" fmla="*/ 0 w 11404440"/>
              <a:gd name="connsiteY6" fmla="*/ 0 h 845310"/>
              <a:gd name="connsiteX0" fmla="*/ 0 w 11404440"/>
              <a:gd name="connsiteY0" fmla="*/ 0 h 845310"/>
              <a:gd name="connsiteX1" fmla="*/ 4754398 w 11404440"/>
              <a:gd name="connsiteY1" fmla="*/ 0 h 845310"/>
              <a:gd name="connsiteX2" fmla="*/ 5097627 w 11404440"/>
              <a:gd name="connsiteY2" fmla="*/ 278095 h 845310"/>
              <a:gd name="connsiteX3" fmla="*/ 11401488 w 11404440"/>
              <a:gd name="connsiteY3" fmla="*/ 424629 h 845310"/>
              <a:gd name="connsiteX4" fmla="*/ 11404440 w 11404440"/>
              <a:gd name="connsiteY4" fmla="*/ 845310 h 845310"/>
              <a:gd name="connsiteX5" fmla="*/ 0 w 11404440"/>
              <a:gd name="connsiteY5" fmla="*/ 838200 h 845310"/>
              <a:gd name="connsiteX6" fmla="*/ 0 w 11404440"/>
              <a:gd name="connsiteY6" fmla="*/ 0 h 845310"/>
              <a:gd name="connsiteX0" fmla="*/ 0 w 11408513"/>
              <a:gd name="connsiteY0" fmla="*/ 0 h 845310"/>
              <a:gd name="connsiteX1" fmla="*/ 4754398 w 11408513"/>
              <a:gd name="connsiteY1" fmla="*/ 0 h 845310"/>
              <a:gd name="connsiteX2" fmla="*/ 5097627 w 11408513"/>
              <a:gd name="connsiteY2" fmla="*/ 278095 h 845310"/>
              <a:gd name="connsiteX3" fmla="*/ 11408323 w 11408513"/>
              <a:gd name="connsiteY3" fmla="*/ 293219 h 845310"/>
              <a:gd name="connsiteX4" fmla="*/ 11404440 w 11408513"/>
              <a:gd name="connsiteY4" fmla="*/ 845310 h 845310"/>
              <a:gd name="connsiteX5" fmla="*/ 0 w 11408513"/>
              <a:gd name="connsiteY5" fmla="*/ 838200 h 845310"/>
              <a:gd name="connsiteX6" fmla="*/ 0 w 11408513"/>
              <a:gd name="connsiteY6" fmla="*/ 0 h 845310"/>
              <a:gd name="connsiteX0" fmla="*/ 0 w 11408513"/>
              <a:gd name="connsiteY0" fmla="*/ 0 h 845310"/>
              <a:gd name="connsiteX1" fmla="*/ 4754398 w 11408513"/>
              <a:gd name="connsiteY1" fmla="*/ 0 h 845310"/>
              <a:gd name="connsiteX2" fmla="*/ 5097627 w 11408513"/>
              <a:gd name="connsiteY2" fmla="*/ 278095 h 845310"/>
              <a:gd name="connsiteX3" fmla="*/ 11408323 w 11408513"/>
              <a:gd name="connsiteY3" fmla="*/ 276793 h 845310"/>
              <a:gd name="connsiteX4" fmla="*/ 11404440 w 11408513"/>
              <a:gd name="connsiteY4" fmla="*/ 845310 h 845310"/>
              <a:gd name="connsiteX5" fmla="*/ 0 w 11408513"/>
              <a:gd name="connsiteY5" fmla="*/ 838200 h 845310"/>
              <a:gd name="connsiteX6" fmla="*/ 0 w 11408513"/>
              <a:gd name="connsiteY6" fmla="*/ 0 h 845310"/>
              <a:gd name="connsiteX0" fmla="*/ 0 w 11418106"/>
              <a:gd name="connsiteY0" fmla="*/ 0 h 839834"/>
              <a:gd name="connsiteX1" fmla="*/ 4754398 w 11418106"/>
              <a:gd name="connsiteY1" fmla="*/ 0 h 839834"/>
              <a:gd name="connsiteX2" fmla="*/ 5097627 w 11418106"/>
              <a:gd name="connsiteY2" fmla="*/ 278095 h 839834"/>
              <a:gd name="connsiteX3" fmla="*/ 11408323 w 11418106"/>
              <a:gd name="connsiteY3" fmla="*/ 276793 h 839834"/>
              <a:gd name="connsiteX4" fmla="*/ 11418106 w 11418106"/>
              <a:gd name="connsiteY4" fmla="*/ 839834 h 839834"/>
              <a:gd name="connsiteX5" fmla="*/ 0 w 11418106"/>
              <a:gd name="connsiteY5" fmla="*/ 838200 h 839834"/>
              <a:gd name="connsiteX6" fmla="*/ 0 w 11418106"/>
              <a:gd name="connsiteY6" fmla="*/ 0 h 839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18106" h="839834">
                <a:moveTo>
                  <a:pt x="0" y="0"/>
                </a:moveTo>
                <a:lnTo>
                  <a:pt x="4754398" y="0"/>
                </a:lnTo>
                <a:lnTo>
                  <a:pt x="5097627" y="278095"/>
                </a:lnTo>
                <a:lnTo>
                  <a:pt x="11408323" y="276793"/>
                </a:lnTo>
                <a:cubicBezTo>
                  <a:pt x="11409704" y="431622"/>
                  <a:pt x="11416725" y="685005"/>
                  <a:pt x="11418106" y="839834"/>
                </a:cubicBezTo>
                <a:lnTo>
                  <a:pt x="0" y="838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ichtungspfeil 3"/>
          <p:cNvSpPr/>
          <p:nvPr userDrawn="1"/>
        </p:nvSpPr>
        <p:spPr bwMode="auto">
          <a:xfrm flipV="1">
            <a:off x="-8048" y="0"/>
            <a:ext cx="3970447" cy="838200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ichtungspfeil 4"/>
          <p:cNvSpPr/>
          <p:nvPr userDrawn="1"/>
        </p:nvSpPr>
        <p:spPr bwMode="auto">
          <a:xfrm flipV="1">
            <a:off x="0" y="0"/>
            <a:ext cx="3657600" cy="838200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ichtungspfeil 5"/>
          <p:cNvSpPr/>
          <p:nvPr userDrawn="1"/>
        </p:nvSpPr>
        <p:spPr bwMode="auto">
          <a:xfrm flipV="1">
            <a:off x="0" y="0"/>
            <a:ext cx="3368600" cy="838200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4300"/>
            <a:ext cx="2667000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4114800" y="-15138"/>
            <a:ext cx="5029201" cy="548538"/>
          </a:xfrm>
        </p:spPr>
        <p:txBody>
          <a:bodyPr bIns="72000" anchor="b" anchorCtr="0"/>
          <a:lstStyle>
            <a:lvl1pPr marL="0" indent="0">
              <a:buNone/>
              <a:defRPr sz="1200" i="1"/>
            </a:lvl1pPr>
            <a:lvl2pPr marL="457200" indent="0">
              <a:buNone/>
              <a:defRPr sz="1200" i="1"/>
            </a:lvl2pPr>
            <a:lvl3pPr marL="914400" indent="0">
              <a:buNone/>
              <a:defRPr sz="1200" i="1"/>
            </a:lvl3pPr>
            <a:lvl4pPr marL="1371600" indent="0">
              <a:buNone/>
              <a:defRPr sz="1200" i="1"/>
            </a:lvl4pPr>
            <a:lvl5pPr marL="1828800" indent="0">
              <a:buNone/>
              <a:defRPr sz="1200" i="1"/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257233"/>
      </p:ext>
    </p:extLst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mit 2 Diagrammen und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21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533401" y="6358364"/>
            <a:ext cx="3856227" cy="209946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2"/>
          </p:nvPr>
        </p:nvSpPr>
        <p:spPr>
          <a:xfrm>
            <a:off x="914401" y="1471613"/>
            <a:ext cx="3475227" cy="280987"/>
          </a:xfrm>
        </p:spPr>
        <p:txBody>
          <a:bodyPr/>
          <a:lstStyle>
            <a:lvl1pPr marL="0" indent="0" algn="ctr">
              <a:buNone/>
              <a:defRPr sz="12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200"/>
            </a:lvl3pPr>
            <a:lvl4pPr marL="1371600" indent="0" algn="ctr">
              <a:buNone/>
              <a:defRPr sz="1200"/>
            </a:lvl4pPr>
            <a:lvl5pPr marL="1828800" indent="0" algn="ctr">
              <a:buNone/>
              <a:defRPr sz="1200"/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  <p:sp>
        <p:nvSpPr>
          <p:cNvPr id="24" name="Textplatzhalter 22"/>
          <p:cNvSpPr>
            <a:spLocks noGrp="1"/>
          </p:cNvSpPr>
          <p:nvPr>
            <p:ph type="body" sz="quarter" idx="13"/>
          </p:nvPr>
        </p:nvSpPr>
        <p:spPr>
          <a:xfrm>
            <a:off x="4571999" y="1471613"/>
            <a:ext cx="3813313" cy="280987"/>
          </a:xfrm>
        </p:spPr>
        <p:txBody>
          <a:bodyPr/>
          <a:lstStyle>
            <a:lvl1pPr marL="0" indent="0" algn="ctr">
              <a:buNone/>
              <a:defRPr sz="12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200"/>
            </a:lvl3pPr>
            <a:lvl4pPr marL="1371600" indent="0" algn="ctr">
              <a:buNone/>
              <a:defRPr sz="1200"/>
            </a:lvl4pPr>
            <a:lvl5pPr marL="1828800" indent="0" algn="ctr">
              <a:buNone/>
              <a:defRPr sz="1200"/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14"/>
          </p:nvPr>
        </p:nvSpPr>
        <p:spPr>
          <a:xfrm rot="16200000" flipH="1">
            <a:off x="-612635" y="3425961"/>
            <a:ext cx="2673077" cy="381001"/>
          </a:xfrm>
          <a:prstGeom prst="hexagon">
            <a:avLst>
              <a:gd name="adj" fmla="val 52600"/>
              <a:gd name="vf" fmla="val 115470"/>
            </a:avLst>
          </a:prstGeom>
          <a:noFill/>
          <a:ln cap="sq">
            <a:solidFill>
              <a:schemeClr val="bg1">
                <a:lumMod val="50000"/>
              </a:schemeClr>
            </a:solidFill>
          </a:ln>
        </p:spPr>
        <p:txBody>
          <a:bodyPr vert="horz" anchor="ctr" anchorCtr="0"/>
          <a:lstStyle>
            <a:lvl1pPr marL="0" indent="0" algn="ctr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5"/>
          </p:nvPr>
        </p:nvSpPr>
        <p:spPr>
          <a:xfrm>
            <a:off x="1138238" y="4951413"/>
            <a:ext cx="7247074" cy="206375"/>
          </a:xfrm>
          <a:prstGeom prst="hexagon">
            <a:avLst>
              <a:gd name="adj" fmla="val 51585"/>
              <a:gd name="vf" fmla="val 115470"/>
            </a:avLst>
          </a:prstGeom>
          <a:ln>
            <a:solidFill>
              <a:schemeClr val="bg1">
                <a:lumMod val="50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1000"/>
            </a:lvl1pPr>
            <a:lvl2pPr marL="457200" indent="0" algn="ctr">
              <a:buNone/>
              <a:defRPr sz="10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1000"/>
            </a:lvl4pPr>
            <a:lvl5pPr marL="1828800" indent="0" algn="ctr">
              <a:buNone/>
              <a:defRPr sz="10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16"/>
          </p:nvPr>
        </p:nvSpPr>
        <p:spPr>
          <a:xfrm>
            <a:off x="1138210" y="5334000"/>
            <a:ext cx="7247102" cy="222250"/>
          </a:xfrm>
        </p:spPr>
        <p:txBody>
          <a:bodyPr/>
          <a:lstStyle>
            <a:lvl1pPr marL="0" indent="0" algn="ctr">
              <a:buNone/>
              <a:defRPr sz="1000"/>
            </a:lvl1pPr>
            <a:lvl2pPr marL="457200" indent="0" algn="ctr">
              <a:buNone/>
              <a:defRPr sz="10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1000"/>
            </a:lvl4pPr>
            <a:lvl5pPr marL="1828800" indent="0" algn="ctr">
              <a:buNone/>
              <a:defRPr sz="10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6781800" y="6324600"/>
            <a:ext cx="1828800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mit Text und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533400" y="6324601"/>
            <a:ext cx="4038600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471115" y="2971800"/>
            <a:ext cx="3708400" cy="2320511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95250" indent="-87313">
              <a:buClr>
                <a:schemeClr val="bg1">
                  <a:lumMod val="50000"/>
                </a:schemeClr>
              </a:buClr>
              <a:buSzPct val="160000"/>
              <a:buFont typeface="AppleSymbols" charset="0"/>
              <a:buChar char="﹥"/>
              <a:tabLst/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5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6781800" y="6324600"/>
            <a:ext cx="1828800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31963"/>
            <a:ext cx="4092575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800" y="1731963"/>
            <a:ext cx="4094163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888" y="182563"/>
            <a:ext cx="8347075" cy="1282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63AC2DC-BFA2-2B40-908E-C5C849A57247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650CEB1-628D-F848-989F-ED2069D4F00A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DCD70205-E53B-DA48-9683-18CA3129B472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3300A15-EDCD-B14F-AA7F-E066B38028BC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28600" y="4198716"/>
            <a:ext cx="8001000" cy="60188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  <a:defRPr sz="3200"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3581400"/>
          </a:xfrm>
        </p:spPr>
        <p:txBody>
          <a:bodyPr/>
          <a:lstStyle/>
          <a:p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228600" y="4787900"/>
            <a:ext cx="8001000" cy="1155700"/>
          </a:xfrm>
        </p:spPr>
        <p:txBody>
          <a:bodyPr/>
          <a:lstStyle>
            <a:lvl1pPr marL="0" indent="0">
              <a:buNone/>
              <a:defRPr sz="1600" i="1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1600" i="1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600" i="1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 i="1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 i="1"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-54000" y="3537673"/>
            <a:ext cx="9252000" cy="152400"/>
          </a:xfrm>
          <a:prstGeom prst="rect">
            <a:avLst/>
          </a:prstGeom>
          <a:solidFill>
            <a:schemeClr val="accent3">
              <a:lumMod val="50000"/>
              <a:alpha val="7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obliqueBottomLeft"/>
            <a:lightRig rig="threePt" dir="t"/>
          </a:scene3d>
        </p:spPr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F6EB492-17BC-C14D-A195-EA622902896C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  <p:sp>
        <p:nvSpPr>
          <p:cNvPr id="10" name="SmartArt-Platzhalter 9"/>
          <p:cNvSpPr>
            <a:spLocks noGrp="1"/>
          </p:cNvSpPr>
          <p:nvPr>
            <p:ph type="dgm" sz="quarter" idx="13"/>
          </p:nvPr>
        </p:nvSpPr>
        <p:spPr>
          <a:xfrm>
            <a:off x="628650" y="1219200"/>
            <a:ext cx="7829550" cy="4953000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562350" y="4778375"/>
            <a:ext cx="5324475" cy="141446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540125" y="2454275"/>
            <a:ext cx="5322888" cy="2259013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786813" y="88900"/>
            <a:ext cx="268287" cy="263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4" tIns="9144" rIns="9144" bIns="9144">
            <a:spAutoFit/>
          </a:bodyPr>
          <a:lstStyle/>
          <a:p>
            <a:pPr defTabSz="947738"/>
            <a:fld id="{3B80D2CE-69A5-49C4-8C23-AC68749E97A5}" type="slidenum">
              <a:rPr lang="en-US" sz="1600" b="1">
                <a:solidFill>
                  <a:srgbClr val="FAB900"/>
                </a:solidFill>
              </a:rPr>
              <a:pPr defTabSz="947738"/>
              <a:t>‹#›</a:t>
            </a:fld>
            <a:endParaRPr lang="en-US" sz="1600" b="1" dirty="0">
              <a:solidFill>
                <a:srgbClr val="FAB900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6170109" y="6629400"/>
            <a:ext cx="297389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kern="1200" baseline="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ＭＳ Ｐゴシック" pitchFamily="29" charset="-128"/>
              </a:rPr>
              <a:t>Not for external distribution. Do Not Copy or Distribute.</a:t>
            </a:r>
            <a:endParaRPr lang="en-US" sz="900" i="1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ＭＳ Ｐゴシック" pitchFamily="2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8710833"/>
      </p:ext>
    </p:extLst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chtungspfeil 8"/>
          <p:cNvSpPr/>
          <p:nvPr userDrawn="1"/>
        </p:nvSpPr>
        <p:spPr bwMode="auto">
          <a:xfrm flipV="1">
            <a:off x="0" y="-5648"/>
            <a:ext cx="9149187" cy="839837"/>
          </a:xfrm>
          <a:custGeom>
            <a:avLst/>
            <a:gdLst>
              <a:gd name="connsiteX0" fmla="*/ 0 w 5273600"/>
              <a:gd name="connsiteY0" fmla="*/ 0 h 838200"/>
              <a:gd name="connsiteX1" fmla="*/ 4854500 w 5273600"/>
              <a:gd name="connsiteY1" fmla="*/ 0 h 838200"/>
              <a:gd name="connsiteX2" fmla="*/ 5273600 w 5273600"/>
              <a:gd name="connsiteY2" fmla="*/ 419100 h 838200"/>
              <a:gd name="connsiteX3" fmla="*/ 4854500 w 5273600"/>
              <a:gd name="connsiteY3" fmla="*/ 838200 h 838200"/>
              <a:gd name="connsiteX4" fmla="*/ 0 w 5273600"/>
              <a:gd name="connsiteY4" fmla="*/ 838200 h 838200"/>
              <a:gd name="connsiteX5" fmla="*/ 0 w 5273600"/>
              <a:gd name="connsiteY5" fmla="*/ 0 h 838200"/>
              <a:gd name="connsiteX0" fmla="*/ 0 w 5273600"/>
              <a:gd name="connsiteY0" fmla="*/ 0 h 838200"/>
              <a:gd name="connsiteX1" fmla="*/ 4854500 w 5273600"/>
              <a:gd name="connsiteY1" fmla="*/ 0 h 838200"/>
              <a:gd name="connsiteX2" fmla="*/ 5273600 w 5273600"/>
              <a:gd name="connsiteY2" fmla="*/ 419100 h 838200"/>
              <a:gd name="connsiteX3" fmla="*/ 5128652 w 5273600"/>
              <a:gd name="connsiteY3" fmla="*/ 572494 h 838200"/>
              <a:gd name="connsiteX4" fmla="*/ 4854500 w 5273600"/>
              <a:gd name="connsiteY4" fmla="*/ 838200 h 838200"/>
              <a:gd name="connsiteX5" fmla="*/ 0 w 5273600"/>
              <a:gd name="connsiteY5" fmla="*/ 838200 h 838200"/>
              <a:gd name="connsiteX6" fmla="*/ 0 w 5273600"/>
              <a:gd name="connsiteY6" fmla="*/ 0 h 838200"/>
              <a:gd name="connsiteX0" fmla="*/ 0 w 8293271"/>
              <a:gd name="connsiteY0" fmla="*/ 0 h 838200"/>
              <a:gd name="connsiteX1" fmla="*/ 4854500 w 8293271"/>
              <a:gd name="connsiteY1" fmla="*/ 0 h 838200"/>
              <a:gd name="connsiteX2" fmla="*/ 5273600 w 8293271"/>
              <a:gd name="connsiteY2" fmla="*/ 419100 h 838200"/>
              <a:gd name="connsiteX3" fmla="*/ 8293271 w 8293271"/>
              <a:gd name="connsiteY3" fmla="*/ 381663 h 838200"/>
              <a:gd name="connsiteX4" fmla="*/ 4854500 w 8293271"/>
              <a:gd name="connsiteY4" fmla="*/ 838200 h 838200"/>
              <a:gd name="connsiteX5" fmla="*/ 0 w 8293271"/>
              <a:gd name="connsiteY5" fmla="*/ 838200 h 838200"/>
              <a:gd name="connsiteX6" fmla="*/ 0 w 8293271"/>
              <a:gd name="connsiteY6" fmla="*/ 0 h 838200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381663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413468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429370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3332"/>
              <a:gd name="connsiteY0" fmla="*/ 0 h 846151"/>
              <a:gd name="connsiteX1" fmla="*/ 4854500 w 8293332"/>
              <a:gd name="connsiteY1" fmla="*/ 0 h 846151"/>
              <a:gd name="connsiteX2" fmla="*/ 5273600 w 8293332"/>
              <a:gd name="connsiteY2" fmla="*/ 419100 h 846151"/>
              <a:gd name="connsiteX3" fmla="*/ 8293271 w 8293332"/>
              <a:gd name="connsiteY3" fmla="*/ 429370 h 846151"/>
              <a:gd name="connsiteX4" fmla="*/ 8273561 w 8293332"/>
              <a:gd name="connsiteY4" fmla="*/ 846151 h 846151"/>
              <a:gd name="connsiteX5" fmla="*/ 0 w 8293332"/>
              <a:gd name="connsiteY5" fmla="*/ 838200 h 846151"/>
              <a:gd name="connsiteX6" fmla="*/ 0 w 8293332"/>
              <a:gd name="connsiteY6" fmla="*/ 0 h 846151"/>
              <a:gd name="connsiteX0" fmla="*/ 0 w 8285412"/>
              <a:gd name="connsiteY0" fmla="*/ 0 h 846151"/>
              <a:gd name="connsiteX1" fmla="*/ 4854500 w 8285412"/>
              <a:gd name="connsiteY1" fmla="*/ 0 h 846151"/>
              <a:gd name="connsiteX2" fmla="*/ 5273600 w 8285412"/>
              <a:gd name="connsiteY2" fmla="*/ 419100 h 846151"/>
              <a:gd name="connsiteX3" fmla="*/ 8285320 w 8285412"/>
              <a:gd name="connsiteY3" fmla="*/ 421419 h 846151"/>
              <a:gd name="connsiteX4" fmla="*/ 8273561 w 8285412"/>
              <a:gd name="connsiteY4" fmla="*/ 846151 h 846151"/>
              <a:gd name="connsiteX5" fmla="*/ 0 w 8285412"/>
              <a:gd name="connsiteY5" fmla="*/ 838200 h 846151"/>
              <a:gd name="connsiteX6" fmla="*/ 0 w 8285412"/>
              <a:gd name="connsiteY6" fmla="*/ 0 h 846151"/>
              <a:gd name="connsiteX0" fmla="*/ 0 w 8277560"/>
              <a:gd name="connsiteY0" fmla="*/ 0 h 846151"/>
              <a:gd name="connsiteX1" fmla="*/ 4854500 w 8277560"/>
              <a:gd name="connsiteY1" fmla="*/ 0 h 846151"/>
              <a:gd name="connsiteX2" fmla="*/ 5273600 w 8277560"/>
              <a:gd name="connsiteY2" fmla="*/ 419100 h 846151"/>
              <a:gd name="connsiteX3" fmla="*/ 8277369 w 8277560"/>
              <a:gd name="connsiteY3" fmla="*/ 405517 h 846151"/>
              <a:gd name="connsiteX4" fmla="*/ 8273561 w 8277560"/>
              <a:gd name="connsiteY4" fmla="*/ 846151 h 846151"/>
              <a:gd name="connsiteX5" fmla="*/ 0 w 8277560"/>
              <a:gd name="connsiteY5" fmla="*/ 838200 h 846151"/>
              <a:gd name="connsiteX6" fmla="*/ 0 w 8277560"/>
              <a:gd name="connsiteY6" fmla="*/ 0 h 846151"/>
              <a:gd name="connsiteX0" fmla="*/ 0 w 9778910"/>
              <a:gd name="connsiteY0" fmla="*/ 0 h 846151"/>
              <a:gd name="connsiteX1" fmla="*/ 4854500 w 9778910"/>
              <a:gd name="connsiteY1" fmla="*/ 0 h 846151"/>
              <a:gd name="connsiteX2" fmla="*/ 5273600 w 9778910"/>
              <a:gd name="connsiteY2" fmla="*/ 419100 h 846151"/>
              <a:gd name="connsiteX3" fmla="*/ 9778910 w 9778910"/>
              <a:gd name="connsiteY3" fmla="*/ 415142 h 846151"/>
              <a:gd name="connsiteX4" fmla="*/ 8273561 w 9778910"/>
              <a:gd name="connsiteY4" fmla="*/ 846151 h 846151"/>
              <a:gd name="connsiteX5" fmla="*/ 0 w 9778910"/>
              <a:gd name="connsiteY5" fmla="*/ 838200 h 846151"/>
              <a:gd name="connsiteX6" fmla="*/ 0 w 9778910"/>
              <a:gd name="connsiteY6" fmla="*/ 0 h 846151"/>
              <a:gd name="connsiteX0" fmla="*/ 0 w 9788536"/>
              <a:gd name="connsiteY0" fmla="*/ 0 h 846151"/>
              <a:gd name="connsiteX1" fmla="*/ 4854500 w 9788536"/>
              <a:gd name="connsiteY1" fmla="*/ 0 h 846151"/>
              <a:gd name="connsiteX2" fmla="*/ 5273600 w 9788536"/>
              <a:gd name="connsiteY2" fmla="*/ 419100 h 846151"/>
              <a:gd name="connsiteX3" fmla="*/ 9788536 w 9788536"/>
              <a:gd name="connsiteY3" fmla="*/ 434392 h 846151"/>
              <a:gd name="connsiteX4" fmla="*/ 8273561 w 9788536"/>
              <a:gd name="connsiteY4" fmla="*/ 846151 h 846151"/>
              <a:gd name="connsiteX5" fmla="*/ 0 w 9788536"/>
              <a:gd name="connsiteY5" fmla="*/ 838200 h 846151"/>
              <a:gd name="connsiteX6" fmla="*/ 0 w 9788536"/>
              <a:gd name="connsiteY6" fmla="*/ 0 h 846151"/>
              <a:gd name="connsiteX0" fmla="*/ 0 w 9803978"/>
              <a:gd name="connsiteY0" fmla="*/ 0 h 838200"/>
              <a:gd name="connsiteX1" fmla="*/ 4854500 w 9803978"/>
              <a:gd name="connsiteY1" fmla="*/ 0 h 838200"/>
              <a:gd name="connsiteX2" fmla="*/ 5273600 w 9803978"/>
              <a:gd name="connsiteY2" fmla="*/ 419100 h 838200"/>
              <a:gd name="connsiteX3" fmla="*/ 9788536 w 9803978"/>
              <a:gd name="connsiteY3" fmla="*/ 434392 h 838200"/>
              <a:gd name="connsiteX4" fmla="*/ 9803978 w 9803978"/>
              <a:gd name="connsiteY4" fmla="*/ 836525 h 838200"/>
              <a:gd name="connsiteX5" fmla="*/ 0 w 9803978"/>
              <a:gd name="connsiteY5" fmla="*/ 838200 h 838200"/>
              <a:gd name="connsiteX6" fmla="*/ 0 w 9803978"/>
              <a:gd name="connsiteY6" fmla="*/ 0 h 838200"/>
              <a:gd name="connsiteX0" fmla="*/ 0 w 9803978"/>
              <a:gd name="connsiteY0" fmla="*/ 0 h 838200"/>
              <a:gd name="connsiteX1" fmla="*/ 4854500 w 9803978"/>
              <a:gd name="connsiteY1" fmla="*/ 0 h 838200"/>
              <a:gd name="connsiteX2" fmla="*/ 5273600 w 9803978"/>
              <a:gd name="connsiteY2" fmla="*/ 419100 h 838200"/>
              <a:gd name="connsiteX3" fmla="*/ 9798161 w 9803978"/>
              <a:gd name="connsiteY3" fmla="*/ 415143 h 838200"/>
              <a:gd name="connsiteX4" fmla="*/ 9803978 w 9803978"/>
              <a:gd name="connsiteY4" fmla="*/ 836525 h 838200"/>
              <a:gd name="connsiteX5" fmla="*/ 0 w 9803978"/>
              <a:gd name="connsiteY5" fmla="*/ 838200 h 838200"/>
              <a:gd name="connsiteX6" fmla="*/ 0 w 9803978"/>
              <a:gd name="connsiteY6" fmla="*/ 0 h 838200"/>
              <a:gd name="connsiteX0" fmla="*/ 0 w 9798161"/>
              <a:gd name="connsiteY0" fmla="*/ 0 h 838200"/>
              <a:gd name="connsiteX1" fmla="*/ 4854500 w 9798161"/>
              <a:gd name="connsiteY1" fmla="*/ 0 h 838200"/>
              <a:gd name="connsiteX2" fmla="*/ 5273600 w 9798161"/>
              <a:gd name="connsiteY2" fmla="*/ 419100 h 838200"/>
              <a:gd name="connsiteX3" fmla="*/ 9798161 w 9798161"/>
              <a:gd name="connsiteY3" fmla="*/ 415143 h 838200"/>
              <a:gd name="connsiteX4" fmla="*/ 6839302 w 9798161"/>
              <a:gd name="connsiteY4" fmla="*/ 831050 h 838200"/>
              <a:gd name="connsiteX5" fmla="*/ 0 w 9798161"/>
              <a:gd name="connsiteY5" fmla="*/ 838200 h 838200"/>
              <a:gd name="connsiteX6" fmla="*/ 0 w 9798161"/>
              <a:gd name="connsiteY6" fmla="*/ 0 h 838200"/>
              <a:gd name="connsiteX0" fmla="*/ 0 w 6880482"/>
              <a:gd name="connsiteY0" fmla="*/ 0 h 838200"/>
              <a:gd name="connsiteX1" fmla="*/ 4854500 w 6880482"/>
              <a:gd name="connsiteY1" fmla="*/ 0 h 838200"/>
              <a:gd name="connsiteX2" fmla="*/ 5273600 w 6880482"/>
              <a:gd name="connsiteY2" fmla="*/ 419100 h 838200"/>
              <a:gd name="connsiteX3" fmla="*/ 6880451 w 6880482"/>
              <a:gd name="connsiteY3" fmla="*/ 420619 h 838200"/>
              <a:gd name="connsiteX4" fmla="*/ 6839302 w 6880482"/>
              <a:gd name="connsiteY4" fmla="*/ 831050 h 838200"/>
              <a:gd name="connsiteX5" fmla="*/ 0 w 6880482"/>
              <a:gd name="connsiteY5" fmla="*/ 838200 h 838200"/>
              <a:gd name="connsiteX6" fmla="*/ 0 w 6880482"/>
              <a:gd name="connsiteY6" fmla="*/ 0 h 838200"/>
              <a:gd name="connsiteX0" fmla="*/ 0 w 6892779"/>
              <a:gd name="connsiteY0" fmla="*/ 0 h 838200"/>
              <a:gd name="connsiteX1" fmla="*/ 4854500 w 6892779"/>
              <a:gd name="connsiteY1" fmla="*/ 0 h 838200"/>
              <a:gd name="connsiteX2" fmla="*/ 5273600 w 6892779"/>
              <a:gd name="connsiteY2" fmla="*/ 419100 h 838200"/>
              <a:gd name="connsiteX3" fmla="*/ 6880451 w 6892779"/>
              <a:gd name="connsiteY3" fmla="*/ 420619 h 838200"/>
              <a:gd name="connsiteX4" fmla="*/ 6892779 w 6892779"/>
              <a:gd name="connsiteY4" fmla="*/ 837700 h 838200"/>
              <a:gd name="connsiteX5" fmla="*/ 0 w 6892779"/>
              <a:gd name="connsiteY5" fmla="*/ 838200 h 838200"/>
              <a:gd name="connsiteX6" fmla="*/ 0 w 6892779"/>
              <a:gd name="connsiteY6" fmla="*/ 0 h 838200"/>
              <a:gd name="connsiteX0" fmla="*/ 0 w 6880607"/>
              <a:gd name="connsiteY0" fmla="*/ 0 h 838200"/>
              <a:gd name="connsiteX1" fmla="*/ 4854500 w 6880607"/>
              <a:gd name="connsiteY1" fmla="*/ 0 h 838200"/>
              <a:gd name="connsiteX2" fmla="*/ 5273600 w 6880607"/>
              <a:gd name="connsiteY2" fmla="*/ 419100 h 838200"/>
              <a:gd name="connsiteX3" fmla="*/ 6880451 w 6880607"/>
              <a:gd name="connsiteY3" fmla="*/ 420619 h 838200"/>
              <a:gd name="connsiteX4" fmla="*/ 6874953 w 6880607"/>
              <a:gd name="connsiteY4" fmla="*/ 837700 h 838200"/>
              <a:gd name="connsiteX5" fmla="*/ 0 w 6880607"/>
              <a:gd name="connsiteY5" fmla="*/ 838200 h 838200"/>
              <a:gd name="connsiteX6" fmla="*/ 0 w 6880607"/>
              <a:gd name="connsiteY6" fmla="*/ 0 h 838200"/>
              <a:gd name="connsiteX0" fmla="*/ 0 w 6874953"/>
              <a:gd name="connsiteY0" fmla="*/ 0 h 838200"/>
              <a:gd name="connsiteX1" fmla="*/ 4854500 w 6874953"/>
              <a:gd name="connsiteY1" fmla="*/ 0 h 838200"/>
              <a:gd name="connsiteX2" fmla="*/ 5273600 w 6874953"/>
              <a:gd name="connsiteY2" fmla="*/ 419100 h 838200"/>
              <a:gd name="connsiteX3" fmla="*/ 6873322 w 6874953"/>
              <a:gd name="connsiteY3" fmla="*/ 417295 h 838200"/>
              <a:gd name="connsiteX4" fmla="*/ 6874953 w 6874953"/>
              <a:gd name="connsiteY4" fmla="*/ 837700 h 838200"/>
              <a:gd name="connsiteX5" fmla="*/ 0 w 6874953"/>
              <a:gd name="connsiteY5" fmla="*/ 838200 h 838200"/>
              <a:gd name="connsiteX6" fmla="*/ 0 w 6874953"/>
              <a:gd name="connsiteY6" fmla="*/ 0 h 838200"/>
              <a:gd name="connsiteX0" fmla="*/ 0 w 6874953"/>
              <a:gd name="connsiteY0" fmla="*/ 0 h 838200"/>
              <a:gd name="connsiteX1" fmla="*/ 4854500 w 6874953"/>
              <a:gd name="connsiteY1" fmla="*/ 0 h 838200"/>
              <a:gd name="connsiteX2" fmla="*/ 5273600 w 6874953"/>
              <a:gd name="connsiteY2" fmla="*/ 419100 h 838200"/>
              <a:gd name="connsiteX3" fmla="*/ 6873322 w 6874953"/>
              <a:gd name="connsiteY3" fmla="*/ 420620 h 838200"/>
              <a:gd name="connsiteX4" fmla="*/ 6874953 w 6874953"/>
              <a:gd name="connsiteY4" fmla="*/ 837700 h 838200"/>
              <a:gd name="connsiteX5" fmla="*/ 0 w 6874953"/>
              <a:gd name="connsiteY5" fmla="*/ 838200 h 838200"/>
              <a:gd name="connsiteX6" fmla="*/ 0 w 6874953"/>
              <a:gd name="connsiteY6" fmla="*/ 0 h 838200"/>
              <a:gd name="connsiteX0" fmla="*/ 0 w 10168180"/>
              <a:gd name="connsiteY0" fmla="*/ 0 h 853331"/>
              <a:gd name="connsiteX1" fmla="*/ 4854500 w 10168180"/>
              <a:gd name="connsiteY1" fmla="*/ 0 h 853331"/>
              <a:gd name="connsiteX2" fmla="*/ 5273600 w 10168180"/>
              <a:gd name="connsiteY2" fmla="*/ 419100 h 853331"/>
              <a:gd name="connsiteX3" fmla="*/ 6873322 w 10168180"/>
              <a:gd name="connsiteY3" fmla="*/ 420620 h 853331"/>
              <a:gd name="connsiteX4" fmla="*/ 10168180 w 10168180"/>
              <a:gd name="connsiteY4" fmla="*/ 853331 h 853331"/>
              <a:gd name="connsiteX5" fmla="*/ 0 w 10168180"/>
              <a:gd name="connsiteY5" fmla="*/ 838200 h 853331"/>
              <a:gd name="connsiteX6" fmla="*/ 0 w 10168180"/>
              <a:gd name="connsiteY6" fmla="*/ 0 h 853331"/>
              <a:gd name="connsiteX0" fmla="*/ 0 w 10175372"/>
              <a:gd name="connsiteY0" fmla="*/ 0 h 853331"/>
              <a:gd name="connsiteX1" fmla="*/ 4854500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67511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0175372"/>
              <a:gd name="connsiteY0" fmla="*/ 0 h 853331"/>
              <a:gd name="connsiteX1" fmla="*/ 4854500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44065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0168180"/>
              <a:gd name="connsiteY0" fmla="*/ 0 h 853331"/>
              <a:gd name="connsiteX1" fmla="*/ 4854500 w 10168180"/>
              <a:gd name="connsiteY1" fmla="*/ 0 h 853331"/>
              <a:gd name="connsiteX2" fmla="*/ 5273600 w 10168180"/>
              <a:gd name="connsiteY2" fmla="*/ 419100 h 853331"/>
              <a:gd name="connsiteX3" fmla="*/ 10157860 w 10168180"/>
              <a:gd name="connsiteY3" fmla="*/ 428434 h 853331"/>
              <a:gd name="connsiteX4" fmla="*/ 10168180 w 10168180"/>
              <a:gd name="connsiteY4" fmla="*/ 853331 h 853331"/>
              <a:gd name="connsiteX5" fmla="*/ 0 w 10168180"/>
              <a:gd name="connsiteY5" fmla="*/ 838200 h 853331"/>
              <a:gd name="connsiteX6" fmla="*/ 0 w 10168180"/>
              <a:gd name="connsiteY6" fmla="*/ 0 h 853331"/>
              <a:gd name="connsiteX0" fmla="*/ 0 w 10168180"/>
              <a:gd name="connsiteY0" fmla="*/ 0 h 853331"/>
              <a:gd name="connsiteX1" fmla="*/ 4854500 w 10168180"/>
              <a:gd name="connsiteY1" fmla="*/ 0 h 853331"/>
              <a:gd name="connsiteX2" fmla="*/ 5273600 w 10168180"/>
              <a:gd name="connsiteY2" fmla="*/ 419100 h 853331"/>
              <a:gd name="connsiteX3" fmla="*/ 10157860 w 10168180"/>
              <a:gd name="connsiteY3" fmla="*/ 412804 h 853331"/>
              <a:gd name="connsiteX4" fmla="*/ 10168180 w 10168180"/>
              <a:gd name="connsiteY4" fmla="*/ 853331 h 853331"/>
              <a:gd name="connsiteX5" fmla="*/ 0 w 10168180"/>
              <a:gd name="connsiteY5" fmla="*/ 838200 h 853331"/>
              <a:gd name="connsiteX6" fmla="*/ 0 w 10168180"/>
              <a:gd name="connsiteY6" fmla="*/ 0 h 853331"/>
              <a:gd name="connsiteX0" fmla="*/ 0 w 10175372"/>
              <a:gd name="connsiteY0" fmla="*/ 0 h 853331"/>
              <a:gd name="connsiteX1" fmla="*/ 4854500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20619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0175372"/>
              <a:gd name="connsiteY0" fmla="*/ 0 h 853331"/>
              <a:gd name="connsiteX1" fmla="*/ 4754398 w 10175372"/>
              <a:gd name="connsiteY1" fmla="*/ 0 h 853331"/>
              <a:gd name="connsiteX2" fmla="*/ 5273600 w 10175372"/>
              <a:gd name="connsiteY2" fmla="*/ 419100 h 853331"/>
              <a:gd name="connsiteX3" fmla="*/ 10175239 w 10175372"/>
              <a:gd name="connsiteY3" fmla="*/ 420619 h 853331"/>
              <a:gd name="connsiteX4" fmla="*/ 10168180 w 10175372"/>
              <a:gd name="connsiteY4" fmla="*/ 853331 h 853331"/>
              <a:gd name="connsiteX5" fmla="*/ 0 w 10175372"/>
              <a:gd name="connsiteY5" fmla="*/ 838200 h 853331"/>
              <a:gd name="connsiteX6" fmla="*/ 0 w 10175372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0175239 w 11424460"/>
              <a:gd name="connsiteY3" fmla="*/ 420619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1406495 w 11424460"/>
              <a:gd name="connsiteY3" fmla="*/ 416608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1411500 w 11424460"/>
              <a:gd name="connsiteY3" fmla="*/ 424629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24460"/>
              <a:gd name="connsiteY0" fmla="*/ 0 h 853331"/>
              <a:gd name="connsiteX1" fmla="*/ 4754398 w 11424460"/>
              <a:gd name="connsiteY1" fmla="*/ 0 h 853331"/>
              <a:gd name="connsiteX2" fmla="*/ 5273600 w 11424460"/>
              <a:gd name="connsiteY2" fmla="*/ 419100 h 853331"/>
              <a:gd name="connsiteX3" fmla="*/ 11411500 w 11424460"/>
              <a:gd name="connsiteY3" fmla="*/ 416609 h 853331"/>
              <a:gd name="connsiteX4" fmla="*/ 11424460 w 11424460"/>
              <a:gd name="connsiteY4" fmla="*/ 853331 h 853331"/>
              <a:gd name="connsiteX5" fmla="*/ 0 w 11424460"/>
              <a:gd name="connsiteY5" fmla="*/ 838200 h 853331"/>
              <a:gd name="connsiteX6" fmla="*/ 0 w 11424460"/>
              <a:gd name="connsiteY6" fmla="*/ 0 h 853331"/>
              <a:gd name="connsiteX0" fmla="*/ 0 w 11411633"/>
              <a:gd name="connsiteY0" fmla="*/ 0 h 845310"/>
              <a:gd name="connsiteX1" fmla="*/ 4754398 w 11411633"/>
              <a:gd name="connsiteY1" fmla="*/ 0 h 845310"/>
              <a:gd name="connsiteX2" fmla="*/ 5273600 w 11411633"/>
              <a:gd name="connsiteY2" fmla="*/ 419100 h 845310"/>
              <a:gd name="connsiteX3" fmla="*/ 11411500 w 11411633"/>
              <a:gd name="connsiteY3" fmla="*/ 416609 h 845310"/>
              <a:gd name="connsiteX4" fmla="*/ 11404440 w 11411633"/>
              <a:gd name="connsiteY4" fmla="*/ 845310 h 845310"/>
              <a:gd name="connsiteX5" fmla="*/ 0 w 11411633"/>
              <a:gd name="connsiteY5" fmla="*/ 838200 h 845310"/>
              <a:gd name="connsiteX6" fmla="*/ 0 w 11411633"/>
              <a:gd name="connsiteY6" fmla="*/ 0 h 845310"/>
              <a:gd name="connsiteX0" fmla="*/ 0 w 11404440"/>
              <a:gd name="connsiteY0" fmla="*/ 0 h 845310"/>
              <a:gd name="connsiteX1" fmla="*/ 4754398 w 11404440"/>
              <a:gd name="connsiteY1" fmla="*/ 0 h 845310"/>
              <a:gd name="connsiteX2" fmla="*/ 5273600 w 11404440"/>
              <a:gd name="connsiteY2" fmla="*/ 419100 h 845310"/>
              <a:gd name="connsiteX3" fmla="*/ 11401488 w 11404440"/>
              <a:gd name="connsiteY3" fmla="*/ 424629 h 845310"/>
              <a:gd name="connsiteX4" fmla="*/ 11404440 w 11404440"/>
              <a:gd name="connsiteY4" fmla="*/ 845310 h 845310"/>
              <a:gd name="connsiteX5" fmla="*/ 0 w 11404440"/>
              <a:gd name="connsiteY5" fmla="*/ 838200 h 845310"/>
              <a:gd name="connsiteX6" fmla="*/ 0 w 11404440"/>
              <a:gd name="connsiteY6" fmla="*/ 0 h 845310"/>
              <a:gd name="connsiteX0" fmla="*/ 0 w 11404440"/>
              <a:gd name="connsiteY0" fmla="*/ 0 h 845310"/>
              <a:gd name="connsiteX1" fmla="*/ 4754398 w 11404440"/>
              <a:gd name="connsiteY1" fmla="*/ 0 h 845310"/>
              <a:gd name="connsiteX2" fmla="*/ 5097627 w 11404440"/>
              <a:gd name="connsiteY2" fmla="*/ 278095 h 845310"/>
              <a:gd name="connsiteX3" fmla="*/ 11401488 w 11404440"/>
              <a:gd name="connsiteY3" fmla="*/ 424629 h 845310"/>
              <a:gd name="connsiteX4" fmla="*/ 11404440 w 11404440"/>
              <a:gd name="connsiteY4" fmla="*/ 845310 h 845310"/>
              <a:gd name="connsiteX5" fmla="*/ 0 w 11404440"/>
              <a:gd name="connsiteY5" fmla="*/ 838200 h 845310"/>
              <a:gd name="connsiteX6" fmla="*/ 0 w 11404440"/>
              <a:gd name="connsiteY6" fmla="*/ 0 h 845310"/>
              <a:gd name="connsiteX0" fmla="*/ 0 w 11408513"/>
              <a:gd name="connsiteY0" fmla="*/ 0 h 845310"/>
              <a:gd name="connsiteX1" fmla="*/ 4754398 w 11408513"/>
              <a:gd name="connsiteY1" fmla="*/ 0 h 845310"/>
              <a:gd name="connsiteX2" fmla="*/ 5097627 w 11408513"/>
              <a:gd name="connsiteY2" fmla="*/ 278095 h 845310"/>
              <a:gd name="connsiteX3" fmla="*/ 11408323 w 11408513"/>
              <a:gd name="connsiteY3" fmla="*/ 293219 h 845310"/>
              <a:gd name="connsiteX4" fmla="*/ 11404440 w 11408513"/>
              <a:gd name="connsiteY4" fmla="*/ 845310 h 845310"/>
              <a:gd name="connsiteX5" fmla="*/ 0 w 11408513"/>
              <a:gd name="connsiteY5" fmla="*/ 838200 h 845310"/>
              <a:gd name="connsiteX6" fmla="*/ 0 w 11408513"/>
              <a:gd name="connsiteY6" fmla="*/ 0 h 845310"/>
              <a:gd name="connsiteX0" fmla="*/ 0 w 11408513"/>
              <a:gd name="connsiteY0" fmla="*/ 0 h 845310"/>
              <a:gd name="connsiteX1" fmla="*/ 4754398 w 11408513"/>
              <a:gd name="connsiteY1" fmla="*/ 0 h 845310"/>
              <a:gd name="connsiteX2" fmla="*/ 5097627 w 11408513"/>
              <a:gd name="connsiteY2" fmla="*/ 278095 h 845310"/>
              <a:gd name="connsiteX3" fmla="*/ 11408323 w 11408513"/>
              <a:gd name="connsiteY3" fmla="*/ 276793 h 845310"/>
              <a:gd name="connsiteX4" fmla="*/ 11404440 w 11408513"/>
              <a:gd name="connsiteY4" fmla="*/ 845310 h 845310"/>
              <a:gd name="connsiteX5" fmla="*/ 0 w 11408513"/>
              <a:gd name="connsiteY5" fmla="*/ 838200 h 845310"/>
              <a:gd name="connsiteX6" fmla="*/ 0 w 11408513"/>
              <a:gd name="connsiteY6" fmla="*/ 0 h 845310"/>
              <a:gd name="connsiteX0" fmla="*/ 0 w 11418106"/>
              <a:gd name="connsiteY0" fmla="*/ 0 h 839834"/>
              <a:gd name="connsiteX1" fmla="*/ 4754398 w 11418106"/>
              <a:gd name="connsiteY1" fmla="*/ 0 h 839834"/>
              <a:gd name="connsiteX2" fmla="*/ 5097627 w 11418106"/>
              <a:gd name="connsiteY2" fmla="*/ 278095 h 839834"/>
              <a:gd name="connsiteX3" fmla="*/ 11408323 w 11418106"/>
              <a:gd name="connsiteY3" fmla="*/ 276793 h 839834"/>
              <a:gd name="connsiteX4" fmla="*/ 11418106 w 11418106"/>
              <a:gd name="connsiteY4" fmla="*/ 839834 h 839834"/>
              <a:gd name="connsiteX5" fmla="*/ 0 w 11418106"/>
              <a:gd name="connsiteY5" fmla="*/ 838200 h 839834"/>
              <a:gd name="connsiteX6" fmla="*/ 0 w 11418106"/>
              <a:gd name="connsiteY6" fmla="*/ 0 h 839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18106" h="839834">
                <a:moveTo>
                  <a:pt x="0" y="0"/>
                </a:moveTo>
                <a:lnTo>
                  <a:pt x="4754398" y="0"/>
                </a:lnTo>
                <a:lnTo>
                  <a:pt x="5097627" y="278095"/>
                </a:lnTo>
                <a:lnTo>
                  <a:pt x="11408323" y="276793"/>
                </a:lnTo>
                <a:cubicBezTo>
                  <a:pt x="11409704" y="431622"/>
                  <a:pt x="11416725" y="685005"/>
                  <a:pt x="11418106" y="839834"/>
                </a:cubicBezTo>
                <a:lnTo>
                  <a:pt x="0" y="838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ichtungspfeil 3"/>
          <p:cNvSpPr/>
          <p:nvPr userDrawn="1"/>
        </p:nvSpPr>
        <p:spPr bwMode="auto">
          <a:xfrm flipV="1">
            <a:off x="-8048" y="0"/>
            <a:ext cx="3970447" cy="838200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ichtungspfeil 4"/>
          <p:cNvSpPr/>
          <p:nvPr userDrawn="1"/>
        </p:nvSpPr>
        <p:spPr bwMode="auto">
          <a:xfrm flipV="1">
            <a:off x="0" y="0"/>
            <a:ext cx="3657600" cy="838200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ichtungspfeil 5"/>
          <p:cNvSpPr/>
          <p:nvPr userDrawn="1"/>
        </p:nvSpPr>
        <p:spPr bwMode="auto">
          <a:xfrm flipV="1">
            <a:off x="0" y="0"/>
            <a:ext cx="3368600" cy="838200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4300"/>
            <a:ext cx="2667000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4114800" y="-15138"/>
            <a:ext cx="5029201" cy="548538"/>
          </a:xfrm>
        </p:spPr>
        <p:txBody>
          <a:bodyPr bIns="72000" anchor="b" anchorCtr="0"/>
          <a:lstStyle>
            <a:lvl1pPr marL="0" indent="0">
              <a:buNone/>
              <a:defRPr sz="1200" i="1"/>
            </a:lvl1pPr>
            <a:lvl2pPr marL="457200" indent="0">
              <a:buNone/>
              <a:defRPr sz="1200" i="1"/>
            </a:lvl2pPr>
            <a:lvl3pPr marL="914400" indent="0">
              <a:buNone/>
              <a:defRPr sz="1200" i="1"/>
            </a:lvl3pPr>
            <a:lvl4pPr marL="1371600" indent="0">
              <a:buNone/>
              <a:defRPr sz="1200" i="1"/>
            </a:lvl4pPr>
            <a:lvl5pPr marL="1828800" indent="0">
              <a:buNone/>
              <a:defRPr sz="1200" i="1"/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9995717"/>
      </p:ext>
    </p:extLst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57200" y="4198716"/>
            <a:ext cx="8229600" cy="60188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  <a:defRPr sz="3200"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3537673"/>
          </a:xfrm>
        </p:spPr>
        <p:txBody>
          <a:bodyPr/>
          <a:lstStyle/>
          <a:p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457200" y="4787900"/>
            <a:ext cx="8229600" cy="1155700"/>
          </a:xfrm>
        </p:spPr>
        <p:txBody>
          <a:bodyPr/>
          <a:lstStyle>
            <a:lvl1pPr marL="0" indent="0">
              <a:buNone/>
              <a:defRPr sz="1600" i="1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1600" i="1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600" i="1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 i="1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 i="1"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-54000" y="3537673"/>
            <a:ext cx="9252000" cy="152400"/>
          </a:xfrm>
          <a:prstGeom prst="rect">
            <a:avLst/>
          </a:prstGeom>
          <a:solidFill>
            <a:schemeClr val="accent3">
              <a:lumMod val="50000"/>
              <a:alpha val="7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obliqueBottomLeft"/>
            <a:lightRig rig="threePt" dir="t"/>
          </a:scene3d>
        </p:spPr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208505"/>
      </p:ext>
    </p:extLst>
  </p:cSld>
  <p:clrMapOvr>
    <a:masterClrMapping/>
  </p:clrMapOvr>
  <p:transition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47176370"/>
      </p:ext>
    </p:extLst>
  </p:cSld>
  <p:clrMapOvr>
    <a:masterClrMapping/>
  </p:clrMapOvr>
  <p:transition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mit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533400" y="6324600"/>
            <a:ext cx="4032000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5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6324600" y="6324600"/>
            <a:ext cx="2286000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09965013"/>
      </p:ext>
    </p:extLst>
  </p:cSld>
  <p:clrMapOvr>
    <a:masterClrMapping/>
  </p:clrMapOvr>
  <p:transition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mit 2 Diagrammen und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21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533401" y="6358364"/>
            <a:ext cx="3856227" cy="209946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2"/>
          </p:nvPr>
        </p:nvSpPr>
        <p:spPr>
          <a:xfrm>
            <a:off x="914401" y="1471613"/>
            <a:ext cx="3475227" cy="280987"/>
          </a:xfrm>
        </p:spPr>
        <p:txBody>
          <a:bodyPr/>
          <a:lstStyle>
            <a:lvl1pPr marL="0" indent="0" algn="ctr">
              <a:buNone/>
              <a:defRPr sz="12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200"/>
            </a:lvl3pPr>
            <a:lvl4pPr marL="1371600" indent="0" algn="ctr">
              <a:buNone/>
              <a:defRPr sz="1200"/>
            </a:lvl4pPr>
            <a:lvl5pPr marL="1828800" indent="0" algn="ctr">
              <a:buNone/>
              <a:defRPr sz="1200"/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  <p:sp>
        <p:nvSpPr>
          <p:cNvPr id="24" name="Textplatzhalter 22"/>
          <p:cNvSpPr>
            <a:spLocks noGrp="1"/>
          </p:cNvSpPr>
          <p:nvPr>
            <p:ph type="body" sz="quarter" idx="13"/>
          </p:nvPr>
        </p:nvSpPr>
        <p:spPr>
          <a:xfrm>
            <a:off x="4571999" y="1471613"/>
            <a:ext cx="3813313" cy="280987"/>
          </a:xfrm>
        </p:spPr>
        <p:txBody>
          <a:bodyPr/>
          <a:lstStyle>
            <a:lvl1pPr marL="0" indent="0" algn="ctr">
              <a:buNone/>
              <a:defRPr sz="12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200"/>
            </a:lvl3pPr>
            <a:lvl4pPr marL="1371600" indent="0" algn="ctr">
              <a:buNone/>
              <a:defRPr sz="1200"/>
            </a:lvl4pPr>
            <a:lvl5pPr marL="1828800" indent="0" algn="ctr">
              <a:buNone/>
              <a:defRPr sz="1200"/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14"/>
          </p:nvPr>
        </p:nvSpPr>
        <p:spPr>
          <a:xfrm rot="16200000" flipH="1">
            <a:off x="-612635" y="3425961"/>
            <a:ext cx="2673077" cy="381001"/>
          </a:xfrm>
          <a:prstGeom prst="hexagon">
            <a:avLst>
              <a:gd name="adj" fmla="val 52600"/>
              <a:gd name="vf" fmla="val 115470"/>
            </a:avLst>
          </a:prstGeom>
          <a:noFill/>
          <a:ln cap="sq">
            <a:solidFill>
              <a:schemeClr val="bg1">
                <a:lumMod val="50000"/>
              </a:schemeClr>
            </a:solidFill>
          </a:ln>
        </p:spPr>
        <p:txBody>
          <a:bodyPr vert="horz" anchor="ctr" anchorCtr="0"/>
          <a:lstStyle>
            <a:lvl1pPr marL="0" indent="0" algn="ctr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5"/>
          </p:nvPr>
        </p:nvSpPr>
        <p:spPr>
          <a:xfrm>
            <a:off x="1138238" y="4951413"/>
            <a:ext cx="7247074" cy="206375"/>
          </a:xfrm>
          <a:prstGeom prst="hexagon">
            <a:avLst>
              <a:gd name="adj" fmla="val 51585"/>
              <a:gd name="vf" fmla="val 115470"/>
            </a:avLst>
          </a:prstGeom>
          <a:ln>
            <a:solidFill>
              <a:schemeClr val="bg1">
                <a:lumMod val="50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1000"/>
            </a:lvl1pPr>
            <a:lvl2pPr marL="457200" indent="0" algn="ctr">
              <a:buNone/>
              <a:defRPr sz="10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1000"/>
            </a:lvl4pPr>
            <a:lvl5pPr marL="1828800" indent="0" algn="ctr">
              <a:buNone/>
              <a:defRPr sz="10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16"/>
          </p:nvPr>
        </p:nvSpPr>
        <p:spPr>
          <a:xfrm>
            <a:off x="1138210" y="5334000"/>
            <a:ext cx="7247102" cy="222250"/>
          </a:xfrm>
        </p:spPr>
        <p:txBody>
          <a:bodyPr/>
          <a:lstStyle>
            <a:lvl1pPr marL="0" indent="0" algn="ctr">
              <a:buNone/>
              <a:defRPr sz="1000"/>
            </a:lvl1pPr>
            <a:lvl2pPr marL="457200" indent="0" algn="ctr">
              <a:buNone/>
              <a:defRPr sz="10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1000"/>
            </a:lvl4pPr>
            <a:lvl5pPr marL="1828800" indent="0" algn="ctr">
              <a:buNone/>
              <a:defRPr sz="10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6781800" y="6324600"/>
            <a:ext cx="1828800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7878019"/>
      </p:ext>
    </p:extLst>
  </p:cSld>
  <p:clrMapOvr>
    <a:masterClrMapping/>
  </p:clrMapOvr>
  <p:transition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mit Text und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533400" y="6324601"/>
            <a:ext cx="4038600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471115" y="2971800"/>
            <a:ext cx="3708400" cy="2320511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95250" indent="-87313">
              <a:buClr>
                <a:schemeClr val="bg1">
                  <a:lumMod val="50000"/>
                </a:schemeClr>
              </a:buClr>
              <a:buSzPct val="160000"/>
              <a:buFont typeface="AppleSymbols" charset="0"/>
              <a:buChar char="﹥"/>
              <a:tabLst/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5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6781800" y="6324600"/>
            <a:ext cx="1828800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04565271"/>
      </p:ext>
    </p:extLst>
  </p:cSld>
  <p:clrMapOvr>
    <a:masterClrMapping/>
  </p:clrMapOvr>
  <p:transition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31963"/>
            <a:ext cx="4092575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800" y="1731963"/>
            <a:ext cx="4094163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19099277"/>
      </p:ext>
    </p:extLst>
  </p:cSld>
  <p:clrMapOvr>
    <a:masterClrMapping/>
  </p:clrMapOvr>
  <p:transition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7148038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0"/>
          </p:nvPr>
        </p:nvSpPr>
        <p:spPr>
          <a:xfrm>
            <a:off x="4876800" y="122254"/>
            <a:ext cx="4267200" cy="304800"/>
          </a:xfrm>
        </p:spPr>
        <p:txBody>
          <a:bodyPr anchor="ctr" anchorCtr="0"/>
          <a:lstStyle>
            <a:lvl1pPr marL="0" indent="0">
              <a:buNone/>
              <a:defRPr sz="1200" i="1"/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5856009"/>
      </p:ext>
    </p:extLst>
  </p:cSld>
  <p:clrMapOvr>
    <a:masterClrMapping/>
  </p:clrMapOvr>
  <p:transition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7583240"/>
      </p:ext>
    </p:extLst>
  </p:cSld>
  <p:clrMapOvr>
    <a:masterClrMapping/>
  </p:clrMapOvr>
  <p:transition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927115752"/>
      </p:ext>
    </p:extLst>
  </p:cSld>
  <p:clrMapOvr>
    <a:masterClrMapping/>
  </p:clrMapOvr>
  <p:transition>
    <p:wipe dir="r"/>
  </p:transition>
  <p:hf sldNum="0"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888" y="182563"/>
            <a:ext cx="8347075" cy="1282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442498"/>
      </p:ext>
    </p:extLst>
  </p:cSld>
  <p:clrMapOvr>
    <a:masterClrMapping/>
  </p:clrMapOvr>
  <p:transition>
    <p:wipe dir="r"/>
  </p:transition>
  <p:hf sldNum="0"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63AC2DC-BFA2-2B40-908E-C5C849A57247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650CEB1-628D-F848-989F-ED2069D4F00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477748"/>
      </p:ext>
    </p:extLst>
  </p:cSld>
  <p:clrMapOvr>
    <a:masterClrMapping/>
  </p:clrMapOvr>
  <p:hf sldNum="0"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80715208"/>
      </p:ext>
    </p:extLst>
  </p:cSld>
  <p:clrMapOvr>
    <a:masterClrMapping/>
  </p:clrMapOvr>
  <p:transition>
    <p:wipe dir="r"/>
  </p:transition>
  <p:hf sldNum="0"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DCD70205-E53B-DA48-9683-18CA3129B472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3300A15-EDCD-B14F-AA7F-E066B38028B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87475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F6EB492-17BC-C14D-A195-EA622902896C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  <p:sp>
        <p:nvSpPr>
          <p:cNvPr id="10" name="SmartArt-Platzhalter 9"/>
          <p:cNvSpPr>
            <a:spLocks noGrp="1"/>
          </p:cNvSpPr>
          <p:nvPr>
            <p:ph type="dgm" sz="quarter" idx="13"/>
          </p:nvPr>
        </p:nvSpPr>
        <p:spPr>
          <a:xfrm>
            <a:off x="628650" y="1219200"/>
            <a:ext cx="7829550" cy="49530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99467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blackWhite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562350" y="4778375"/>
            <a:ext cx="5324475" cy="141446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540125" y="2454275"/>
            <a:ext cx="5322888" cy="2259013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786813" y="88900"/>
            <a:ext cx="268287" cy="263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4" tIns="9144" rIns="9144" bIns="9144">
            <a:spAutoFit/>
          </a:bodyPr>
          <a:lstStyle/>
          <a:p>
            <a:pPr defTabSz="947738"/>
            <a:fld id="{3B80D2CE-69A5-49C4-8C23-AC68749E97A5}" type="slidenum">
              <a:rPr lang="en-US" sz="1600" b="1">
                <a:solidFill>
                  <a:srgbClr val="FAB900"/>
                </a:solidFill>
              </a:rPr>
              <a:pPr defTabSz="947738"/>
              <a:t>‹#›</a:t>
            </a:fld>
            <a:endParaRPr lang="en-US" sz="1600" b="1" dirty="0">
              <a:solidFill>
                <a:srgbClr val="FAB900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6170109" y="6629400"/>
            <a:ext cx="297389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  <a:ea typeface="ＭＳ Ｐゴシック" pitchFamily="34" charset="-128"/>
                <a:cs typeface="ＭＳ Ｐゴシック" pitchFamily="29" charset="-128"/>
              </a:rPr>
              <a:t>Not for external distribution. Do Not Copy or Distribute.</a:t>
            </a:r>
            <a:endParaRPr lang="en-US" sz="900" i="1" dirty="0">
              <a:solidFill>
                <a:srgbClr val="FFFFFF"/>
              </a:solidFill>
              <a:ea typeface="ＭＳ Ｐゴシック" pitchFamily="34" charset="-128"/>
              <a:cs typeface="ＭＳ Ｐゴシック" pitchFamily="29" charset="-128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31963"/>
            <a:ext cx="4092575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800" y="1731963"/>
            <a:ext cx="4094163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mit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504825" y="6358364"/>
            <a:ext cx="4067175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888" y="182563"/>
            <a:ext cx="8347075" cy="1282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114" y="1"/>
            <a:ext cx="6767885" cy="838199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F6EB492-17BC-C14D-A195-EA622902896C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19380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blackWhite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556000" y="2924175"/>
            <a:ext cx="5297488" cy="3271838"/>
          </a:xfrm>
        </p:spPr>
        <p:txBody>
          <a:bodyPr lIns="0" tIns="0" rIns="0" bIns="0" anchor="ctr"/>
          <a:lstStyle>
            <a:lvl1pPr>
              <a:lnSpc>
                <a:spcPct val="9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12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04913" y="600075"/>
            <a:ext cx="1144587" cy="269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8786813" y="88900"/>
            <a:ext cx="268287" cy="263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4" tIns="9144" rIns="9144" bIns="9144">
            <a:spAutoFit/>
          </a:bodyPr>
          <a:lstStyle/>
          <a:p>
            <a:pPr defTabSz="947738"/>
            <a:fld id="{3B80D2CE-69A5-49C4-8C23-AC68749E97A5}" type="slidenum">
              <a:rPr lang="en-US" sz="1600" b="1">
                <a:solidFill>
                  <a:srgbClr val="FAB900"/>
                </a:solidFill>
              </a:rPr>
              <a:pPr defTabSz="947738"/>
              <a:t>‹#›</a:t>
            </a:fld>
            <a:endParaRPr lang="en-US" sz="1600" b="1" dirty="0">
              <a:solidFill>
                <a:srgbClr val="FAB900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6170109" y="6629400"/>
            <a:ext cx="297389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  <a:ea typeface="ＭＳ Ｐゴシック" pitchFamily="34" charset="-128"/>
                <a:cs typeface="ＭＳ Ｐゴシック" pitchFamily="29" charset="-128"/>
              </a:rPr>
              <a:t>Not for external distribution. Do Not Copy or Distribute.</a:t>
            </a:r>
            <a:endParaRPr lang="en-US" sz="900" i="1" dirty="0">
              <a:solidFill>
                <a:srgbClr val="FFFFFF"/>
              </a:solidFill>
              <a:ea typeface="ＭＳ Ｐゴシック" pitchFamily="34" charset="-128"/>
              <a:cs typeface="ＭＳ Ｐゴシック" pitchFamily="29" charset="-128"/>
            </a:endParaRPr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888" y="182563"/>
            <a:ext cx="8347075" cy="1282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04825" y="1731963"/>
            <a:ext cx="8339138" cy="443547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mit 2 Diagrammen und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6781799" y="6358364"/>
            <a:ext cx="1828801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21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504825" y="6358364"/>
            <a:ext cx="4067174" cy="209946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2"/>
          </p:nvPr>
        </p:nvSpPr>
        <p:spPr>
          <a:xfrm>
            <a:off x="914401" y="1471613"/>
            <a:ext cx="3475227" cy="280987"/>
          </a:xfrm>
        </p:spPr>
        <p:txBody>
          <a:bodyPr/>
          <a:lstStyle>
            <a:lvl1pPr marL="0" indent="0" algn="ctr">
              <a:buNone/>
              <a:defRPr sz="12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200"/>
            </a:lvl3pPr>
            <a:lvl4pPr marL="1371600" indent="0" algn="ctr">
              <a:buNone/>
              <a:defRPr sz="1200"/>
            </a:lvl4pPr>
            <a:lvl5pPr marL="1828800" indent="0" algn="ctr">
              <a:buNone/>
              <a:defRPr sz="1200"/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  <p:sp>
        <p:nvSpPr>
          <p:cNvPr id="24" name="Textplatzhalter 22"/>
          <p:cNvSpPr>
            <a:spLocks noGrp="1"/>
          </p:cNvSpPr>
          <p:nvPr>
            <p:ph type="body" sz="quarter" idx="13"/>
          </p:nvPr>
        </p:nvSpPr>
        <p:spPr>
          <a:xfrm>
            <a:off x="4571999" y="1471613"/>
            <a:ext cx="3813313" cy="280987"/>
          </a:xfrm>
        </p:spPr>
        <p:txBody>
          <a:bodyPr/>
          <a:lstStyle>
            <a:lvl1pPr marL="0" indent="0" algn="ctr">
              <a:buNone/>
              <a:defRPr sz="12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200"/>
            </a:lvl3pPr>
            <a:lvl4pPr marL="1371600" indent="0" algn="ctr">
              <a:buNone/>
              <a:defRPr sz="1200"/>
            </a:lvl4pPr>
            <a:lvl5pPr marL="1828800" indent="0" algn="ctr">
              <a:buNone/>
              <a:defRPr sz="1200"/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14"/>
          </p:nvPr>
        </p:nvSpPr>
        <p:spPr>
          <a:xfrm rot="16200000" flipH="1">
            <a:off x="-612635" y="3425961"/>
            <a:ext cx="2673077" cy="381001"/>
          </a:xfrm>
          <a:prstGeom prst="hexagon">
            <a:avLst>
              <a:gd name="adj" fmla="val 52600"/>
              <a:gd name="vf" fmla="val 115470"/>
            </a:avLst>
          </a:prstGeom>
          <a:noFill/>
          <a:ln cap="sq">
            <a:solidFill>
              <a:schemeClr val="bg1">
                <a:lumMod val="50000"/>
              </a:schemeClr>
            </a:solidFill>
          </a:ln>
        </p:spPr>
        <p:txBody>
          <a:bodyPr vert="horz" anchor="ctr" anchorCtr="0"/>
          <a:lstStyle>
            <a:lvl1pPr marL="0" indent="0" algn="ctr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5"/>
          </p:nvPr>
        </p:nvSpPr>
        <p:spPr>
          <a:xfrm>
            <a:off x="1138238" y="4951413"/>
            <a:ext cx="7247074" cy="206375"/>
          </a:xfrm>
          <a:prstGeom prst="hexagon">
            <a:avLst>
              <a:gd name="adj" fmla="val 51585"/>
              <a:gd name="vf" fmla="val 115470"/>
            </a:avLst>
          </a:prstGeom>
          <a:ln>
            <a:solidFill>
              <a:schemeClr val="bg1">
                <a:lumMod val="50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1000"/>
            </a:lvl1pPr>
            <a:lvl2pPr marL="457200" indent="0" algn="ctr">
              <a:buNone/>
              <a:defRPr sz="10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1000"/>
            </a:lvl4pPr>
            <a:lvl5pPr marL="1828800" indent="0" algn="ctr">
              <a:buNone/>
              <a:defRPr sz="10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16"/>
          </p:nvPr>
        </p:nvSpPr>
        <p:spPr>
          <a:xfrm>
            <a:off x="1138210" y="5334000"/>
            <a:ext cx="7247102" cy="222250"/>
          </a:xfrm>
        </p:spPr>
        <p:txBody>
          <a:bodyPr/>
          <a:lstStyle>
            <a:lvl1pPr marL="0" indent="0" algn="ctr">
              <a:buNone/>
              <a:defRPr sz="1000"/>
            </a:lvl1pPr>
            <a:lvl2pPr marL="457200" indent="0" algn="ctr">
              <a:buNone/>
              <a:defRPr sz="10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1000"/>
            </a:lvl4pPr>
            <a:lvl5pPr marL="1828800" indent="0" algn="ctr">
              <a:buNone/>
              <a:defRPr sz="10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888" y="182563"/>
            <a:ext cx="8347075" cy="1282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31963"/>
            <a:ext cx="8339138" cy="21415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4025900"/>
            <a:ext cx="8339138" cy="21415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888" y="182563"/>
            <a:ext cx="8347075" cy="1282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31963"/>
            <a:ext cx="3958118" cy="44675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697836" y="1728788"/>
            <a:ext cx="4127078" cy="4462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04.08.2021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114" y="1"/>
            <a:ext cx="6767885" cy="838199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04.08.2021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04.08.2021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1"/>
            <a:ext cx="6934200" cy="533399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04.08.2021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304800" y="533400"/>
            <a:ext cx="5943600" cy="304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i="1">
                <a:solidFill>
                  <a:schemeClr val="bg1"/>
                </a:solidFill>
              </a:defRPr>
            </a:lvl1pPr>
            <a:lvl2pPr marL="457200" indent="0">
              <a:buNone/>
              <a:defRPr sz="1400" i="1">
                <a:solidFill>
                  <a:schemeClr val="bg1"/>
                </a:solidFill>
              </a:defRPr>
            </a:lvl2pPr>
            <a:lvl3pPr marL="914400" indent="0">
              <a:buNone/>
              <a:defRPr sz="1400" i="1">
                <a:solidFill>
                  <a:schemeClr val="bg1"/>
                </a:solidFill>
              </a:defRPr>
            </a:lvl3pPr>
            <a:lvl4pPr marL="1371600" indent="0">
              <a:buNone/>
              <a:defRPr sz="1400" i="1">
                <a:solidFill>
                  <a:schemeClr val="bg1"/>
                </a:solidFill>
              </a:defRPr>
            </a:lvl4pPr>
            <a:lvl5pPr marL="1828800" indent="0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7391400" y="0"/>
            <a:ext cx="1676400" cy="8382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000" i="0">
                <a:solidFill>
                  <a:schemeClr val="tx1"/>
                </a:solidFill>
              </a:defRPr>
            </a:lvl1pPr>
            <a:lvl2pPr marL="457200" indent="0">
              <a:buNone/>
              <a:defRPr sz="1400" i="1">
                <a:solidFill>
                  <a:schemeClr val="bg1"/>
                </a:solidFill>
              </a:defRPr>
            </a:lvl2pPr>
            <a:lvl3pPr marL="914400" indent="0">
              <a:buNone/>
              <a:defRPr sz="1400" i="1">
                <a:solidFill>
                  <a:schemeClr val="bg1"/>
                </a:solidFill>
              </a:defRPr>
            </a:lvl3pPr>
            <a:lvl4pPr marL="1371600" indent="0">
              <a:buNone/>
              <a:defRPr sz="1400" i="1">
                <a:solidFill>
                  <a:schemeClr val="bg1"/>
                </a:solidFill>
              </a:defRPr>
            </a:lvl4pPr>
            <a:lvl5pPr marL="1828800" indent="0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04.08.2021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1"/>
            <a:ext cx="6934200" cy="838199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04.08.2021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7391400" y="0"/>
            <a:ext cx="1676400" cy="8382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000" i="0">
                <a:solidFill>
                  <a:schemeClr val="tx1"/>
                </a:solidFill>
              </a:defRPr>
            </a:lvl1pPr>
            <a:lvl2pPr marL="457200" indent="0">
              <a:buNone/>
              <a:defRPr sz="1400" i="1">
                <a:solidFill>
                  <a:schemeClr val="bg1"/>
                </a:solidFill>
              </a:defRPr>
            </a:lvl2pPr>
            <a:lvl3pPr marL="914400" indent="0">
              <a:buNone/>
              <a:defRPr sz="1400" i="1">
                <a:solidFill>
                  <a:schemeClr val="bg1"/>
                </a:solidFill>
              </a:defRPr>
            </a:lvl3pPr>
            <a:lvl4pPr marL="1371600" indent="0">
              <a:buNone/>
              <a:defRPr sz="1400" i="1">
                <a:solidFill>
                  <a:schemeClr val="bg1"/>
                </a:solidFill>
              </a:defRPr>
            </a:lvl4pPr>
            <a:lvl5pPr marL="1828800" indent="0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04.08.2021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04.08.2021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mit Text und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504825" y="6358364"/>
            <a:ext cx="4067175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471115" y="3429001"/>
            <a:ext cx="3708400" cy="1142999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95250" indent="-87313">
              <a:buClr>
                <a:schemeClr val="bg1">
                  <a:lumMod val="50000"/>
                </a:schemeClr>
              </a:buClr>
              <a:buSzPct val="160000"/>
              <a:buFont typeface="AppleSymbols" charset="0"/>
              <a:buChar char="﹥"/>
              <a:tabLst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1"/>
            <a:endParaRPr lang="de-DE" dirty="0"/>
          </a:p>
        </p:txBody>
      </p:sp>
    </p:spTree>
  </p:cSld>
  <p:clrMapOvr>
    <a:masterClrMapping/>
  </p:clrMapOvr>
  <p:transition>
    <p:wipe dir="r"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04.08.2021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1"/>
            <a:ext cx="6934200" cy="533399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04.08.2021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04.08.2021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04.08.2021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SmartArt-Platzhalter 9"/>
          <p:cNvSpPr>
            <a:spLocks noGrp="1"/>
          </p:cNvSpPr>
          <p:nvPr>
            <p:ph type="dgm" sz="quarter" idx="13"/>
          </p:nvPr>
        </p:nvSpPr>
        <p:spPr>
          <a:xfrm>
            <a:off x="628650" y="1219200"/>
            <a:ext cx="7829550" cy="4953000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351899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1114" y="1"/>
            <a:ext cx="6767885" cy="838199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229450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749324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1"/>
            <a:ext cx="6934200" cy="533399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  <p:sp>
        <p:nvSpPr>
          <p:cNvPr id="8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304800" y="533400"/>
            <a:ext cx="5943600" cy="304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i="1">
                <a:solidFill>
                  <a:schemeClr val="bg1"/>
                </a:solidFill>
              </a:defRPr>
            </a:lvl1pPr>
            <a:lvl2pPr marL="457200" indent="0">
              <a:buNone/>
              <a:defRPr sz="1400" i="1">
                <a:solidFill>
                  <a:schemeClr val="bg1"/>
                </a:solidFill>
              </a:defRPr>
            </a:lvl2pPr>
            <a:lvl3pPr marL="914400" indent="0">
              <a:buNone/>
              <a:defRPr sz="1400" i="1">
                <a:solidFill>
                  <a:schemeClr val="bg1"/>
                </a:solidFill>
              </a:defRPr>
            </a:lvl3pPr>
            <a:lvl4pPr marL="1371600" indent="0">
              <a:buNone/>
              <a:defRPr sz="1400" i="1">
                <a:solidFill>
                  <a:schemeClr val="bg1"/>
                </a:solidFill>
              </a:defRPr>
            </a:lvl4pPr>
            <a:lvl5pPr marL="1828800" indent="0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7391400" y="0"/>
            <a:ext cx="1676400" cy="8382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000" i="0">
                <a:solidFill>
                  <a:schemeClr val="tx1"/>
                </a:solidFill>
              </a:defRPr>
            </a:lvl1pPr>
            <a:lvl2pPr marL="457200" indent="0">
              <a:buNone/>
              <a:defRPr sz="1400" i="1">
                <a:solidFill>
                  <a:schemeClr val="bg1"/>
                </a:solidFill>
              </a:defRPr>
            </a:lvl2pPr>
            <a:lvl3pPr marL="914400" indent="0">
              <a:buNone/>
              <a:defRPr sz="1400" i="1">
                <a:solidFill>
                  <a:schemeClr val="bg1"/>
                </a:solidFill>
              </a:defRPr>
            </a:lvl3pPr>
            <a:lvl4pPr marL="1371600" indent="0">
              <a:buNone/>
              <a:defRPr sz="1400" i="1">
                <a:solidFill>
                  <a:schemeClr val="bg1"/>
                </a:solidFill>
              </a:defRPr>
            </a:lvl4pPr>
            <a:lvl5pPr marL="1828800" indent="0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207880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50744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1"/>
            <a:ext cx="6934200" cy="838199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7391400" y="0"/>
            <a:ext cx="1676400" cy="8382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000" i="0">
                <a:solidFill>
                  <a:schemeClr val="tx1"/>
                </a:solidFill>
              </a:defRPr>
            </a:lvl1pPr>
            <a:lvl2pPr marL="457200" indent="0">
              <a:buNone/>
              <a:defRPr sz="1400" i="1">
                <a:solidFill>
                  <a:schemeClr val="bg1"/>
                </a:solidFill>
              </a:defRPr>
            </a:lvl2pPr>
            <a:lvl3pPr marL="914400" indent="0">
              <a:buNone/>
              <a:defRPr sz="1400" i="1">
                <a:solidFill>
                  <a:schemeClr val="bg1"/>
                </a:solidFill>
              </a:defRPr>
            </a:lvl3pPr>
            <a:lvl4pPr marL="1371600" indent="0">
              <a:buNone/>
              <a:defRPr sz="1400" i="1">
                <a:solidFill>
                  <a:schemeClr val="bg1"/>
                </a:solidFill>
              </a:defRPr>
            </a:lvl4pPr>
            <a:lvl5pPr marL="1828800" indent="0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4800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31963"/>
            <a:ext cx="4092575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9800" y="1731963"/>
            <a:ext cx="4094163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75810396"/>
      </p:ext>
    </p:extLst>
  </p:cSld>
  <p:clrMapOvr>
    <a:masterClrMapping/>
  </p:clrMapOvr>
  <p:transition>
    <p:wipe dir="r"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66320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456790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439735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1"/>
            <a:ext cx="6934200" cy="533399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088269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791967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B492-17BC-C14D-A195-EA622902896C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  <p:sp>
        <p:nvSpPr>
          <p:cNvPr id="10" name="SmartArt-Platzhalter 9"/>
          <p:cNvSpPr>
            <a:spLocks noGrp="1"/>
          </p:cNvSpPr>
          <p:nvPr>
            <p:ph type="dgm" sz="quarter" idx="13"/>
          </p:nvPr>
        </p:nvSpPr>
        <p:spPr>
          <a:xfrm>
            <a:off x="628650" y="1219200"/>
            <a:ext cx="7829550" cy="49530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552409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mit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533400" y="6324600"/>
            <a:ext cx="4032000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5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6324600" y="6324600"/>
            <a:ext cx="2286000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92685408"/>
      </p:ext>
    </p:extLst>
  </p:cSld>
  <p:clrMapOvr>
    <a:masterClrMapping/>
  </p:clrMapOvr>
  <p:transition>
    <p:wipe dir="r"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mit 2 Diagrammen und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21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533401" y="6358364"/>
            <a:ext cx="3856227" cy="209946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2"/>
          </p:nvPr>
        </p:nvSpPr>
        <p:spPr>
          <a:xfrm>
            <a:off x="914401" y="1471613"/>
            <a:ext cx="3475227" cy="280987"/>
          </a:xfrm>
        </p:spPr>
        <p:txBody>
          <a:bodyPr/>
          <a:lstStyle>
            <a:lvl1pPr marL="0" indent="0" algn="ctr">
              <a:buNone/>
              <a:defRPr sz="12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200"/>
            </a:lvl3pPr>
            <a:lvl4pPr marL="1371600" indent="0" algn="ctr">
              <a:buNone/>
              <a:defRPr sz="1200"/>
            </a:lvl4pPr>
            <a:lvl5pPr marL="1828800" indent="0" algn="ctr">
              <a:buNone/>
              <a:defRPr sz="1200"/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  <p:sp>
        <p:nvSpPr>
          <p:cNvPr id="24" name="Textplatzhalter 22"/>
          <p:cNvSpPr>
            <a:spLocks noGrp="1"/>
          </p:cNvSpPr>
          <p:nvPr>
            <p:ph type="body" sz="quarter" idx="13"/>
          </p:nvPr>
        </p:nvSpPr>
        <p:spPr>
          <a:xfrm>
            <a:off x="4571999" y="1471613"/>
            <a:ext cx="3813313" cy="280987"/>
          </a:xfrm>
        </p:spPr>
        <p:txBody>
          <a:bodyPr/>
          <a:lstStyle>
            <a:lvl1pPr marL="0" indent="0" algn="ctr">
              <a:buNone/>
              <a:defRPr sz="12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200"/>
            </a:lvl3pPr>
            <a:lvl4pPr marL="1371600" indent="0" algn="ctr">
              <a:buNone/>
              <a:defRPr sz="1200"/>
            </a:lvl4pPr>
            <a:lvl5pPr marL="1828800" indent="0" algn="ctr">
              <a:buNone/>
              <a:defRPr sz="1200"/>
            </a:lvl5pPr>
          </a:lstStyle>
          <a:p>
            <a:pPr lvl="0"/>
            <a:r>
              <a:rPr lang="de-DE"/>
              <a:t>Mastertextformat bearbeiten</a:t>
            </a:r>
            <a:endParaRPr lang="de-DE" dirty="0"/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14"/>
          </p:nvPr>
        </p:nvSpPr>
        <p:spPr>
          <a:xfrm rot="16200000" flipH="1">
            <a:off x="-612635" y="3425961"/>
            <a:ext cx="2673077" cy="381001"/>
          </a:xfrm>
          <a:prstGeom prst="hexagon">
            <a:avLst>
              <a:gd name="adj" fmla="val 52600"/>
              <a:gd name="vf" fmla="val 115470"/>
            </a:avLst>
          </a:prstGeom>
          <a:noFill/>
          <a:ln cap="sq">
            <a:solidFill>
              <a:schemeClr val="bg1">
                <a:lumMod val="50000"/>
              </a:schemeClr>
            </a:solidFill>
          </a:ln>
        </p:spPr>
        <p:txBody>
          <a:bodyPr vert="horz" anchor="ctr" anchorCtr="0"/>
          <a:lstStyle>
            <a:lvl1pPr marL="0" indent="0" algn="ctr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5"/>
          </p:nvPr>
        </p:nvSpPr>
        <p:spPr>
          <a:xfrm>
            <a:off x="1138238" y="4951413"/>
            <a:ext cx="7247074" cy="206375"/>
          </a:xfrm>
          <a:prstGeom prst="hexagon">
            <a:avLst>
              <a:gd name="adj" fmla="val 51585"/>
              <a:gd name="vf" fmla="val 115470"/>
            </a:avLst>
          </a:prstGeom>
          <a:ln>
            <a:solidFill>
              <a:schemeClr val="bg1">
                <a:lumMod val="50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1000"/>
            </a:lvl1pPr>
            <a:lvl2pPr marL="457200" indent="0" algn="ctr">
              <a:buNone/>
              <a:defRPr sz="10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1000"/>
            </a:lvl4pPr>
            <a:lvl5pPr marL="1828800" indent="0" algn="ctr">
              <a:buNone/>
              <a:defRPr sz="10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16"/>
          </p:nvPr>
        </p:nvSpPr>
        <p:spPr>
          <a:xfrm>
            <a:off x="1138210" y="5334000"/>
            <a:ext cx="7247102" cy="222250"/>
          </a:xfrm>
        </p:spPr>
        <p:txBody>
          <a:bodyPr/>
          <a:lstStyle>
            <a:lvl1pPr marL="0" indent="0" algn="ctr">
              <a:buNone/>
              <a:defRPr sz="1000"/>
            </a:lvl1pPr>
            <a:lvl2pPr marL="457200" indent="0" algn="ctr">
              <a:buNone/>
              <a:defRPr sz="10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1000"/>
            </a:lvl4pPr>
            <a:lvl5pPr marL="1828800" indent="0" algn="ctr">
              <a:buNone/>
              <a:defRPr sz="10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6781800" y="6324600"/>
            <a:ext cx="1828800" cy="203133"/>
          </a:xfr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wrap="square" anchor="b" anchorCtr="0">
            <a:spAutoFit/>
          </a:bodyPr>
          <a:lstStyle>
            <a:lvl1pPr marL="0" indent="0">
              <a:buNone/>
              <a:defRPr sz="800">
                <a:effectLst/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4629847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8"/>
          <p:cNvSpPr>
            <a:spLocks noGrp="1"/>
          </p:cNvSpPr>
          <p:nvPr>
            <p:ph type="title"/>
          </p:nvPr>
        </p:nvSpPr>
        <p:spPr>
          <a:xfrm>
            <a:off x="504825" y="114300"/>
            <a:ext cx="6124575" cy="609600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78014590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2.xml"/><Relationship Id="rId16" Type="http://schemas.openxmlformats.org/officeDocument/2006/relationships/slideLayout" Target="../slideLayouts/slideLayout46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1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50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8.xml"/><Relationship Id="rId9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73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13" Type="http://schemas.openxmlformats.org/officeDocument/2006/relationships/slideLayout" Target="../slideLayouts/slideLayout86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slideLayout" Target="../slideLayouts/slideLayout85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Relationship Id="rId14" Type="http://schemas.openxmlformats.org/officeDocument/2006/relationships/slideLayout" Target="../slideLayouts/slideLayout8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chtungspfeil 8"/>
          <p:cNvSpPr/>
          <p:nvPr userDrawn="1"/>
        </p:nvSpPr>
        <p:spPr bwMode="auto">
          <a:xfrm flipV="1">
            <a:off x="2743198" y="-4"/>
            <a:ext cx="6412149" cy="838203"/>
          </a:xfrm>
          <a:custGeom>
            <a:avLst/>
            <a:gdLst>
              <a:gd name="connsiteX0" fmla="*/ 0 w 5273600"/>
              <a:gd name="connsiteY0" fmla="*/ 0 h 838200"/>
              <a:gd name="connsiteX1" fmla="*/ 4854500 w 5273600"/>
              <a:gd name="connsiteY1" fmla="*/ 0 h 838200"/>
              <a:gd name="connsiteX2" fmla="*/ 5273600 w 5273600"/>
              <a:gd name="connsiteY2" fmla="*/ 419100 h 838200"/>
              <a:gd name="connsiteX3" fmla="*/ 4854500 w 5273600"/>
              <a:gd name="connsiteY3" fmla="*/ 838200 h 838200"/>
              <a:gd name="connsiteX4" fmla="*/ 0 w 5273600"/>
              <a:gd name="connsiteY4" fmla="*/ 838200 h 838200"/>
              <a:gd name="connsiteX5" fmla="*/ 0 w 5273600"/>
              <a:gd name="connsiteY5" fmla="*/ 0 h 838200"/>
              <a:gd name="connsiteX0" fmla="*/ 0 w 5273600"/>
              <a:gd name="connsiteY0" fmla="*/ 0 h 838200"/>
              <a:gd name="connsiteX1" fmla="*/ 4854500 w 5273600"/>
              <a:gd name="connsiteY1" fmla="*/ 0 h 838200"/>
              <a:gd name="connsiteX2" fmla="*/ 5273600 w 5273600"/>
              <a:gd name="connsiteY2" fmla="*/ 419100 h 838200"/>
              <a:gd name="connsiteX3" fmla="*/ 5128652 w 5273600"/>
              <a:gd name="connsiteY3" fmla="*/ 572494 h 838200"/>
              <a:gd name="connsiteX4" fmla="*/ 4854500 w 5273600"/>
              <a:gd name="connsiteY4" fmla="*/ 838200 h 838200"/>
              <a:gd name="connsiteX5" fmla="*/ 0 w 5273600"/>
              <a:gd name="connsiteY5" fmla="*/ 838200 h 838200"/>
              <a:gd name="connsiteX6" fmla="*/ 0 w 5273600"/>
              <a:gd name="connsiteY6" fmla="*/ 0 h 838200"/>
              <a:gd name="connsiteX0" fmla="*/ 0 w 8293271"/>
              <a:gd name="connsiteY0" fmla="*/ 0 h 838200"/>
              <a:gd name="connsiteX1" fmla="*/ 4854500 w 8293271"/>
              <a:gd name="connsiteY1" fmla="*/ 0 h 838200"/>
              <a:gd name="connsiteX2" fmla="*/ 5273600 w 8293271"/>
              <a:gd name="connsiteY2" fmla="*/ 419100 h 838200"/>
              <a:gd name="connsiteX3" fmla="*/ 8293271 w 8293271"/>
              <a:gd name="connsiteY3" fmla="*/ 381663 h 838200"/>
              <a:gd name="connsiteX4" fmla="*/ 4854500 w 8293271"/>
              <a:gd name="connsiteY4" fmla="*/ 838200 h 838200"/>
              <a:gd name="connsiteX5" fmla="*/ 0 w 8293271"/>
              <a:gd name="connsiteY5" fmla="*/ 838200 h 838200"/>
              <a:gd name="connsiteX6" fmla="*/ 0 w 8293271"/>
              <a:gd name="connsiteY6" fmla="*/ 0 h 838200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381663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413468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429370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3332"/>
              <a:gd name="connsiteY0" fmla="*/ 0 h 846151"/>
              <a:gd name="connsiteX1" fmla="*/ 4854500 w 8293332"/>
              <a:gd name="connsiteY1" fmla="*/ 0 h 846151"/>
              <a:gd name="connsiteX2" fmla="*/ 5273600 w 8293332"/>
              <a:gd name="connsiteY2" fmla="*/ 419100 h 846151"/>
              <a:gd name="connsiteX3" fmla="*/ 8293271 w 8293332"/>
              <a:gd name="connsiteY3" fmla="*/ 429370 h 846151"/>
              <a:gd name="connsiteX4" fmla="*/ 8273561 w 8293332"/>
              <a:gd name="connsiteY4" fmla="*/ 846151 h 846151"/>
              <a:gd name="connsiteX5" fmla="*/ 0 w 8293332"/>
              <a:gd name="connsiteY5" fmla="*/ 838200 h 846151"/>
              <a:gd name="connsiteX6" fmla="*/ 0 w 8293332"/>
              <a:gd name="connsiteY6" fmla="*/ 0 h 846151"/>
              <a:gd name="connsiteX0" fmla="*/ 0 w 8285412"/>
              <a:gd name="connsiteY0" fmla="*/ 0 h 846151"/>
              <a:gd name="connsiteX1" fmla="*/ 4854500 w 8285412"/>
              <a:gd name="connsiteY1" fmla="*/ 0 h 846151"/>
              <a:gd name="connsiteX2" fmla="*/ 5273600 w 8285412"/>
              <a:gd name="connsiteY2" fmla="*/ 419100 h 846151"/>
              <a:gd name="connsiteX3" fmla="*/ 8285320 w 8285412"/>
              <a:gd name="connsiteY3" fmla="*/ 421419 h 846151"/>
              <a:gd name="connsiteX4" fmla="*/ 8273561 w 8285412"/>
              <a:gd name="connsiteY4" fmla="*/ 846151 h 846151"/>
              <a:gd name="connsiteX5" fmla="*/ 0 w 8285412"/>
              <a:gd name="connsiteY5" fmla="*/ 838200 h 846151"/>
              <a:gd name="connsiteX6" fmla="*/ 0 w 8285412"/>
              <a:gd name="connsiteY6" fmla="*/ 0 h 846151"/>
              <a:gd name="connsiteX0" fmla="*/ 0 w 8277560"/>
              <a:gd name="connsiteY0" fmla="*/ 0 h 846151"/>
              <a:gd name="connsiteX1" fmla="*/ 4854500 w 8277560"/>
              <a:gd name="connsiteY1" fmla="*/ 0 h 846151"/>
              <a:gd name="connsiteX2" fmla="*/ 5273600 w 8277560"/>
              <a:gd name="connsiteY2" fmla="*/ 419100 h 846151"/>
              <a:gd name="connsiteX3" fmla="*/ 8277369 w 8277560"/>
              <a:gd name="connsiteY3" fmla="*/ 405517 h 846151"/>
              <a:gd name="connsiteX4" fmla="*/ 8273561 w 8277560"/>
              <a:gd name="connsiteY4" fmla="*/ 846151 h 846151"/>
              <a:gd name="connsiteX5" fmla="*/ 0 w 8277560"/>
              <a:gd name="connsiteY5" fmla="*/ 838200 h 846151"/>
              <a:gd name="connsiteX6" fmla="*/ 0 w 8277560"/>
              <a:gd name="connsiteY6" fmla="*/ 0 h 846151"/>
              <a:gd name="connsiteX0" fmla="*/ 0 w 9778910"/>
              <a:gd name="connsiteY0" fmla="*/ 0 h 846151"/>
              <a:gd name="connsiteX1" fmla="*/ 4854500 w 9778910"/>
              <a:gd name="connsiteY1" fmla="*/ 0 h 846151"/>
              <a:gd name="connsiteX2" fmla="*/ 5273600 w 9778910"/>
              <a:gd name="connsiteY2" fmla="*/ 419100 h 846151"/>
              <a:gd name="connsiteX3" fmla="*/ 9778910 w 9778910"/>
              <a:gd name="connsiteY3" fmla="*/ 415142 h 846151"/>
              <a:gd name="connsiteX4" fmla="*/ 8273561 w 9778910"/>
              <a:gd name="connsiteY4" fmla="*/ 846151 h 846151"/>
              <a:gd name="connsiteX5" fmla="*/ 0 w 9778910"/>
              <a:gd name="connsiteY5" fmla="*/ 838200 h 846151"/>
              <a:gd name="connsiteX6" fmla="*/ 0 w 9778910"/>
              <a:gd name="connsiteY6" fmla="*/ 0 h 846151"/>
              <a:gd name="connsiteX0" fmla="*/ 0 w 9788536"/>
              <a:gd name="connsiteY0" fmla="*/ 0 h 846151"/>
              <a:gd name="connsiteX1" fmla="*/ 4854500 w 9788536"/>
              <a:gd name="connsiteY1" fmla="*/ 0 h 846151"/>
              <a:gd name="connsiteX2" fmla="*/ 5273600 w 9788536"/>
              <a:gd name="connsiteY2" fmla="*/ 419100 h 846151"/>
              <a:gd name="connsiteX3" fmla="*/ 9788536 w 9788536"/>
              <a:gd name="connsiteY3" fmla="*/ 434392 h 846151"/>
              <a:gd name="connsiteX4" fmla="*/ 8273561 w 9788536"/>
              <a:gd name="connsiteY4" fmla="*/ 846151 h 846151"/>
              <a:gd name="connsiteX5" fmla="*/ 0 w 9788536"/>
              <a:gd name="connsiteY5" fmla="*/ 838200 h 846151"/>
              <a:gd name="connsiteX6" fmla="*/ 0 w 9788536"/>
              <a:gd name="connsiteY6" fmla="*/ 0 h 846151"/>
              <a:gd name="connsiteX0" fmla="*/ 0 w 9803978"/>
              <a:gd name="connsiteY0" fmla="*/ 0 h 838200"/>
              <a:gd name="connsiteX1" fmla="*/ 4854500 w 9803978"/>
              <a:gd name="connsiteY1" fmla="*/ 0 h 838200"/>
              <a:gd name="connsiteX2" fmla="*/ 5273600 w 9803978"/>
              <a:gd name="connsiteY2" fmla="*/ 419100 h 838200"/>
              <a:gd name="connsiteX3" fmla="*/ 9788536 w 9803978"/>
              <a:gd name="connsiteY3" fmla="*/ 434392 h 838200"/>
              <a:gd name="connsiteX4" fmla="*/ 9803978 w 9803978"/>
              <a:gd name="connsiteY4" fmla="*/ 836525 h 838200"/>
              <a:gd name="connsiteX5" fmla="*/ 0 w 9803978"/>
              <a:gd name="connsiteY5" fmla="*/ 838200 h 838200"/>
              <a:gd name="connsiteX6" fmla="*/ 0 w 9803978"/>
              <a:gd name="connsiteY6" fmla="*/ 0 h 838200"/>
              <a:gd name="connsiteX0" fmla="*/ 0 w 9803978"/>
              <a:gd name="connsiteY0" fmla="*/ 0 h 838200"/>
              <a:gd name="connsiteX1" fmla="*/ 4854500 w 9803978"/>
              <a:gd name="connsiteY1" fmla="*/ 0 h 838200"/>
              <a:gd name="connsiteX2" fmla="*/ 5273600 w 9803978"/>
              <a:gd name="connsiteY2" fmla="*/ 419100 h 838200"/>
              <a:gd name="connsiteX3" fmla="*/ 9798161 w 9803978"/>
              <a:gd name="connsiteY3" fmla="*/ 415143 h 838200"/>
              <a:gd name="connsiteX4" fmla="*/ 9803978 w 9803978"/>
              <a:gd name="connsiteY4" fmla="*/ 836525 h 838200"/>
              <a:gd name="connsiteX5" fmla="*/ 0 w 9803978"/>
              <a:gd name="connsiteY5" fmla="*/ 838200 h 838200"/>
              <a:gd name="connsiteX6" fmla="*/ 0 w 9803978"/>
              <a:gd name="connsiteY6" fmla="*/ 0 h 838200"/>
              <a:gd name="connsiteX0" fmla="*/ 0 w 9798161"/>
              <a:gd name="connsiteY0" fmla="*/ 0 h 838200"/>
              <a:gd name="connsiteX1" fmla="*/ 4854500 w 9798161"/>
              <a:gd name="connsiteY1" fmla="*/ 0 h 838200"/>
              <a:gd name="connsiteX2" fmla="*/ 5273600 w 9798161"/>
              <a:gd name="connsiteY2" fmla="*/ 419100 h 838200"/>
              <a:gd name="connsiteX3" fmla="*/ 9798161 w 9798161"/>
              <a:gd name="connsiteY3" fmla="*/ 415143 h 838200"/>
              <a:gd name="connsiteX4" fmla="*/ 6839302 w 9798161"/>
              <a:gd name="connsiteY4" fmla="*/ 831050 h 838200"/>
              <a:gd name="connsiteX5" fmla="*/ 0 w 9798161"/>
              <a:gd name="connsiteY5" fmla="*/ 838200 h 838200"/>
              <a:gd name="connsiteX6" fmla="*/ 0 w 9798161"/>
              <a:gd name="connsiteY6" fmla="*/ 0 h 838200"/>
              <a:gd name="connsiteX0" fmla="*/ 0 w 6880482"/>
              <a:gd name="connsiteY0" fmla="*/ 0 h 838200"/>
              <a:gd name="connsiteX1" fmla="*/ 4854500 w 6880482"/>
              <a:gd name="connsiteY1" fmla="*/ 0 h 838200"/>
              <a:gd name="connsiteX2" fmla="*/ 5273600 w 6880482"/>
              <a:gd name="connsiteY2" fmla="*/ 419100 h 838200"/>
              <a:gd name="connsiteX3" fmla="*/ 6880451 w 6880482"/>
              <a:gd name="connsiteY3" fmla="*/ 420619 h 838200"/>
              <a:gd name="connsiteX4" fmla="*/ 6839302 w 6880482"/>
              <a:gd name="connsiteY4" fmla="*/ 831050 h 838200"/>
              <a:gd name="connsiteX5" fmla="*/ 0 w 6880482"/>
              <a:gd name="connsiteY5" fmla="*/ 838200 h 838200"/>
              <a:gd name="connsiteX6" fmla="*/ 0 w 6880482"/>
              <a:gd name="connsiteY6" fmla="*/ 0 h 838200"/>
              <a:gd name="connsiteX0" fmla="*/ 0 w 6892779"/>
              <a:gd name="connsiteY0" fmla="*/ 0 h 838200"/>
              <a:gd name="connsiteX1" fmla="*/ 4854500 w 6892779"/>
              <a:gd name="connsiteY1" fmla="*/ 0 h 838200"/>
              <a:gd name="connsiteX2" fmla="*/ 5273600 w 6892779"/>
              <a:gd name="connsiteY2" fmla="*/ 419100 h 838200"/>
              <a:gd name="connsiteX3" fmla="*/ 6880451 w 6892779"/>
              <a:gd name="connsiteY3" fmla="*/ 420619 h 838200"/>
              <a:gd name="connsiteX4" fmla="*/ 6892779 w 6892779"/>
              <a:gd name="connsiteY4" fmla="*/ 837700 h 838200"/>
              <a:gd name="connsiteX5" fmla="*/ 0 w 6892779"/>
              <a:gd name="connsiteY5" fmla="*/ 838200 h 838200"/>
              <a:gd name="connsiteX6" fmla="*/ 0 w 6892779"/>
              <a:gd name="connsiteY6" fmla="*/ 0 h 838200"/>
              <a:gd name="connsiteX0" fmla="*/ 0 w 6880607"/>
              <a:gd name="connsiteY0" fmla="*/ 0 h 838200"/>
              <a:gd name="connsiteX1" fmla="*/ 4854500 w 6880607"/>
              <a:gd name="connsiteY1" fmla="*/ 0 h 838200"/>
              <a:gd name="connsiteX2" fmla="*/ 5273600 w 6880607"/>
              <a:gd name="connsiteY2" fmla="*/ 419100 h 838200"/>
              <a:gd name="connsiteX3" fmla="*/ 6880451 w 6880607"/>
              <a:gd name="connsiteY3" fmla="*/ 420619 h 838200"/>
              <a:gd name="connsiteX4" fmla="*/ 6874953 w 6880607"/>
              <a:gd name="connsiteY4" fmla="*/ 837700 h 838200"/>
              <a:gd name="connsiteX5" fmla="*/ 0 w 6880607"/>
              <a:gd name="connsiteY5" fmla="*/ 838200 h 838200"/>
              <a:gd name="connsiteX6" fmla="*/ 0 w 6880607"/>
              <a:gd name="connsiteY6" fmla="*/ 0 h 838200"/>
              <a:gd name="connsiteX0" fmla="*/ 0 w 6874953"/>
              <a:gd name="connsiteY0" fmla="*/ 0 h 838200"/>
              <a:gd name="connsiteX1" fmla="*/ 4854500 w 6874953"/>
              <a:gd name="connsiteY1" fmla="*/ 0 h 838200"/>
              <a:gd name="connsiteX2" fmla="*/ 5273600 w 6874953"/>
              <a:gd name="connsiteY2" fmla="*/ 419100 h 838200"/>
              <a:gd name="connsiteX3" fmla="*/ 6873322 w 6874953"/>
              <a:gd name="connsiteY3" fmla="*/ 417295 h 838200"/>
              <a:gd name="connsiteX4" fmla="*/ 6874953 w 6874953"/>
              <a:gd name="connsiteY4" fmla="*/ 837700 h 838200"/>
              <a:gd name="connsiteX5" fmla="*/ 0 w 6874953"/>
              <a:gd name="connsiteY5" fmla="*/ 838200 h 838200"/>
              <a:gd name="connsiteX6" fmla="*/ 0 w 6874953"/>
              <a:gd name="connsiteY6" fmla="*/ 0 h 838200"/>
              <a:gd name="connsiteX0" fmla="*/ 0 w 6874953"/>
              <a:gd name="connsiteY0" fmla="*/ 0 h 838200"/>
              <a:gd name="connsiteX1" fmla="*/ 4854500 w 6874953"/>
              <a:gd name="connsiteY1" fmla="*/ 0 h 838200"/>
              <a:gd name="connsiteX2" fmla="*/ 5273600 w 6874953"/>
              <a:gd name="connsiteY2" fmla="*/ 419100 h 838200"/>
              <a:gd name="connsiteX3" fmla="*/ 6873322 w 6874953"/>
              <a:gd name="connsiteY3" fmla="*/ 420620 h 838200"/>
              <a:gd name="connsiteX4" fmla="*/ 6874953 w 6874953"/>
              <a:gd name="connsiteY4" fmla="*/ 837700 h 838200"/>
              <a:gd name="connsiteX5" fmla="*/ 0 w 6874953"/>
              <a:gd name="connsiteY5" fmla="*/ 838200 h 838200"/>
              <a:gd name="connsiteX6" fmla="*/ 0 w 6874953"/>
              <a:gd name="connsiteY6" fmla="*/ 0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74953" h="838200">
                <a:moveTo>
                  <a:pt x="0" y="0"/>
                </a:moveTo>
                <a:lnTo>
                  <a:pt x="4854500" y="0"/>
                </a:lnTo>
                <a:lnTo>
                  <a:pt x="5273600" y="419100"/>
                </a:lnTo>
                <a:lnTo>
                  <a:pt x="6873322" y="420620"/>
                </a:lnTo>
                <a:cubicBezTo>
                  <a:pt x="6874703" y="575449"/>
                  <a:pt x="6873572" y="682871"/>
                  <a:pt x="6874953" y="837700"/>
                </a:cubicBezTo>
                <a:lnTo>
                  <a:pt x="0" y="838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ichtungspfeil 9"/>
          <p:cNvSpPr/>
          <p:nvPr userDrawn="1"/>
        </p:nvSpPr>
        <p:spPr bwMode="auto">
          <a:xfrm flipV="1">
            <a:off x="2743200" y="0"/>
            <a:ext cx="4648200" cy="838200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ichtungspfeil 7"/>
          <p:cNvSpPr/>
          <p:nvPr userDrawn="1"/>
        </p:nvSpPr>
        <p:spPr bwMode="auto">
          <a:xfrm flipV="1">
            <a:off x="2743200" y="0"/>
            <a:ext cx="4343400" cy="838200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731963"/>
            <a:ext cx="8339138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6170109" y="6629400"/>
            <a:ext cx="297389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kern="1200" baseline="0" dirty="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ＭＳ Ｐゴシック" pitchFamily="29" charset="-128"/>
              </a:rPr>
              <a:t>Not for external distribution. Do Not Copy or Distribute.</a:t>
            </a:r>
            <a:endParaRPr lang="en-US" sz="900" i="1" kern="12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ＭＳ Ｐゴシック" pitchFamily="29" charset="-128"/>
            </a:endParaRPr>
          </a:p>
        </p:txBody>
      </p:sp>
      <p:sp>
        <p:nvSpPr>
          <p:cNvPr id="3" name="Richtungspfeil 2"/>
          <p:cNvSpPr/>
          <p:nvPr userDrawn="1"/>
        </p:nvSpPr>
        <p:spPr bwMode="auto">
          <a:xfrm flipV="1">
            <a:off x="0" y="0"/>
            <a:ext cx="6797600" cy="838200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114300"/>
            <a:ext cx="6124575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12534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901" r:id="rId2"/>
    <p:sldLayoutId id="2147483876" r:id="rId3"/>
    <p:sldLayoutId id="2147483662" r:id="rId4"/>
    <p:sldLayoutId id="2147483912" r:id="rId5"/>
    <p:sldLayoutId id="2147483960" r:id="rId6"/>
    <p:sldLayoutId id="2147483913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825" r:id="rId13"/>
    <p:sldLayoutId id="2147483826" r:id="rId14"/>
  </p:sldLayoutIdLst>
  <p:transition>
    <p:wipe dir="r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9pPr>
    </p:titleStyle>
    <p:bodyStyle>
      <a:lvl1pPr marL="231775" indent="-2317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rgbClr val="51515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–"/>
        <a:defRPr sz="2000">
          <a:solidFill>
            <a:srgbClr val="51515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•"/>
        <a:defRPr>
          <a:solidFill>
            <a:srgbClr val="51515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–"/>
        <a:defRPr sz="1600">
          <a:solidFill>
            <a:srgbClr val="51515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rgbClr val="515151"/>
          </a:solidFill>
          <a:latin typeface="+mn-lt"/>
        </a:defRPr>
      </a:lvl5pPr>
      <a:lvl6pPr marL="25146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chtungspfeil 8"/>
          <p:cNvSpPr/>
          <p:nvPr userDrawn="1"/>
        </p:nvSpPr>
        <p:spPr bwMode="auto">
          <a:xfrm flipV="1">
            <a:off x="2743198" y="-4"/>
            <a:ext cx="6412149" cy="838203"/>
          </a:xfrm>
          <a:custGeom>
            <a:avLst/>
            <a:gdLst>
              <a:gd name="connsiteX0" fmla="*/ 0 w 5273600"/>
              <a:gd name="connsiteY0" fmla="*/ 0 h 838200"/>
              <a:gd name="connsiteX1" fmla="*/ 4854500 w 5273600"/>
              <a:gd name="connsiteY1" fmla="*/ 0 h 838200"/>
              <a:gd name="connsiteX2" fmla="*/ 5273600 w 5273600"/>
              <a:gd name="connsiteY2" fmla="*/ 419100 h 838200"/>
              <a:gd name="connsiteX3" fmla="*/ 4854500 w 5273600"/>
              <a:gd name="connsiteY3" fmla="*/ 838200 h 838200"/>
              <a:gd name="connsiteX4" fmla="*/ 0 w 5273600"/>
              <a:gd name="connsiteY4" fmla="*/ 838200 h 838200"/>
              <a:gd name="connsiteX5" fmla="*/ 0 w 5273600"/>
              <a:gd name="connsiteY5" fmla="*/ 0 h 838200"/>
              <a:gd name="connsiteX0" fmla="*/ 0 w 5273600"/>
              <a:gd name="connsiteY0" fmla="*/ 0 h 838200"/>
              <a:gd name="connsiteX1" fmla="*/ 4854500 w 5273600"/>
              <a:gd name="connsiteY1" fmla="*/ 0 h 838200"/>
              <a:gd name="connsiteX2" fmla="*/ 5273600 w 5273600"/>
              <a:gd name="connsiteY2" fmla="*/ 419100 h 838200"/>
              <a:gd name="connsiteX3" fmla="*/ 5128652 w 5273600"/>
              <a:gd name="connsiteY3" fmla="*/ 572494 h 838200"/>
              <a:gd name="connsiteX4" fmla="*/ 4854500 w 5273600"/>
              <a:gd name="connsiteY4" fmla="*/ 838200 h 838200"/>
              <a:gd name="connsiteX5" fmla="*/ 0 w 5273600"/>
              <a:gd name="connsiteY5" fmla="*/ 838200 h 838200"/>
              <a:gd name="connsiteX6" fmla="*/ 0 w 5273600"/>
              <a:gd name="connsiteY6" fmla="*/ 0 h 838200"/>
              <a:gd name="connsiteX0" fmla="*/ 0 w 8293271"/>
              <a:gd name="connsiteY0" fmla="*/ 0 h 838200"/>
              <a:gd name="connsiteX1" fmla="*/ 4854500 w 8293271"/>
              <a:gd name="connsiteY1" fmla="*/ 0 h 838200"/>
              <a:gd name="connsiteX2" fmla="*/ 5273600 w 8293271"/>
              <a:gd name="connsiteY2" fmla="*/ 419100 h 838200"/>
              <a:gd name="connsiteX3" fmla="*/ 8293271 w 8293271"/>
              <a:gd name="connsiteY3" fmla="*/ 381663 h 838200"/>
              <a:gd name="connsiteX4" fmla="*/ 4854500 w 8293271"/>
              <a:gd name="connsiteY4" fmla="*/ 838200 h 838200"/>
              <a:gd name="connsiteX5" fmla="*/ 0 w 8293271"/>
              <a:gd name="connsiteY5" fmla="*/ 838200 h 838200"/>
              <a:gd name="connsiteX6" fmla="*/ 0 w 8293271"/>
              <a:gd name="connsiteY6" fmla="*/ 0 h 838200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381663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413468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7415"/>
              <a:gd name="connsiteY0" fmla="*/ 0 h 846151"/>
              <a:gd name="connsiteX1" fmla="*/ 4854500 w 8297415"/>
              <a:gd name="connsiteY1" fmla="*/ 0 h 846151"/>
              <a:gd name="connsiteX2" fmla="*/ 5273600 w 8297415"/>
              <a:gd name="connsiteY2" fmla="*/ 419100 h 846151"/>
              <a:gd name="connsiteX3" fmla="*/ 8293271 w 8297415"/>
              <a:gd name="connsiteY3" fmla="*/ 429370 h 846151"/>
              <a:gd name="connsiteX4" fmla="*/ 8297415 w 8297415"/>
              <a:gd name="connsiteY4" fmla="*/ 846151 h 846151"/>
              <a:gd name="connsiteX5" fmla="*/ 0 w 8297415"/>
              <a:gd name="connsiteY5" fmla="*/ 838200 h 846151"/>
              <a:gd name="connsiteX6" fmla="*/ 0 w 8297415"/>
              <a:gd name="connsiteY6" fmla="*/ 0 h 846151"/>
              <a:gd name="connsiteX0" fmla="*/ 0 w 8293332"/>
              <a:gd name="connsiteY0" fmla="*/ 0 h 846151"/>
              <a:gd name="connsiteX1" fmla="*/ 4854500 w 8293332"/>
              <a:gd name="connsiteY1" fmla="*/ 0 h 846151"/>
              <a:gd name="connsiteX2" fmla="*/ 5273600 w 8293332"/>
              <a:gd name="connsiteY2" fmla="*/ 419100 h 846151"/>
              <a:gd name="connsiteX3" fmla="*/ 8293271 w 8293332"/>
              <a:gd name="connsiteY3" fmla="*/ 429370 h 846151"/>
              <a:gd name="connsiteX4" fmla="*/ 8273561 w 8293332"/>
              <a:gd name="connsiteY4" fmla="*/ 846151 h 846151"/>
              <a:gd name="connsiteX5" fmla="*/ 0 w 8293332"/>
              <a:gd name="connsiteY5" fmla="*/ 838200 h 846151"/>
              <a:gd name="connsiteX6" fmla="*/ 0 w 8293332"/>
              <a:gd name="connsiteY6" fmla="*/ 0 h 846151"/>
              <a:gd name="connsiteX0" fmla="*/ 0 w 8285412"/>
              <a:gd name="connsiteY0" fmla="*/ 0 h 846151"/>
              <a:gd name="connsiteX1" fmla="*/ 4854500 w 8285412"/>
              <a:gd name="connsiteY1" fmla="*/ 0 h 846151"/>
              <a:gd name="connsiteX2" fmla="*/ 5273600 w 8285412"/>
              <a:gd name="connsiteY2" fmla="*/ 419100 h 846151"/>
              <a:gd name="connsiteX3" fmla="*/ 8285320 w 8285412"/>
              <a:gd name="connsiteY3" fmla="*/ 421419 h 846151"/>
              <a:gd name="connsiteX4" fmla="*/ 8273561 w 8285412"/>
              <a:gd name="connsiteY4" fmla="*/ 846151 h 846151"/>
              <a:gd name="connsiteX5" fmla="*/ 0 w 8285412"/>
              <a:gd name="connsiteY5" fmla="*/ 838200 h 846151"/>
              <a:gd name="connsiteX6" fmla="*/ 0 w 8285412"/>
              <a:gd name="connsiteY6" fmla="*/ 0 h 846151"/>
              <a:gd name="connsiteX0" fmla="*/ 0 w 8277560"/>
              <a:gd name="connsiteY0" fmla="*/ 0 h 846151"/>
              <a:gd name="connsiteX1" fmla="*/ 4854500 w 8277560"/>
              <a:gd name="connsiteY1" fmla="*/ 0 h 846151"/>
              <a:gd name="connsiteX2" fmla="*/ 5273600 w 8277560"/>
              <a:gd name="connsiteY2" fmla="*/ 419100 h 846151"/>
              <a:gd name="connsiteX3" fmla="*/ 8277369 w 8277560"/>
              <a:gd name="connsiteY3" fmla="*/ 405517 h 846151"/>
              <a:gd name="connsiteX4" fmla="*/ 8273561 w 8277560"/>
              <a:gd name="connsiteY4" fmla="*/ 846151 h 846151"/>
              <a:gd name="connsiteX5" fmla="*/ 0 w 8277560"/>
              <a:gd name="connsiteY5" fmla="*/ 838200 h 846151"/>
              <a:gd name="connsiteX6" fmla="*/ 0 w 8277560"/>
              <a:gd name="connsiteY6" fmla="*/ 0 h 846151"/>
              <a:gd name="connsiteX0" fmla="*/ 0 w 9778910"/>
              <a:gd name="connsiteY0" fmla="*/ 0 h 846151"/>
              <a:gd name="connsiteX1" fmla="*/ 4854500 w 9778910"/>
              <a:gd name="connsiteY1" fmla="*/ 0 h 846151"/>
              <a:gd name="connsiteX2" fmla="*/ 5273600 w 9778910"/>
              <a:gd name="connsiteY2" fmla="*/ 419100 h 846151"/>
              <a:gd name="connsiteX3" fmla="*/ 9778910 w 9778910"/>
              <a:gd name="connsiteY3" fmla="*/ 415142 h 846151"/>
              <a:gd name="connsiteX4" fmla="*/ 8273561 w 9778910"/>
              <a:gd name="connsiteY4" fmla="*/ 846151 h 846151"/>
              <a:gd name="connsiteX5" fmla="*/ 0 w 9778910"/>
              <a:gd name="connsiteY5" fmla="*/ 838200 h 846151"/>
              <a:gd name="connsiteX6" fmla="*/ 0 w 9778910"/>
              <a:gd name="connsiteY6" fmla="*/ 0 h 846151"/>
              <a:gd name="connsiteX0" fmla="*/ 0 w 9788536"/>
              <a:gd name="connsiteY0" fmla="*/ 0 h 846151"/>
              <a:gd name="connsiteX1" fmla="*/ 4854500 w 9788536"/>
              <a:gd name="connsiteY1" fmla="*/ 0 h 846151"/>
              <a:gd name="connsiteX2" fmla="*/ 5273600 w 9788536"/>
              <a:gd name="connsiteY2" fmla="*/ 419100 h 846151"/>
              <a:gd name="connsiteX3" fmla="*/ 9788536 w 9788536"/>
              <a:gd name="connsiteY3" fmla="*/ 434392 h 846151"/>
              <a:gd name="connsiteX4" fmla="*/ 8273561 w 9788536"/>
              <a:gd name="connsiteY4" fmla="*/ 846151 h 846151"/>
              <a:gd name="connsiteX5" fmla="*/ 0 w 9788536"/>
              <a:gd name="connsiteY5" fmla="*/ 838200 h 846151"/>
              <a:gd name="connsiteX6" fmla="*/ 0 w 9788536"/>
              <a:gd name="connsiteY6" fmla="*/ 0 h 846151"/>
              <a:gd name="connsiteX0" fmla="*/ 0 w 9803978"/>
              <a:gd name="connsiteY0" fmla="*/ 0 h 838200"/>
              <a:gd name="connsiteX1" fmla="*/ 4854500 w 9803978"/>
              <a:gd name="connsiteY1" fmla="*/ 0 h 838200"/>
              <a:gd name="connsiteX2" fmla="*/ 5273600 w 9803978"/>
              <a:gd name="connsiteY2" fmla="*/ 419100 h 838200"/>
              <a:gd name="connsiteX3" fmla="*/ 9788536 w 9803978"/>
              <a:gd name="connsiteY3" fmla="*/ 434392 h 838200"/>
              <a:gd name="connsiteX4" fmla="*/ 9803978 w 9803978"/>
              <a:gd name="connsiteY4" fmla="*/ 836525 h 838200"/>
              <a:gd name="connsiteX5" fmla="*/ 0 w 9803978"/>
              <a:gd name="connsiteY5" fmla="*/ 838200 h 838200"/>
              <a:gd name="connsiteX6" fmla="*/ 0 w 9803978"/>
              <a:gd name="connsiteY6" fmla="*/ 0 h 838200"/>
              <a:gd name="connsiteX0" fmla="*/ 0 w 9803978"/>
              <a:gd name="connsiteY0" fmla="*/ 0 h 838200"/>
              <a:gd name="connsiteX1" fmla="*/ 4854500 w 9803978"/>
              <a:gd name="connsiteY1" fmla="*/ 0 h 838200"/>
              <a:gd name="connsiteX2" fmla="*/ 5273600 w 9803978"/>
              <a:gd name="connsiteY2" fmla="*/ 419100 h 838200"/>
              <a:gd name="connsiteX3" fmla="*/ 9798161 w 9803978"/>
              <a:gd name="connsiteY3" fmla="*/ 415143 h 838200"/>
              <a:gd name="connsiteX4" fmla="*/ 9803978 w 9803978"/>
              <a:gd name="connsiteY4" fmla="*/ 836525 h 838200"/>
              <a:gd name="connsiteX5" fmla="*/ 0 w 9803978"/>
              <a:gd name="connsiteY5" fmla="*/ 838200 h 838200"/>
              <a:gd name="connsiteX6" fmla="*/ 0 w 9803978"/>
              <a:gd name="connsiteY6" fmla="*/ 0 h 838200"/>
              <a:gd name="connsiteX0" fmla="*/ 0 w 9798161"/>
              <a:gd name="connsiteY0" fmla="*/ 0 h 838200"/>
              <a:gd name="connsiteX1" fmla="*/ 4854500 w 9798161"/>
              <a:gd name="connsiteY1" fmla="*/ 0 h 838200"/>
              <a:gd name="connsiteX2" fmla="*/ 5273600 w 9798161"/>
              <a:gd name="connsiteY2" fmla="*/ 419100 h 838200"/>
              <a:gd name="connsiteX3" fmla="*/ 9798161 w 9798161"/>
              <a:gd name="connsiteY3" fmla="*/ 415143 h 838200"/>
              <a:gd name="connsiteX4" fmla="*/ 6839302 w 9798161"/>
              <a:gd name="connsiteY4" fmla="*/ 831050 h 838200"/>
              <a:gd name="connsiteX5" fmla="*/ 0 w 9798161"/>
              <a:gd name="connsiteY5" fmla="*/ 838200 h 838200"/>
              <a:gd name="connsiteX6" fmla="*/ 0 w 9798161"/>
              <a:gd name="connsiteY6" fmla="*/ 0 h 838200"/>
              <a:gd name="connsiteX0" fmla="*/ 0 w 6880482"/>
              <a:gd name="connsiteY0" fmla="*/ 0 h 838200"/>
              <a:gd name="connsiteX1" fmla="*/ 4854500 w 6880482"/>
              <a:gd name="connsiteY1" fmla="*/ 0 h 838200"/>
              <a:gd name="connsiteX2" fmla="*/ 5273600 w 6880482"/>
              <a:gd name="connsiteY2" fmla="*/ 419100 h 838200"/>
              <a:gd name="connsiteX3" fmla="*/ 6880451 w 6880482"/>
              <a:gd name="connsiteY3" fmla="*/ 420619 h 838200"/>
              <a:gd name="connsiteX4" fmla="*/ 6839302 w 6880482"/>
              <a:gd name="connsiteY4" fmla="*/ 831050 h 838200"/>
              <a:gd name="connsiteX5" fmla="*/ 0 w 6880482"/>
              <a:gd name="connsiteY5" fmla="*/ 838200 h 838200"/>
              <a:gd name="connsiteX6" fmla="*/ 0 w 6880482"/>
              <a:gd name="connsiteY6" fmla="*/ 0 h 838200"/>
              <a:gd name="connsiteX0" fmla="*/ 0 w 6892779"/>
              <a:gd name="connsiteY0" fmla="*/ 0 h 838200"/>
              <a:gd name="connsiteX1" fmla="*/ 4854500 w 6892779"/>
              <a:gd name="connsiteY1" fmla="*/ 0 h 838200"/>
              <a:gd name="connsiteX2" fmla="*/ 5273600 w 6892779"/>
              <a:gd name="connsiteY2" fmla="*/ 419100 h 838200"/>
              <a:gd name="connsiteX3" fmla="*/ 6880451 w 6892779"/>
              <a:gd name="connsiteY3" fmla="*/ 420619 h 838200"/>
              <a:gd name="connsiteX4" fmla="*/ 6892779 w 6892779"/>
              <a:gd name="connsiteY4" fmla="*/ 837700 h 838200"/>
              <a:gd name="connsiteX5" fmla="*/ 0 w 6892779"/>
              <a:gd name="connsiteY5" fmla="*/ 838200 h 838200"/>
              <a:gd name="connsiteX6" fmla="*/ 0 w 6892779"/>
              <a:gd name="connsiteY6" fmla="*/ 0 h 838200"/>
              <a:gd name="connsiteX0" fmla="*/ 0 w 6880607"/>
              <a:gd name="connsiteY0" fmla="*/ 0 h 838200"/>
              <a:gd name="connsiteX1" fmla="*/ 4854500 w 6880607"/>
              <a:gd name="connsiteY1" fmla="*/ 0 h 838200"/>
              <a:gd name="connsiteX2" fmla="*/ 5273600 w 6880607"/>
              <a:gd name="connsiteY2" fmla="*/ 419100 h 838200"/>
              <a:gd name="connsiteX3" fmla="*/ 6880451 w 6880607"/>
              <a:gd name="connsiteY3" fmla="*/ 420619 h 838200"/>
              <a:gd name="connsiteX4" fmla="*/ 6874953 w 6880607"/>
              <a:gd name="connsiteY4" fmla="*/ 837700 h 838200"/>
              <a:gd name="connsiteX5" fmla="*/ 0 w 6880607"/>
              <a:gd name="connsiteY5" fmla="*/ 838200 h 838200"/>
              <a:gd name="connsiteX6" fmla="*/ 0 w 6880607"/>
              <a:gd name="connsiteY6" fmla="*/ 0 h 838200"/>
              <a:gd name="connsiteX0" fmla="*/ 0 w 6874953"/>
              <a:gd name="connsiteY0" fmla="*/ 0 h 838200"/>
              <a:gd name="connsiteX1" fmla="*/ 4854500 w 6874953"/>
              <a:gd name="connsiteY1" fmla="*/ 0 h 838200"/>
              <a:gd name="connsiteX2" fmla="*/ 5273600 w 6874953"/>
              <a:gd name="connsiteY2" fmla="*/ 419100 h 838200"/>
              <a:gd name="connsiteX3" fmla="*/ 6873322 w 6874953"/>
              <a:gd name="connsiteY3" fmla="*/ 417295 h 838200"/>
              <a:gd name="connsiteX4" fmla="*/ 6874953 w 6874953"/>
              <a:gd name="connsiteY4" fmla="*/ 837700 h 838200"/>
              <a:gd name="connsiteX5" fmla="*/ 0 w 6874953"/>
              <a:gd name="connsiteY5" fmla="*/ 838200 h 838200"/>
              <a:gd name="connsiteX6" fmla="*/ 0 w 6874953"/>
              <a:gd name="connsiteY6" fmla="*/ 0 h 838200"/>
              <a:gd name="connsiteX0" fmla="*/ 0 w 6874953"/>
              <a:gd name="connsiteY0" fmla="*/ 0 h 838200"/>
              <a:gd name="connsiteX1" fmla="*/ 4854500 w 6874953"/>
              <a:gd name="connsiteY1" fmla="*/ 0 h 838200"/>
              <a:gd name="connsiteX2" fmla="*/ 5273600 w 6874953"/>
              <a:gd name="connsiteY2" fmla="*/ 419100 h 838200"/>
              <a:gd name="connsiteX3" fmla="*/ 6873322 w 6874953"/>
              <a:gd name="connsiteY3" fmla="*/ 420620 h 838200"/>
              <a:gd name="connsiteX4" fmla="*/ 6874953 w 6874953"/>
              <a:gd name="connsiteY4" fmla="*/ 837700 h 838200"/>
              <a:gd name="connsiteX5" fmla="*/ 0 w 6874953"/>
              <a:gd name="connsiteY5" fmla="*/ 838200 h 838200"/>
              <a:gd name="connsiteX6" fmla="*/ 0 w 6874953"/>
              <a:gd name="connsiteY6" fmla="*/ 0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74953" h="838200">
                <a:moveTo>
                  <a:pt x="0" y="0"/>
                </a:moveTo>
                <a:lnTo>
                  <a:pt x="4854500" y="0"/>
                </a:lnTo>
                <a:lnTo>
                  <a:pt x="5273600" y="419100"/>
                </a:lnTo>
                <a:lnTo>
                  <a:pt x="6873322" y="420620"/>
                </a:lnTo>
                <a:cubicBezTo>
                  <a:pt x="6874703" y="575449"/>
                  <a:pt x="6873572" y="682871"/>
                  <a:pt x="6874953" y="837700"/>
                </a:cubicBezTo>
                <a:lnTo>
                  <a:pt x="0" y="838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ichtungspfeil 9"/>
          <p:cNvSpPr/>
          <p:nvPr userDrawn="1"/>
        </p:nvSpPr>
        <p:spPr bwMode="auto">
          <a:xfrm flipV="1">
            <a:off x="2743200" y="0"/>
            <a:ext cx="4648200" cy="838200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ichtungspfeil 7"/>
          <p:cNvSpPr/>
          <p:nvPr userDrawn="1"/>
        </p:nvSpPr>
        <p:spPr bwMode="auto">
          <a:xfrm flipV="1">
            <a:off x="2743200" y="0"/>
            <a:ext cx="4343400" cy="838200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731963"/>
            <a:ext cx="8339138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ichtungspfeil 2"/>
          <p:cNvSpPr/>
          <p:nvPr userDrawn="1"/>
        </p:nvSpPr>
        <p:spPr bwMode="auto">
          <a:xfrm flipV="1">
            <a:off x="0" y="0"/>
            <a:ext cx="6797600" cy="838200"/>
          </a:xfrm>
          <a:prstGeom prst="homePlate">
            <a:avLst/>
          </a:prstGeom>
          <a:solidFill>
            <a:srgbClr val="716F73"/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brightRoom" dir="t"/>
          </a:scene3d>
          <a:sp3d prstMaterial="powder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114300"/>
            <a:ext cx="6124575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70127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  <p:sldLayoutId id="2147483982" r:id="rId13"/>
    <p:sldLayoutId id="2147483985" r:id="rId14"/>
    <p:sldLayoutId id="2147483986" r:id="rId15"/>
    <p:sldLayoutId id="2147483987" r:id="rId16"/>
  </p:sldLayoutIdLst>
  <p:transition>
    <p:wipe dir="r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9pPr>
    </p:titleStyle>
    <p:bodyStyle>
      <a:lvl1pPr marL="231775" indent="-2317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rgbClr val="51515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–"/>
        <a:defRPr sz="2000">
          <a:solidFill>
            <a:srgbClr val="51515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•"/>
        <a:defRPr>
          <a:solidFill>
            <a:srgbClr val="51515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–"/>
        <a:defRPr sz="1600">
          <a:solidFill>
            <a:srgbClr val="51515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rgbClr val="515151"/>
          </a:solidFill>
          <a:latin typeface="+mn-lt"/>
        </a:defRPr>
      </a:lvl5pPr>
      <a:lvl6pPr marL="25146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731963"/>
            <a:ext cx="8339138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114300"/>
            <a:ext cx="6124575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3" name="Eingebuchteter Richtungspfeil 19">
            <a:extLst>
              <a:ext uri="{FF2B5EF4-FFF2-40B4-BE49-F238E27FC236}">
                <a16:creationId xmlns:a16="http://schemas.microsoft.com/office/drawing/2014/main" id="{C97A4B69-D93F-4544-8D95-CFD03C7A6B74}"/>
              </a:ext>
            </a:extLst>
          </p:cNvPr>
          <p:cNvSpPr/>
          <p:nvPr userDrawn="1"/>
        </p:nvSpPr>
        <p:spPr>
          <a:xfrm>
            <a:off x="7010400" y="-2"/>
            <a:ext cx="2140506" cy="838201"/>
          </a:xfrm>
          <a:custGeom>
            <a:avLst/>
            <a:gdLst>
              <a:gd name="connsiteX0" fmla="*/ 0 w 2590800"/>
              <a:gd name="connsiteY0" fmla="*/ 0 h 838200"/>
              <a:gd name="connsiteX1" fmla="*/ 2171700 w 2590800"/>
              <a:gd name="connsiteY1" fmla="*/ 0 h 838200"/>
              <a:gd name="connsiteX2" fmla="*/ 2590800 w 2590800"/>
              <a:gd name="connsiteY2" fmla="*/ 419100 h 838200"/>
              <a:gd name="connsiteX3" fmla="*/ 2171700 w 2590800"/>
              <a:gd name="connsiteY3" fmla="*/ 838200 h 838200"/>
              <a:gd name="connsiteX4" fmla="*/ 0 w 2590800"/>
              <a:gd name="connsiteY4" fmla="*/ 838200 h 838200"/>
              <a:gd name="connsiteX5" fmla="*/ 419100 w 2590800"/>
              <a:gd name="connsiteY5" fmla="*/ 419100 h 838200"/>
              <a:gd name="connsiteX6" fmla="*/ 0 w 2590800"/>
              <a:gd name="connsiteY6" fmla="*/ 0 h 838200"/>
              <a:gd name="connsiteX0" fmla="*/ 0 w 2171700"/>
              <a:gd name="connsiteY0" fmla="*/ 0 h 838200"/>
              <a:gd name="connsiteX1" fmla="*/ 2171700 w 2171700"/>
              <a:gd name="connsiteY1" fmla="*/ 0 h 838200"/>
              <a:gd name="connsiteX2" fmla="*/ 2171700 w 2171700"/>
              <a:gd name="connsiteY2" fmla="*/ 838200 h 838200"/>
              <a:gd name="connsiteX3" fmla="*/ 0 w 2171700"/>
              <a:gd name="connsiteY3" fmla="*/ 838200 h 838200"/>
              <a:gd name="connsiteX4" fmla="*/ 419100 w 2171700"/>
              <a:gd name="connsiteY4" fmla="*/ 419100 h 838200"/>
              <a:gd name="connsiteX5" fmla="*/ 0 w 2171700"/>
              <a:gd name="connsiteY5" fmla="*/ 0 h 838200"/>
              <a:gd name="connsiteX0" fmla="*/ 0 w 2171700"/>
              <a:gd name="connsiteY0" fmla="*/ 0 h 838200"/>
              <a:gd name="connsiteX1" fmla="*/ 2171700 w 2171700"/>
              <a:gd name="connsiteY1" fmla="*/ 0 h 838200"/>
              <a:gd name="connsiteX2" fmla="*/ 2140169 w 2171700"/>
              <a:gd name="connsiteY2" fmla="*/ 838200 h 838200"/>
              <a:gd name="connsiteX3" fmla="*/ 0 w 2171700"/>
              <a:gd name="connsiteY3" fmla="*/ 838200 h 838200"/>
              <a:gd name="connsiteX4" fmla="*/ 419100 w 2171700"/>
              <a:gd name="connsiteY4" fmla="*/ 419100 h 838200"/>
              <a:gd name="connsiteX5" fmla="*/ 0 w 2171700"/>
              <a:gd name="connsiteY5" fmla="*/ 0 h 838200"/>
              <a:gd name="connsiteX0" fmla="*/ 0 w 2140169"/>
              <a:gd name="connsiteY0" fmla="*/ 0 h 838200"/>
              <a:gd name="connsiteX1" fmla="*/ 2136665 w 2140169"/>
              <a:gd name="connsiteY1" fmla="*/ 3503 h 838200"/>
              <a:gd name="connsiteX2" fmla="*/ 2140169 w 2140169"/>
              <a:gd name="connsiteY2" fmla="*/ 838200 h 838200"/>
              <a:gd name="connsiteX3" fmla="*/ 0 w 2140169"/>
              <a:gd name="connsiteY3" fmla="*/ 838200 h 838200"/>
              <a:gd name="connsiteX4" fmla="*/ 419100 w 2140169"/>
              <a:gd name="connsiteY4" fmla="*/ 419100 h 838200"/>
              <a:gd name="connsiteX5" fmla="*/ 0 w 2140169"/>
              <a:gd name="connsiteY5" fmla="*/ 0 h 838200"/>
              <a:gd name="connsiteX0" fmla="*/ 0 w 2143672"/>
              <a:gd name="connsiteY0" fmla="*/ 0 h 838200"/>
              <a:gd name="connsiteX1" fmla="*/ 2143672 w 2143672"/>
              <a:gd name="connsiteY1" fmla="*/ 7006 h 838200"/>
              <a:gd name="connsiteX2" fmla="*/ 2140169 w 2143672"/>
              <a:gd name="connsiteY2" fmla="*/ 838200 h 838200"/>
              <a:gd name="connsiteX3" fmla="*/ 0 w 2143672"/>
              <a:gd name="connsiteY3" fmla="*/ 838200 h 838200"/>
              <a:gd name="connsiteX4" fmla="*/ 419100 w 2143672"/>
              <a:gd name="connsiteY4" fmla="*/ 419100 h 838200"/>
              <a:gd name="connsiteX5" fmla="*/ 0 w 2143672"/>
              <a:gd name="connsiteY5" fmla="*/ 0 h 838200"/>
              <a:gd name="connsiteX0" fmla="*/ 0 w 2150679"/>
              <a:gd name="connsiteY0" fmla="*/ 0 h 838200"/>
              <a:gd name="connsiteX1" fmla="*/ 2150679 w 2150679"/>
              <a:gd name="connsiteY1" fmla="*/ 3502 h 838200"/>
              <a:gd name="connsiteX2" fmla="*/ 2140169 w 2150679"/>
              <a:gd name="connsiteY2" fmla="*/ 838200 h 838200"/>
              <a:gd name="connsiteX3" fmla="*/ 0 w 2150679"/>
              <a:gd name="connsiteY3" fmla="*/ 838200 h 838200"/>
              <a:gd name="connsiteX4" fmla="*/ 419100 w 2150679"/>
              <a:gd name="connsiteY4" fmla="*/ 419100 h 838200"/>
              <a:gd name="connsiteX5" fmla="*/ 0 w 2150679"/>
              <a:gd name="connsiteY5" fmla="*/ 0 h 838200"/>
              <a:gd name="connsiteX0" fmla="*/ 0 w 2143672"/>
              <a:gd name="connsiteY0" fmla="*/ 0 h 838200"/>
              <a:gd name="connsiteX1" fmla="*/ 2143672 w 2143672"/>
              <a:gd name="connsiteY1" fmla="*/ 3502 h 838200"/>
              <a:gd name="connsiteX2" fmla="*/ 2140169 w 2143672"/>
              <a:gd name="connsiteY2" fmla="*/ 838200 h 838200"/>
              <a:gd name="connsiteX3" fmla="*/ 0 w 2143672"/>
              <a:gd name="connsiteY3" fmla="*/ 838200 h 838200"/>
              <a:gd name="connsiteX4" fmla="*/ 419100 w 2143672"/>
              <a:gd name="connsiteY4" fmla="*/ 419100 h 838200"/>
              <a:gd name="connsiteX5" fmla="*/ 0 w 2143672"/>
              <a:gd name="connsiteY5" fmla="*/ 0 h 838200"/>
              <a:gd name="connsiteX0" fmla="*/ 0 w 2140324"/>
              <a:gd name="connsiteY0" fmla="*/ 0 h 838200"/>
              <a:gd name="connsiteX1" fmla="*/ 2136665 w 2140324"/>
              <a:gd name="connsiteY1" fmla="*/ 7006 h 838200"/>
              <a:gd name="connsiteX2" fmla="*/ 2140169 w 2140324"/>
              <a:gd name="connsiteY2" fmla="*/ 838200 h 838200"/>
              <a:gd name="connsiteX3" fmla="*/ 0 w 2140324"/>
              <a:gd name="connsiteY3" fmla="*/ 838200 h 838200"/>
              <a:gd name="connsiteX4" fmla="*/ 419100 w 2140324"/>
              <a:gd name="connsiteY4" fmla="*/ 419100 h 838200"/>
              <a:gd name="connsiteX5" fmla="*/ 0 w 2140324"/>
              <a:gd name="connsiteY5" fmla="*/ 0 h 838200"/>
              <a:gd name="connsiteX0" fmla="*/ 0 w 2140506"/>
              <a:gd name="connsiteY0" fmla="*/ 1 h 838201"/>
              <a:gd name="connsiteX1" fmla="*/ 2140169 w 2140506"/>
              <a:gd name="connsiteY1" fmla="*/ 0 h 838201"/>
              <a:gd name="connsiteX2" fmla="*/ 2140169 w 2140506"/>
              <a:gd name="connsiteY2" fmla="*/ 838201 h 838201"/>
              <a:gd name="connsiteX3" fmla="*/ 0 w 2140506"/>
              <a:gd name="connsiteY3" fmla="*/ 838201 h 838201"/>
              <a:gd name="connsiteX4" fmla="*/ 419100 w 2140506"/>
              <a:gd name="connsiteY4" fmla="*/ 419101 h 838201"/>
              <a:gd name="connsiteX5" fmla="*/ 0 w 2140506"/>
              <a:gd name="connsiteY5" fmla="*/ 1 h 838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40506" h="838201">
                <a:moveTo>
                  <a:pt x="0" y="1"/>
                </a:moveTo>
                <a:lnTo>
                  <a:pt x="2140169" y="0"/>
                </a:lnTo>
                <a:cubicBezTo>
                  <a:pt x="2139001" y="277065"/>
                  <a:pt x="2141337" y="561136"/>
                  <a:pt x="2140169" y="838201"/>
                </a:cubicBezTo>
                <a:lnTo>
                  <a:pt x="0" y="838201"/>
                </a:lnTo>
                <a:lnTo>
                  <a:pt x="419100" y="419101"/>
                </a:lnTo>
                <a:lnTo>
                  <a:pt x="0" y="1"/>
                </a:lnTo>
                <a:close/>
              </a:path>
            </a:pathLst>
          </a:custGeom>
          <a:solidFill>
            <a:srgbClr val="44C1A3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ichtungspfeil 13">
            <a:extLst>
              <a:ext uri="{FF2B5EF4-FFF2-40B4-BE49-F238E27FC236}">
                <a16:creationId xmlns:a16="http://schemas.microsoft.com/office/drawing/2014/main" id="{047DF50C-249D-0B40-879B-322AD3546F4A}"/>
              </a:ext>
            </a:extLst>
          </p:cNvPr>
          <p:cNvSpPr/>
          <p:nvPr userDrawn="1"/>
        </p:nvSpPr>
        <p:spPr>
          <a:xfrm>
            <a:off x="0" y="0"/>
            <a:ext cx="7239000" cy="838200"/>
          </a:xfrm>
          <a:prstGeom prst="homePlate">
            <a:avLst/>
          </a:prstGeom>
          <a:solidFill>
            <a:srgbClr val="44C1A3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9989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  <p:sldLayoutId id="2147484000" r:id="rId12"/>
    <p:sldLayoutId id="2147484001" r:id="rId13"/>
    <p:sldLayoutId id="2147484004" r:id="rId14"/>
    <p:sldLayoutId id="2147484005" r:id="rId15"/>
    <p:sldLayoutId id="2147484006" r:id="rId16"/>
  </p:sldLayoutIdLst>
  <p:transition>
    <p:wipe dir="r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9pPr>
    </p:titleStyle>
    <p:bodyStyle>
      <a:lvl1pPr marL="231775" indent="-2317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rgbClr val="51515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–"/>
        <a:defRPr sz="2000">
          <a:solidFill>
            <a:srgbClr val="51515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•"/>
        <a:defRPr>
          <a:solidFill>
            <a:srgbClr val="51515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–"/>
        <a:defRPr sz="1600">
          <a:solidFill>
            <a:srgbClr val="51515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rgbClr val="515151"/>
          </a:solidFill>
          <a:latin typeface="+mn-lt"/>
        </a:defRPr>
      </a:lvl5pPr>
      <a:lvl6pPr marL="25146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blipFill dpi="0" rotWithShape="0">
          <a:blip r:embed="rId10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731963"/>
            <a:ext cx="8339138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96888" y="182563"/>
            <a:ext cx="8347075" cy="1282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786813" y="88900"/>
            <a:ext cx="268287" cy="263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4" tIns="9144" rIns="9144" bIns="9144">
            <a:spAutoFit/>
          </a:bodyPr>
          <a:lstStyle/>
          <a:p>
            <a:pPr defTabSz="947738"/>
            <a:fld id="{3B80D2CE-69A5-49C4-8C23-AC68749E97A5}" type="slidenum">
              <a:rPr lang="en-US" sz="1600" b="1">
                <a:solidFill>
                  <a:srgbClr val="FAB900"/>
                </a:solidFill>
              </a:rPr>
              <a:pPr defTabSz="947738"/>
              <a:t>‹#›</a:t>
            </a:fld>
            <a:endParaRPr lang="en-US" sz="1600" b="1" dirty="0">
              <a:solidFill>
                <a:srgbClr val="FAB900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6170109" y="6629400"/>
            <a:ext cx="297389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  <a:ea typeface="ＭＳ Ｐゴシック" pitchFamily="34" charset="-128"/>
                <a:cs typeface="ＭＳ Ｐゴシック" pitchFamily="29" charset="-128"/>
              </a:rPr>
              <a:t>Not for external distribution. Do Not Copy or Distribute.</a:t>
            </a:r>
            <a:endParaRPr lang="en-US" sz="900" i="1" dirty="0">
              <a:solidFill>
                <a:srgbClr val="FFFFFF"/>
              </a:solidFill>
              <a:ea typeface="ＭＳ Ｐゴシック" pitchFamily="34" charset="-128"/>
              <a:cs typeface="ＭＳ Ｐゴシック" pitchFamily="2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937696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4" r:id="rId8"/>
  </p:sldLayoutIdLst>
  <p:transition>
    <p:wipe dir="r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</a:defRPr>
      </a:lvl9pPr>
    </p:titleStyle>
    <p:bodyStyle>
      <a:lvl1pPr marL="231775" indent="-2317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blipFill dpi="0" rotWithShape="0">
          <a:blip r:embed="rId9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731963"/>
            <a:ext cx="8339138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96888" y="182563"/>
            <a:ext cx="8347075" cy="1282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br>
              <a:rPr lang="en-US"/>
            </a:br>
            <a:r>
              <a:rPr lang="en-US"/>
              <a:t>Click to edit Master title style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8786813" y="88900"/>
            <a:ext cx="268287" cy="263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144" tIns="9144" rIns="9144" bIns="9144">
            <a:spAutoFit/>
          </a:bodyPr>
          <a:lstStyle/>
          <a:p>
            <a:pPr defTabSz="947738"/>
            <a:fld id="{7339C42B-973E-4AD7-88A9-81453E8A0739}" type="slidenum">
              <a:rPr lang="en-US" sz="1600" b="1">
                <a:solidFill>
                  <a:srgbClr val="FAB900"/>
                </a:solidFill>
              </a:rPr>
              <a:pPr defTabSz="947738"/>
              <a:t>‹#›</a:t>
            </a:fld>
            <a:endParaRPr lang="en-US" sz="1600" b="1" dirty="0">
              <a:solidFill>
                <a:srgbClr val="FAB900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6170109" y="6629400"/>
            <a:ext cx="297389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  <a:ea typeface="ＭＳ Ｐゴシック" pitchFamily="34" charset="-128"/>
                <a:cs typeface="ＭＳ Ｐゴシック" pitchFamily="29" charset="-128"/>
              </a:rPr>
              <a:t>Not for external distribution. Do Not Copy or Distribute.</a:t>
            </a:r>
            <a:endParaRPr lang="en-US" sz="900" i="1" dirty="0">
              <a:solidFill>
                <a:srgbClr val="FFFFFF"/>
              </a:solidFill>
              <a:ea typeface="ＭＳ Ｐゴシック" pitchFamily="34" charset="-128"/>
              <a:cs typeface="ＭＳ Ｐゴシック" pitchFamily="2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079879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</p:sldLayoutIdLst>
  <p:transition>
    <p:wipe dir="r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231775" indent="-2317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54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</a:defRPr>
      </a:lvl3pPr>
      <a:lvl4pPr marL="12573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–"/>
        <a:defRPr sz="1600">
          <a:solidFill>
            <a:schemeClr val="tx1"/>
          </a:solidFill>
          <a:latin typeface="+mn-lt"/>
        </a:defRPr>
      </a:lvl4pPr>
      <a:lvl5pPr marL="1600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5pPr>
      <a:lvl6pPr marL="20574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6pPr>
      <a:lvl7pPr marL="25146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7pPr>
      <a:lvl8pPr marL="2971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8pPr>
      <a:lvl9pPr marL="3429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EB492-17BC-C14D-A195-EA622902896C}" type="datetimeFigureOut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04.08.2021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DF810-6356-C641-8645-11288CFFD959}" type="slidenum">
              <a:rPr lang="de-D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de-D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0" name="Eingebuchteter Richtungspfeil 19"/>
          <p:cNvSpPr/>
          <p:nvPr userDrawn="1"/>
        </p:nvSpPr>
        <p:spPr>
          <a:xfrm>
            <a:off x="7010400" y="-2"/>
            <a:ext cx="2140506" cy="838201"/>
          </a:xfrm>
          <a:custGeom>
            <a:avLst/>
            <a:gdLst>
              <a:gd name="connsiteX0" fmla="*/ 0 w 2590800"/>
              <a:gd name="connsiteY0" fmla="*/ 0 h 838200"/>
              <a:gd name="connsiteX1" fmla="*/ 2171700 w 2590800"/>
              <a:gd name="connsiteY1" fmla="*/ 0 h 838200"/>
              <a:gd name="connsiteX2" fmla="*/ 2590800 w 2590800"/>
              <a:gd name="connsiteY2" fmla="*/ 419100 h 838200"/>
              <a:gd name="connsiteX3" fmla="*/ 2171700 w 2590800"/>
              <a:gd name="connsiteY3" fmla="*/ 838200 h 838200"/>
              <a:gd name="connsiteX4" fmla="*/ 0 w 2590800"/>
              <a:gd name="connsiteY4" fmla="*/ 838200 h 838200"/>
              <a:gd name="connsiteX5" fmla="*/ 419100 w 2590800"/>
              <a:gd name="connsiteY5" fmla="*/ 419100 h 838200"/>
              <a:gd name="connsiteX6" fmla="*/ 0 w 2590800"/>
              <a:gd name="connsiteY6" fmla="*/ 0 h 838200"/>
              <a:gd name="connsiteX0" fmla="*/ 0 w 2171700"/>
              <a:gd name="connsiteY0" fmla="*/ 0 h 838200"/>
              <a:gd name="connsiteX1" fmla="*/ 2171700 w 2171700"/>
              <a:gd name="connsiteY1" fmla="*/ 0 h 838200"/>
              <a:gd name="connsiteX2" fmla="*/ 2171700 w 2171700"/>
              <a:gd name="connsiteY2" fmla="*/ 838200 h 838200"/>
              <a:gd name="connsiteX3" fmla="*/ 0 w 2171700"/>
              <a:gd name="connsiteY3" fmla="*/ 838200 h 838200"/>
              <a:gd name="connsiteX4" fmla="*/ 419100 w 2171700"/>
              <a:gd name="connsiteY4" fmla="*/ 419100 h 838200"/>
              <a:gd name="connsiteX5" fmla="*/ 0 w 2171700"/>
              <a:gd name="connsiteY5" fmla="*/ 0 h 838200"/>
              <a:gd name="connsiteX0" fmla="*/ 0 w 2171700"/>
              <a:gd name="connsiteY0" fmla="*/ 0 h 838200"/>
              <a:gd name="connsiteX1" fmla="*/ 2171700 w 2171700"/>
              <a:gd name="connsiteY1" fmla="*/ 0 h 838200"/>
              <a:gd name="connsiteX2" fmla="*/ 2140169 w 2171700"/>
              <a:gd name="connsiteY2" fmla="*/ 838200 h 838200"/>
              <a:gd name="connsiteX3" fmla="*/ 0 w 2171700"/>
              <a:gd name="connsiteY3" fmla="*/ 838200 h 838200"/>
              <a:gd name="connsiteX4" fmla="*/ 419100 w 2171700"/>
              <a:gd name="connsiteY4" fmla="*/ 419100 h 838200"/>
              <a:gd name="connsiteX5" fmla="*/ 0 w 2171700"/>
              <a:gd name="connsiteY5" fmla="*/ 0 h 838200"/>
              <a:gd name="connsiteX0" fmla="*/ 0 w 2140169"/>
              <a:gd name="connsiteY0" fmla="*/ 0 h 838200"/>
              <a:gd name="connsiteX1" fmla="*/ 2136665 w 2140169"/>
              <a:gd name="connsiteY1" fmla="*/ 3503 h 838200"/>
              <a:gd name="connsiteX2" fmla="*/ 2140169 w 2140169"/>
              <a:gd name="connsiteY2" fmla="*/ 838200 h 838200"/>
              <a:gd name="connsiteX3" fmla="*/ 0 w 2140169"/>
              <a:gd name="connsiteY3" fmla="*/ 838200 h 838200"/>
              <a:gd name="connsiteX4" fmla="*/ 419100 w 2140169"/>
              <a:gd name="connsiteY4" fmla="*/ 419100 h 838200"/>
              <a:gd name="connsiteX5" fmla="*/ 0 w 2140169"/>
              <a:gd name="connsiteY5" fmla="*/ 0 h 838200"/>
              <a:gd name="connsiteX0" fmla="*/ 0 w 2143672"/>
              <a:gd name="connsiteY0" fmla="*/ 0 h 838200"/>
              <a:gd name="connsiteX1" fmla="*/ 2143672 w 2143672"/>
              <a:gd name="connsiteY1" fmla="*/ 7006 h 838200"/>
              <a:gd name="connsiteX2" fmla="*/ 2140169 w 2143672"/>
              <a:gd name="connsiteY2" fmla="*/ 838200 h 838200"/>
              <a:gd name="connsiteX3" fmla="*/ 0 w 2143672"/>
              <a:gd name="connsiteY3" fmla="*/ 838200 h 838200"/>
              <a:gd name="connsiteX4" fmla="*/ 419100 w 2143672"/>
              <a:gd name="connsiteY4" fmla="*/ 419100 h 838200"/>
              <a:gd name="connsiteX5" fmla="*/ 0 w 2143672"/>
              <a:gd name="connsiteY5" fmla="*/ 0 h 838200"/>
              <a:gd name="connsiteX0" fmla="*/ 0 w 2150679"/>
              <a:gd name="connsiteY0" fmla="*/ 0 h 838200"/>
              <a:gd name="connsiteX1" fmla="*/ 2150679 w 2150679"/>
              <a:gd name="connsiteY1" fmla="*/ 3502 h 838200"/>
              <a:gd name="connsiteX2" fmla="*/ 2140169 w 2150679"/>
              <a:gd name="connsiteY2" fmla="*/ 838200 h 838200"/>
              <a:gd name="connsiteX3" fmla="*/ 0 w 2150679"/>
              <a:gd name="connsiteY3" fmla="*/ 838200 h 838200"/>
              <a:gd name="connsiteX4" fmla="*/ 419100 w 2150679"/>
              <a:gd name="connsiteY4" fmla="*/ 419100 h 838200"/>
              <a:gd name="connsiteX5" fmla="*/ 0 w 2150679"/>
              <a:gd name="connsiteY5" fmla="*/ 0 h 838200"/>
              <a:gd name="connsiteX0" fmla="*/ 0 w 2143672"/>
              <a:gd name="connsiteY0" fmla="*/ 0 h 838200"/>
              <a:gd name="connsiteX1" fmla="*/ 2143672 w 2143672"/>
              <a:gd name="connsiteY1" fmla="*/ 3502 h 838200"/>
              <a:gd name="connsiteX2" fmla="*/ 2140169 w 2143672"/>
              <a:gd name="connsiteY2" fmla="*/ 838200 h 838200"/>
              <a:gd name="connsiteX3" fmla="*/ 0 w 2143672"/>
              <a:gd name="connsiteY3" fmla="*/ 838200 h 838200"/>
              <a:gd name="connsiteX4" fmla="*/ 419100 w 2143672"/>
              <a:gd name="connsiteY4" fmla="*/ 419100 h 838200"/>
              <a:gd name="connsiteX5" fmla="*/ 0 w 2143672"/>
              <a:gd name="connsiteY5" fmla="*/ 0 h 838200"/>
              <a:gd name="connsiteX0" fmla="*/ 0 w 2140324"/>
              <a:gd name="connsiteY0" fmla="*/ 0 h 838200"/>
              <a:gd name="connsiteX1" fmla="*/ 2136665 w 2140324"/>
              <a:gd name="connsiteY1" fmla="*/ 7006 h 838200"/>
              <a:gd name="connsiteX2" fmla="*/ 2140169 w 2140324"/>
              <a:gd name="connsiteY2" fmla="*/ 838200 h 838200"/>
              <a:gd name="connsiteX3" fmla="*/ 0 w 2140324"/>
              <a:gd name="connsiteY3" fmla="*/ 838200 h 838200"/>
              <a:gd name="connsiteX4" fmla="*/ 419100 w 2140324"/>
              <a:gd name="connsiteY4" fmla="*/ 419100 h 838200"/>
              <a:gd name="connsiteX5" fmla="*/ 0 w 2140324"/>
              <a:gd name="connsiteY5" fmla="*/ 0 h 838200"/>
              <a:gd name="connsiteX0" fmla="*/ 0 w 2140506"/>
              <a:gd name="connsiteY0" fmla="*/ 1 h 838201"/>
              <a:gd name="connsiteX1" fmla="*/ 2140169 w 2140506"/>
              <a:gd name="connsiteY1" fmla="*/ 0 h 838201"/>
              <a:gd name="connsiteX2" fmla="*/ 2140169 w 2140506"/>
              <a:gd name="connsiteY2" fmla="*/ 838201 h 838201"/>
              <a:gd name="connsiteX3" fmla="*/ 0 w 2140506"/>
              <a:gd name="connsiteY3" fmla="*/ 838201 h 838201"/>
              <a:gd name="connsiteX4" fmla="*/ 419100 w 2140506"/>
              <a:gd name="connsiteY4" fmla="*/ 419101 h 838201"/>
              <a:gd name="connsiteX5" fmla="*/ 0 w 2140506"/>
              <a:gd name="connsiteY5" fmla="*/ 1 h 838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40506" h="838201">
                <a:moveTo>
                  <a:pt x="0" y="1"/>
                </a:moveTo>
                <a:lnTo>
                  <a:pt x="2140169" y="0"/>
                </a:lnTo>
                <a:cubicBezTo>
                  <a:pt x="2139001" y="277065"/>
                  <a:pt x="2141337" y="561136"/>
                  <a:pt x="2140169" y="838201"/>
                </a:cubicBezTo>
                <a:lnTo>
                  <a:pt x="0" y="838201"/>
                </a:lnTo>
                <a:lnTo>
                  <a:pt x="419100" y="419101"/>
                </a:lnTo>
                <a:lnTo>
                  <a:pt x="0" y="1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21" name="Richtungspfeil 20"/>
          <p:cNvSpPr/>
          <p:nvPr userDrawn="1"/>
        </p:nvSpPr>
        <p:spPr>
          <a:xfrm>
            <a:off x="0" y="0"/>
            <a:ext cx="7239000" cy="838200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7" name="Titelplatzhalter 6"/>
          <p:cNvSpPr>
            <a:spLocks noGrp="1"/>
          </p:cNvSpPr>
          <p:nvPr>
            <p:ph type="title"/>
          </p:nvPr>
        </p:nvSpPr>
        <p:spPr>
          <a:xfrm>
            <a:off x="471114" y="6349"/>
            <a:ext cx="6310685" cy="83185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65099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  <p:sldLayoutId id="21474839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charset="2"/>
        <a:buChar char="§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EB492-17BC-C14D-A195-EA622902896C}" type="datetimeFigureOut">
              <a:rPr lang="de-DE" smtClean="0"/>
              <a:t>04.08.2021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DF810-6356-C641-8645-11288CFFD959}" type="slidenum">
              <a:rPr lang="de-DE" smtClean="0"/>
              <a:t>‹#›</a:t>
            </a:fld>
            <a:endParaRPr lang="de-DE"/>
          </a:p>
        </p:txBody>
      </p:sp>
      <p:sp>
        <p:nvSpPr>
          <p:cNvPr id="20" name="Eingebuchteter Richtungspfeil 19"/>
          <p:cNvSpPr/>
          <p:nvPr userDrawn="1"/>
        </p:nvSpPr>
        <p:spPr>
          <a:xfrm>
            <a:off x="7010400" y="-2"/>
            <a:ext cx="2140506" cy="838201"/>
          </a:xfrm>
          <a:custGeom>
            <a:avLst/>
            <a:gdLst>
              <a:gd name="connsiteX0" fmla="*/ 0 w 2590800"/>
              <a:gd name="connsiteY0" fmla="*/ 0 h 838200"/>
              <a:gd name="connsiteX1" fmla="*/ 2171700 w 2590800"/>
              <a:gd name="connsiteY1" fmla="*/ 0 h 838200"/>
              <a:gd name="connsiteX2" fmla="*/ 2590800 w 2590800"/>
              <a:gd name="connsiteY2" fmla="*/ 419100 h 838200"/>
              <a:gd name="connsiteX3" fmla="*/ 2171700 w 2590800"/>
              <a:gd name="connsiteY3" fmla="*/ 838200 h 838200"/>
              <a:gd name="connsiteX4" fmla="*/ 0 w 2590800"/>
              <a:gd name="connsiteY4" fmla="*/ 838200 h 838200"/>
              <a:gd name="connsiteX5" fmla="*/ 419100 w 2590800"/>
              <a:gd name="connsiteY5" fmla="*/ 419100 h 838200"/>
              <a:gd name="connsiteX6" fmla="*/ 0 w 2590800"/>
              <a:gd name="connsiteY6" fmla="*/ 0 h 838200"/>
              <a:gd name="connsiteX0" fmla="*/ 0 w 2171700"/>
              <a:gd name="connsiteY0" fmla="*/ 0 h 838200"/>
              <a:gd name="connsiteX1" fmla="*/ 2171700 w 2171700"/>
              <a:gd name="connsiteY1" fmla="*/ 0 h 838200"/>
              <a:gd name="connsiteX2" fmla="*/ 2171700 w 2171700"/>
              <a:gd name="connsiteY2" fmla="*/ 838200 h 838200"/>
              <a:gd name="connsiteX3" fmla="*/ 0 w 2171700"/>
              <a:gd name="connsiteY3" fmla="*/ 838200 h 838200"/>
              <a:gd name="connsiteX4" fmla="*/ 419100 w 2171700"/>
              <a:gd name="connsiteY4" fmla="*/ 419100 h 838200"/>
              <a:gd name="connsiteX5" fmla="*/ 0 w 2171700"/>
              <a:gd name="connsiteY5" fmla="*/ 0 h 838200"/>
              <a:gd name="connsiteX0" fmla="*/ 0 w 2171700"/>
              <a:gd name="connsiteY0" fmla="*/ 0 h 838200"/>
              <a:gd name="connsiteX1" fmla="*/ 2171700 w 2171700"/>
              <a:gd name="connsiteY1" fmla="*/ 0 h 838200"/>
              <a:gd name="connsiteX2" fmla="*/ 2140169 w 2171700"/>
              <a:gd name="connsiteY2" fmla="*/ 838200 h 838200"/>
              <a:gd name="connsiteX3" fmla="*/ 0 w 2171700"/>
              <a:gd name="connsiteY3" fmla="*/ 838200 h 838200"/>
              <a:gd name="connsiteX4" fmla="*/ 419100 w 2171700"/>
              <a:gd name="connsiteY4" fmla="*/ 419100 h 838200"/>
              <a:gd name="connsiteX5" fmla="*/ 0 w 2171700"/>
              <a:gd name="connsiteY5" fmla="*/ 0 h 838200"/>
              <a:gd name="connsiteX0" fmla="*/ 0 w 2140169"/>
              <a:gd name="connsiteY0" fmla="*/ 0 h 838200"/>
              <a:gd name="connsiteX1" fmla="*/ 2136665 w 2140169"/>
              <a:gd name="connsiteY1" fmla="*/ 3503 h 838200"/>
              <a:gd name="connsiteX2" fmla="*/ 2140169 w 2140169"/>
              <a:gd name="connsiteY2" fmla="*/ 838200 h 838200"/>
              <a:gd name="connsiteX3" fmla="*/ 0 w 2140169"/>
              <a:gd name="connsiteY3" fmla="*/ 838200 h 838200"/>
              <a:gd name="connsiteX4" fmla="*/ 419100 w 2140169"/>
              <a:gd name="connsiteY4" fmla="*/ 419100 h 838200"/>
              <a:gd name="connsiteX5" fmla="*/ 0 w 2140169"/>
              <a:gd name="connsiteY5" fmla="*/ 0 h 838200"/>
              <a:gd name="connsiteX0" fmla="*/ 0 w 2143672"/>
              <a:gd name="connsiteY0" fmla="*/ 0 h 838200"/>
              <a:gd name="connsiteX1" fmla="*/ 2143672 w 2143672"/>
              <a:gd name="connsiteY1" fmla="*/ 7006 h 838200"/>
              <a:gd name="connsiteX2" fmla="*/ 2140169 w 2143672"/>
              <a:gd name="connsiteY2" fmla="*/ 838200 h 838200"/>
              <a:gd name="connsiteX3" fmla="*/ 0 w 2143672"/>
              <a:gd name="connsiteY3" fmla="*/ 838200 h 838200"/>
              <a:gd name="connsiteX4" fmla="*/ 419100 w 2143672"/>
              <a:gd name="connsiteY4" fmla="*/ 419100 h 838200"/>
              <a:gd name="connsiteX5" fmla="*/ 0 w 2143672"/>
              <a:gd name="connsiteY5" fmla="*/ 0 h 838200"/>
              <a:gd name="connsiteX0" fmla="*/ 0 w 2150679"/>
              <a:gd name="connsiteY0" fmla="*/ 0 h 838200"/>
              <a:gd name="connsiteX1" fmla="*/ 2150679 w 2150679"/>
              <a:gd name="connsiteY1" fmla="*/ 3502 h 838200"/>
              <a:gd name="connsiteX2" fmla="*/ 2140169 w 2150679"/>
              <a:gd name="connsiteY2" fmla="*/ 838200 h 838200"/>
              <a:gd name="connsiteX3" fmla="*/ 0 w 2150679"/>
              <a:gd name="connsiteY3" fmla="*/ 838200 h 838200"/>
              <a:gd name="connsiteX4" fmla="*/ 419100 w 2150679"/>
              <a:gd name="connsiteY4" fmla="*/ 419100 h 838200"/>
              <a:gd name="connsiteX5" fmla="*/ 0 w 2150679"/>
              <a:gd name="connsiteY5" fmla="*/ 0 h 838200"/>
              <a:gd name="connsiteX0" fmla="*/ 0 w 2143672"/>
              <a:gd name="connsiteY0" fmla="*/ 0 h 838200"/>
              <a:gd name="connsiteX1" fmla="*/ 2143672 w 2143672"/>
              <a:gd name="connsiteY1" fmla="*/ 3502 h 838200"/>
              <a:gd name="connsiteX2" fmla="*/ 2140169 w 2143672"/>
              <a:gd name="connsiteY2" fmla="*/ 838200 h 838200"/>
              <a:gd name="connsiteX3" fmla="*/ 0 w 2143672"/>
              <a:gd name="connsiteY3" fmla="*/ 838200 h 838200"/>
              <a:gd name="connsiteX4" fmla="*/ 419100 w 2143672"/>
              <a:gd name="connsiteY4" fmla="*/ 419100 h 838200"/>
              <a:gd name="connsiteX5" fmla="*/ 0 w 2143672"/>
              <a:gd name="connsiteY5" fmla="*/ 0 h 838200"/>
              <a:gd name="connsiteX0" fmla="*/ 0 w 2140324"/>
              <a:gd name="connsiteY0" fmla="*/ 0 h 838200"/>
              <a:gd name="connsiteX1" fmla="*/ 2136665 w 2140324"/>
              <a:gd name="connsiteY1" fmla="*/ 7006 h 838200"/>
              <a:gd name="connsiteX2" fmla="*/ 2140169 w 2140324"/>
              <a:gd name="connsiteY2" fmla="*/ 838200 h 838200"/>
              <a:gd name="connsiteX3" fmla="*/ 0 w 2140324"/>
              <a:gd name="connsiteY3" fmla="*/ 838200 h 838200"/>
              <a:gd name="connsiteX4" fmla="*/ 419100 w 2140324"/>
              <a:gd name="connsiteY4" fmla="*/ 419100 h 838200"/>
              <a:gd name="connsiteX5" fmla="*/ 0 w 2140324"/>
              <a:gd name="connsiteY5" fmla="*/ 0 h 838200"/>
              <a:gd name="connsiteX0" fmla="*/ 0 w 2140506"/>
              <a:gd name="connsiteY0" fmla="*/ 1 h 838201"/>
              <a:gd name="connsiteX1" fmla="*/ 2140169 w 2140506"/>
              <a:gd name="connsiteY1" fmla="*/ 0 h 838201"/>
              <a:gd name="connsiteX2" fmla="*/ 2140169 w 2140506"/>
              <a:gd name="connsiteY2" fmla="*/ 838201 h 838201"/>
              <a:gd name="connsiteX3" fmla="*/ 0 w 2140506"/>
              <a:gd name="connsiteY3" fmla="*/ 838201 h 838201"/>
              <a:gd name="connsiteX4" fmla="*/ 419100 w 2140506"/>
              <a:gd name="connsiteY4" fmla="*/ 419101 h 838201"/>
              <a:gd name="connsiteX5" fmla="*/ 0 w 2140506"/>
              <a:gd name="connsiteY5" fmla="*/ 1 h 838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40506" h="838201">
                <a:moveTo>
                  <a:pt x="0" y="1"/>
                </a:moveTo>
                <a:lnTo>
                  <a:pt x="2140169" y="0"/>
                </a:lnTo>
                <a:cubicBezTo>
                  <a:pt x="2139001" y="277065"/>
                  <a:pt x="2141337" y="561136"/>
                  <a:pt x="2140169" y="838201"/>
                </a:cubicBezTo>
                <a:lnTo>
                  <a:pt x="0" y="838201"/>
                </a:lnTo>
                <a:lnTo>
                  <a:pt x="419100" y="419101"/>
                </a:lnTo>
                <a:lnTo>
                  <a:pt x="0" y="1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ichtungspfeil 20"/>
          <p:cNvSpPr/>
          <p:nvPr userDrawn="1"/>
        </p:nvSpPr>
        <p:spPr>
          <a:xfrm>
            <a:off x="0" y="0"/>
            <a:ext cx="7239000" cy="838200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itelplatzhalter 6"/>
          <p:cNvSpPr>
            <a:spLocks noGrp="1"/>
          </p:cNvSpPr>
          <p:nvPr>
            <p:ph type="title"/>
          </p:nvPr>
        </p:nvSpPr>
        <p:spPr>
          <a:xfrm>
            <a:off x="471114" y="6349"/>
            <a:ext cx="6310685" cy="83185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2556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3" r:id="rId13"/>
    <p:sldLayoutId id="2147484028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charset="2"/>
        <a:buChar char="§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3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8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8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8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8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8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6.xml"/><Relationship Id="rId4" Type="http://schemas.openxmlformats.org/officeDocument/2006/relationships/chart" Target="../charts/char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platzhalter 3">
            <a:extLst>
              <a:ext uri="{FF2B5EF4-FFF2-40B4-BE49-F238E27FC236}">
                <a16:creationId xmlns:a16="http://schemas.microsoft.com/office/drawing/2014/main" id="{0067A889-4629-8C4C-9E2E-64358075E3F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43" b="10743"/>
          <a:stretch>
            <a:fillRect/>
          </a:stretch>
        </p:blipFill>
        <p:spPr/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6167342"/>
            <a:ext cx="2209800" cy="576470"/>
          </a:xfrm>
          <a:prstGeom prst="rect">
            <a:avLst/>
          </a:prstGeom>
        </p:spPr>
      </p:pic>
      <p:sp>
        <p:nvSpPr>
          <p:cNvPr id="6" name="Untertitel 5">
            <a:extLst>
              <a:ext uri="{FF2B5EF4-FFF2-40B4-BE49-F238E27FC236}">
                <a16:creationId xmlns:a16="http://schemas.microsoft.com/office/drawing/2014/main" id="{FA5F7F12-51B5-3541-88E6-11BAF317D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Denosumab im Vergleich zu Bisphosphonaten bei postmenopausalen Frauen mit Osteoporose </a:t>
            </a:r>
          </a:p>
          <a:p>
            <a:endParaRPr lang="de-D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726CC2C-0137-40E8-905F-53F9B517E12A}"/>
              </a:ext>
            </a:extLst>
          </p:cNvPr>
          <p:cNvSpPr/>
          <p:nvPr/>
        </p:nvSpPr>
        <p:spPr>
          <a:xfrm>
            <a:off x="76200" y="6611779"/>
            <a:ext cx="182934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1000" dirty="0"/>
              <a:t>SC-AT-AMG162-00778 0821</a:t>
            </a:r>
            <a:endParaRPr lang="de-DE" sz="400" dirty="0"/>
          </a:p>
        </p:txBody>
      </p:sp>
    </p:spTree>
    <p:extLst>
      <p:ext uri="{BB962C8B-B14F-4D97-AF65-F5344CB8AC3E}">
        <p14:creationId xmlns:p14="http://schemas.microsoft.com/office/powerpoint/2010/main" val="3588268488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9" name="Diagram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1895917"/>
              </p:ext>
            </p:extLst>
          </p:nvPr>
        </p:nvGraphicFramePr>
        <p:xfrm>
          <a:off x="1103313" y="1582738"/>
          <a:ext cx="5992812" cy="344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4" imgW="5994400" imgH="3441700" progId="Excel.Sheet.8">
                  <p:embed/>
                </p:oleObj>
              </mc:Choice>
              <mc:Fallback>
                <p:oleObj name="Worksheet" r:id="rId4" imgW="5994400" imgH="3441700" progId="Excel.Sheet.8">
                  <p:embed/>
                  <p:pic>
                    <p:nvPicPr>
                      <p:cNvPr id="7179" name="Diagramm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313" y="1582738"/>
                        <a:ext cx="5992812" cy="34464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b="1" dirty="0">
                <a:latin typeface="Arial" panose="020B0604020202020204" pitchFamily="34" charset="0"/>
                <a:cs typeface="Arial" panose="020B0604020202020204" pitchFamily="34" charset="0"/>
              </a:rPr>
              <a:t>Änderung der Knochenmineraldichte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74811E0-D23C-DD4F-AC94-4CF5A19CCDA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>
                <a:latin typeface="+mj-lt"/>
              </a:rPr>
              <a:t>Adaptiert nach </a:t>
            </a:r>
            <a:r>
              <a:rPr lang="de-DE" dirty="0" err="1">
                <a:latin typeface="+mj-lt"/>
              </a:rPr>
              <a:t>Recknor</a:t>
            </a:r>
            <a:r>
              <a:rPr lang="de-DE" dirty="0">
                <a:latin typeface="+mj-lt"/>
              </a:rPr>
              <a:t> C et al. </a:t>
            </a:r>
            <a:r>
              <a:rPr lang="de-DE" i="1" dirty="0" err="1">
                <a:latin typeface="+mj-lt"/>
              </a:rPr>
              <a:t>Obstet</a:t>
            </a:r>
            <a:r>
              <a:rPr lang="de-DE" i="1" dirty="0">
                <a:latin typeface="+mj-lt"/>
              </a:rPr>
              <a:t> </a:t>
            </a:r>
            <a:r>
              <a:rPr lang="de-DE" i="1" dirty="0" err="1">
                <a:latin typeface="+mj-lt"/>
              </a:rPr>
              <a:t>Gynecol</a:t>
            </a:r>
            <a:r>
              <a:rPr lang="de-DE" i="1" dirty="0">
                <a:latin typeface="+mj-lt"/>
              </a:rPr>
              <a:t>. </a:t>
            </a:r>
            <a:r>
              <a:rPr lang="de-DE" dirty="0">
                <a:latin typeface="+mj-lt"/>
              </a:rPr>
              <a:t>2013 Jun;121(6):1291-1299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922B756-1A50-8046-9BB0-F8773C7BA5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04975" y="1600200"/>
            <a:ext cx="1266826" cy="280987"/>
          </a:xfrm>
        </p:spPr>
        <p:txBody>
          <a:bodyPr/>
          <a:lstStyle/>
          <a:p>
            <a:r>
              <a:rPr lang="de-DE" b="1" dirty="0">
                <a:latin typeface="+mj-lt"/>
              </a:rPr>
              <a:t>Gesamthüfte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0EB44F6-DF29-474A-93C0-76C0E9D02A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05201" y="1600200"/>
            <a:ext cx="1219200" cy="280987"/>
          </a:xfrm>
        </p:spPr>
        <p:txBody>
          <a:bodyPr/>
          <a:lstStyle/>
          <a:p>
            <a:r>
              <a:rPr lang="de-DE" b="1" dirty="0">
                <a:latin typeface="+mj-lt"/>
              </a:rPr>
              <a:t>Schenkelhals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03721F3-2FA7-7142-B82F-DD92CA96F54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16200000" flipH="1">
            <a:off x="-266701" y="3238501"/>
            <a:ext cx="2590801" cy="381001"/>
          </a:xfrm>
        </p:spPr>
        <p:txBody>
          <a:bodyPr/>
          <a:lstStyle/>
          <a:p>
            <a:r>
              <a:rPr lang="de-DE" dirty="0">
                <a:latin typeface="+mj-lt"/>
              </a:rPr>
              <a:t>Änderung der BMD vs. Ausgangswert (%)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46F6E4D0-1AB9-7443-A422-02A30FDEEB0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81800" y="5512070"/>
            <a:ext cx="1828800" cy="1015663"/>
          </a:xfrm>
        </p:spPr>
        <p:txBody>
          <a:bodyPr/>
          <a:lstStyle/>
          <a:p>
            <a:r>
              <a:rPr lang="de-DE" dirty="0">
                <a:latin typeface="+mj-lt"/>
              </a:rPr>
              <a:t>* p &lt; 0,001</a:t>
            </a:r>
          </a:p>
          <a:p>
            <a:endParaRPr lang="de-DE" dirty="0">
              <a:latin typeface="+mj-lt"/>
            </a:endParaRPr>
          </a:p>
          <a:p>
            <a:r>
              <a:rPr lang="de-DE" dirty="0">
                <a:latin typeface="+mj-lt"/>
              </a:rPr>
              <a:t>          </a:t>
            </a:r>
            <a:r>
              <a:rPr lang="de-DE" sz="1200" dirty="0" err="1">
                <a:latin typeface="+mj-lt"/>
              </a:rPr>
              <a:t>Denosumab</a:t>
            </a:r>
            <a:endParaRPr lang="de-DE" sz="1200" dirty="0">
              <a:latin typeface="+mj-lt"/>
            </a:endParaRPr>
          </a:p>
          <a:p>
            <a:endParaRPr lang="de-DE" sz="1200" dirty="0">
              <a:latin typeface="+mj-lt"/>
            </a:endParaRPr>
          </a:p>
          <a:p>
            <a:r>
              <a:rPr lang="de-DE" sz="1200" dirty="0">
                <a:latin typeface="+mj-lt"/>
              </a:rPr>
              <a:t>       </a:t>
            </a:r>
            <a:r>
              <a:rPr lang="de-DE" sz="1200" dirty="0" err="1">
                <a:latin typeface="+mj-lt"/>
              </a:rPr>
              <a:t>Ibandronat</a:t>
            </a:r>
            <a:endParaRPr lang="de-DE" sz="1200" dirty="0">
              <a:latin typeface="+mj-lt"/>
            </a:endParaRPr>
          </a:p>
        </p:txBody>
      </p:sp>
      <p:sp>
        <p:nvSpPr>
          <p:cNvPr id="7180" name="Rectangle 63"/>
          <p:cNvSpPr>
            <a:spLocks noChangeArrowheads="1"/>
          </p:cNvSpPr>
          <p:nvPr/>
        </p:nvSpPr>
        <p:spPr bwMode="auto">
          <a:xfrm>
            <a:off x="6903420" y="5876925"/>
            <a:ext cx="144488" cy="14287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181" name="Rectangle 66"/>
          <p:cNvSpPr>
            <a:spLocks noChangeArrowheads="1"/>
          </p:cNvSpPr>
          <p:nvPr/>
        </p:nvSpPr>
        <p:spPr bwMode="auto">
          <a:xfrm>
            <a:off x="6903421" y="6324600"/>
            <a:ext cx="144487" cy="144462"/>
          </a:xfrm>
          <a:prstGeom prst="rect">
            <a:avLst/>
          </a:prstGeom>
          <a:solidFill>
            <a:srgbClr val="63A537"/>
          </a:solidFill>
          <a:ln>
            <a:noFill/>
          </a:ln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186" name="TextBox 13"/>
          <p:cNvSpPr txBox="1">
            <a:spLocks noChangeArrowheads="1"/>
          </p:cNvSpPr>
          <p:nvPr/>
        </p:nvSpPr>
        <p:spPr bwMode="auto">
          <a:xfrm>
            <a:off x="1954557" y="3844991"/>
            <a:ext cx="2552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*</a:t>
            </a:r>
          </a:p>
        </p:txBody>
      </p:sp>
      <p:sp>
        <p:nvSpPr>
          <p:cNvPr id="7187" name="TextBox 14"/>
          <p:cNvSpPr txBox="1">
            <a:spLocks noChangeArrowheads="1"/>
          </p:cNvSpPr>
          <p:nvPr/>
        </p:nvSpPr>
        <p:spPr bwMode="auto">
          <a:xfrm>
            <a:off x="3732083" y="4209109"/>
            <a:ext cx="2552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*</a:t>
            </a:r>
          </a:p>
        </p:txBody>
      </p:sp>
      <p:sp>
        <p:nvSpPr>
          <p:cNvPr id="7188" name="TextBox 15"/>
          <p:cNvSpPr txBox="1">
            <a:spLocks noChangeArrowheads="1"/>
          </p:cNvSpPr>
          <p:nvPr/>
        </p:nvSpPr>
        <p:spPr bwMode="auto">
          <a:xfrm>
            <a:off x="5549307" y="2828719"/>
            <a:ext cx="22516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*</a:t>
            </a:r>
          </a:p>
        </p:txBody>
      </p:sp>
      <p:sp>
        <p:nvSpPr>
          <p:cNvPr id="7173" name="TextBox 15"/>
          <p:cNvSpPr txBox="1">
            <a:spLocks noChangeArrowheads="1"/>
          </p:cNvSpPr>
          <p:nvPr/>
        </p:nvSpPr>
        <p:spPr bwMode="auto">
          <a:xfrm>
            <a:off x="1928210" y="4876800"/>
            <a:ext cx="3577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399</a:t>
            </a:r>
          </a:p>
        </p:txBody>
      </p:sp>
      <p:sp>
        <p:nvSpPr>
          <p:cNvPr id="7174" name="TextBox 15"/>
          <p:cNvSpPr txBox="1">
            <a:spLocks noChangeArrowheads="1"/>
          </p:cNvSpPr>
          <p:nvPr/>
        </p:nvSpPr>
        <p:spPr bwMode="auto">
          <a:xfrm>
            <a:off x="2461610" y="4876800"/>
            <a:ext cx="3577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368</a:t>
            </a:r>
          </a:p>
        </p:txBody>
      </p:sp>
      <p:sp>
        <p:nvSpPr>
          <p:cNvPr id="7175" name="TextBox 15"/>
          <p:cNvSpPr txBox="1">
            <a:spLocks noChangeArrowheads="1"/>
          </p:cNvSpPr>
          <p:nvPr/>
        </p:nvSpPr>
        <p:spPr bwMode="auto">
          <a:xfrm>
            <a:off x="3757010" y="4876800"/>
            <a:ext cx="3577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399</a:t>
            </a:r>
          </a:p>
        </p:txBody>
      </p:sp>
      <p:sp>
        <p:nvSpPr>
          <p:cNvPr id="7176" name="TextBox 15"/>
          <p:cNvSpPr txBox="1">
            <a:spLocks noChangeArrowheads="1"/>
          </p:cNvSpPr>
          <p:nvPr/>
        </p:nvSpPr>
        <p:spPr bwMode="auto">
          <a:xfrm>
            <a:off x="4290410" y="4876800"/>
            <a:ext cx="3577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368</a:t>
            </a:r>
          </a:p>
        </p:txBody>
      </p:sp>
      <p:sp>
        <p:nvSpPr>
          <p:cNvPr id="7177" name="TextBox 15"/>
          <p:cNvSpPr txBox="1">
            <a:spLocks noChangeArrowheads="1"/>
          </p:cNvSpPr>
          <p:nvPr/>
        </p:nvSpPr>
        <p:spPr bwMode="auto">
          <a:xfrm>
            <a:off x="5509610" y="4876800"/>
            <a:ext cx="3577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398</a:t>
            </a:r>
          </a:p>
        </p:txBody>
      </p:sp>
      <p:sp>
        <p:nvSpPr>
          <p:cNvPr id="7178" name="TextBox 15"/>
          <p:cNvSpPr txBox="1">
            <a:spLocks noChangeArrowheads="1"/>
          </p:cNvSpPr>
          <p:nvPr/>
        </p:nvSpPr>
        <p:spPr bwMode="auto">
          <a:xfrm>
            <a:off x="6096000" y="4876800"/>
            <a:ext cx="35779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372</a:t>
            </a:r>
          </a:p>
        </p:txBody>
      </p:sp>
      <p:sp>
        <p:nvSpPr>
          <p:cNvPr id="33" name="Textplatzhalter 4">
            <a:extLst>
              <a:ext uri="{FF2B5EF4-FFF2-40B4-BE49-F238E27FC236}">
                <a16:creationId xmlns:a16="http://schemas.microsoft.com/office/drawing/2014/main" id="{4FDB9EAB-5AC8-0546-8F35-7B1B6B0B303A}"/>
              </a:ext>
            </a:extLst>
          </p:cNvPr>
          <p:cNvSpPr txBox="1">
            <a:spLocks/>
          </p:cNvSpPr>
          <p:nvPr/>
        </p:nvSpPr>
        <p:spPr bwMode="auto">
          <a:xfrm>
            <a:off x="5257801" y="1600200"/>
            <a:ext cx="1295399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1200">
                <a:solidFill>
                  <a:srgbClr val="51515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200">
                <a:solidFill>
                  <a:srgbClr val="515151"/>
                </a:solidFill>
                <a:latin typeface="+mn-lt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200">
                <a:solidFill>
                  <a:srgbClr val="515151"/>
                </a:solidFill>
                <a:latin typeface="+mn-lt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200">
                <a:solidFill>
                  <a:srgbClr val="515151"/>
                </a:solidFill>
                <a:latin typeface="+mn-lt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12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b="1" kern="0" dirty="0">
                <a:latin typeface="+mj-lt"/>
              </a:rPr>
              <a:t>LWS</a:t>
            </a:r>
          </a:p>
        </p:txBody>
      </p:sp>
      <p:sp>
        <p:nvSpPr>
          <p:cNvPr id="35" name="TextBox 44">
            <a:extLst>
              <a:ext uri="{FF2B5EF4-FFF2-40B4-BE49-F238E27FC236}">
                <a16:creationId xmlns:a16="http://schemas.microsoft.com/office/drawing/2014/main" id="{0C014CE0-034A-CA4F-B8FC-EA4FDECAC613}"/>
              </a:ext>
            </a:extLst>
          </p:cNvPr>
          <p:cNvSpPr txBox="1"/>
          <p:nvPr/>
        </p:nvSpPr>
        <p:spPr>
          <a:xfrm>
            <a:off x="1119950" y="4876800"/>
            <a:ext cx="33534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j-lt"/>
              </a:rPr>
              <a:t>n =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676400" y="2133600"/>
            <a:ext cx="0" cy="262598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 flipH="1">
            <a:off x="1676401" y="4724400"/>
            <a:ext cx="4876799" cy="305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H="1">
            <a:off x="1600200" y="21336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H="1">
            <a:off x="1600200" y="26670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H="1">
            <a:off x="1600200" y="31242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1600200" y="36576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H="1">
            <a:off x="1600200" y="41910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360454" y="2028147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60454" y="253943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360454" y="301406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3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360454" y="3540142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360454" y="40525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438813" y="4516887"/>
            <a:ext cx="191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519499562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533400" y="6324601"/>
            <a:ext cx="4032000" cy="203133"/>
          </a:xfrm>
        </p:spPr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Adaptiert nach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Recknor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C et al.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Obstet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Gynecol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. 2013 Jun;121(6):1291-1299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Änderung des Knochenabbaumarkers CTX</a:t>
            </a:r>
            <a:endParaRPr lang="de-DE" sz="1600" b="1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>
          <a:xfrm>
            <a:off x="6324600" y="5735721"/>
            <a:ext cx="2286000" cy="792012"/>
          </a:xfrm>
        </p:spPr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* p &lt; 0,001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Denosumab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Ibandronat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Textplatzhalter 6"/>
          <p:cNvSpPr txBox="1">
            <a:spLocks/>
          </p:cNvSpPr>
          <p:nvPr/>
        </p:nvSpPr>
        <p:spPr bwMode="auto">
          <a:xfrm rot="16200000" flipH="1">
            <a:off x="-635420" y="3012757"/>
            <a:ext cx="2700969" cy="381001"/>
          </a:xfrm>
          <a:prstGeom prst="hexagon">
            <a:avLst>
              <a:gd name="adj" fmla="val 52600"/>
              <a:gd name="vf" fmla="val 115470"/>
            </a:avLst>
          </a:prstGeom>
          <a:noFill/>
          <a:ln w="9525" cap="sq">
            <a:solidFill>
              <a:sysClr val="window" lastClr="FFFFFF">
                <a:lumMod val="50000"/>
              </a:sys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1000">
                <a:solidFill>
                  <a:srgbClr val="51515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10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Clr>
                <a:srgbClr val="373545"/>
              </a:buClr>
              <a:defRPr/>
            </a:pPr>
            <a:r>
              <a:rPr lang="de-DE" sz="1200" kern="0" dirty="0">
                <a:latin typeface="Arial" panose="020B0604020202020204" pitchFamily="34" charset="0"/>
                <a:ea typeface=""/>
                <a:cs typeface="Arial" panose="020B0604020202020204" pitchFamily="34" charset="0"/>
              </a:rPr>
              <a:t>Serum 1 C-</a:t>
            </a:r>
            <a:r>
              <a:rPr lang="de-DE" sz="1200" kern="0" dirty="0" err="1">
                <a:latin typeface="Arial" panose="020B0604020202020204" pitchFamily="34" charset="0"/>
                <a:ea typeface=""/>
                <a:cs typeface="Arial" panose="020B0604020202020204" pitchFamily="34" charset="0"/>
              </a:rPr>
              <a:t>Telopeptid</a:t>
            </a:r>
            <a:r>
              <a:rPr lang="de-DE" sz="1200" kern="0" dirty="0">
                <a:latin typeface="Arial" panose="020B0604020202020204" pitchFamily="34" charset="0"/>
                <a:ea typeface=""/>
                <a:cs typeface="Arial" panose="020B0604020202020204" pitchFamily="34" charset="0"/>
              </a:rPr>
              <a:t> (CTX) [</a:t>
            </a:r>
            <a:r>
              <a:rPr lang="de-DE" sz="1200" kern="0" dirty="0" err="1">
                <a:latin typeface="Arial" panose="020B0604020202020204" pitchFamily="34" charset="0"/>
                <a:ea typeface=""/>
                <a:cs typeface="Arial" panose="020B0604020202020204" pitchFamily="34" charset="0"/>
              </a:rPr>
              <a:t>ng</a:t>
            </a:r>
            <a:r>
              <a:rPr lang="de-DE" sz="1200" kern="0" dirty="0">
                <a:latin typeface="Arial" panose="020B0604020202020204" pitchFamily="34" charset="0"/>
                <a:ea typeface=""/>
                <a:cs typeface="Arial" panose="020B0604020202020204" pitchFamily="34" charset="0"/>
              </a:rPr>
              <a:t>/ml]</a:t>
            </a:r>
          </a:p>
        </p:txBody>
      </p:sp>
      <p:sp>
        <p:nvSpPr>
          <p:cNvPr id="222" name="Textplatzhalter 7"/>
          <p:cNvSpPr txBox="1">
            <a:spLocks/>
          </p:cNvSpPr>
          <p:nvPr/>
        </p:nvSpPr>
        <p:spPr bwMode="auto">
          <a:xfrm>
            <a:off x="2338972" y="5356225"/>
            <a:ext cx="5075075" cy="206375"/>
          </a:xfrm>
          <a:prstGeom prst="hexagon">
            <a:avLst>
              <a:gd name="adj" fmla="val 51585"/>
              <a:gd name="vf" fmla="val 115470"/>
            </a:avLst>
          </a:prstGeom>
          <a:noFill/>
          <a:ln w="9525">
            <a:solidFill>
              <a:sysClr val="window" lastClr="FFFFFF">
                <a:lumMod val="50000"/>
              </a:sys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1000">
                <a:solidFill>
                  <a:srgbClr val="51515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10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373545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</a:rPr>
              <a:t>Studienmonat</a:t>
            </a:r>
          </a:p>
        </p:txBody>
      </p:sp>
      <p:sp>
        <p:nvSpPr>
          <p:cNvPr id="223" name="Line 87"/>
          <p:cNvSpPr>
            <a:spLocks noChangeShapeType="1"/>
          </p:cNvSpPr>
          <p:nvPr/>
        </p:nvSpPr>
        <p:spPr bwMode="auto">
          <a:xfrm>
            <a:off x="6438033" y="6102600"/>
            <a:ext cx="284163" cy="0"/>
          </a:xfrm>
          <a:prstGeom prst="line">
            <a:avLst/>
          </a:prstGeom>
          <a:noFill/>
          <a:ln w="1905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Line 91"/>
          <p:cNvSpPr>
            <a:spLocks noChangeShapeType="1"/>
          </p:cNvSpPr>
          <p:nvPr/>
        </p:nvSpPr>
        <p:spPr bwMode="auto">
          <a:xfrm>
            <a:off x="6427984" y="6426167"/>
            <a:ext cx="284162" cy="0"/>
          </a:xfrm>
          <a:prstGeom prst="line">
            <a:avLst/>
          </a:prstGeom>
          <a:noFill/>
          <a:ln w="19050">
            <a:solidFill>
              <a:srgbClr val="63A537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9" name="Group 121">
            <a:extLst>
              <a:ext uri="{FF2B5EF4-FFF2-40B4-BE49-F238E27FC236}">
                <a16:creationId xmlns:a16="http://schemas.microsoft.com/office/drawing/2014/main" id="{898CDB11-4CE3-B04A-914C-7D06FEFFB6AC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1712423"/>
            <a:ext cx="5616278" cy="3146819"/>
            <a:chOff x="1403684" y="2120235"/>
            <a:chExt cx="5615916" cy="3147203"/>
          </a:xfrm>
        </p:grpSpPr>
        <p:grpSp>
          <p:nvGrpSpPr>
            <p:cNvPr id="110" name="Group 110">
              <a:extLst>
                <a:ext uri="{FF2B5EF4-FFF2-40B4-BE49-F238E27FC236}">
                  <a16:creationId xmlns:a16="http://schemas.microsoft.com/office/drawing/2014/main" id="{A2656793-B911-094A-B0A2-95CA5C996D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96716" y="2260600"/>
              <a:ext cx="5188284" cy="2797618"/>
              <a:chOff x="2578100" y="2260600"/>
              <a:chExt cx="4406900" cy="2376281"/>
            </a:xfrm>
          </p:grpSpPr>
          <p:cxnSp>
            <p:nvCxnSpPr>
              <p:cNvPr id="124" name="Straight Connector 10">
                <a:extLst>
                  <a:ext uri="{FF2B5EF4-FFF2-40B4-BE49-F238E27FC236}">
                    <a16:creationId xmlns:a16="http://schemas.microsoft.com/office/drawing/2014/main" id="{28C7049C-04F4-E14C-AE89-1219AE1F9828}"/>
                  </a:ext>
                </a:extLst>
              </p:cNvPr>
              <p:cNvCxnSpPr/>
              <p:nvPr/>
            </p:nvCxnSpPr>
            <p:spPr bwMode="auto">
              <a:xfrm flipH="1" flipV="1">
                <a:off x="2612851" y="4556741"/>
                <a:ext cx="4310463" cy="186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0" rev="0"/>
                </a:camera>
                <a:lightRig rig="threePt" dir="t"/>
              </a:scene3d>
            </p:spPr>
          </p:cxnSp>
          <p:cxnSp>
            <p:nvCxnSpPr>
              <p:cNvPr id="125" name="Straight Connector 14">
                <a:extLst>
                  <a:ext uri="{FF2B5EF4-FFF2-40B4-BE49-F238E27FC236}">
                    <a16:creationId xmlns:a16="http://schemas.microsoft.com/office/drawing/2014/main" id="{E7B2DE85-8482-EC4B-9722-B25C521213D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974312" y="4556927"/>
                <a:ext cx="663" cy="72223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6" name="Straight Connector 18">
                <a:extLst>
                  <a:ext uri="{FF2B5EF4-FFF2-40B4-BE49-F238E27FC236}">
                    <a16:creationId xmlns:a16="http://schemas.microsoft.com/office/drawing/2014/main" id="{F3758E45-757F-B445-820C-C6A26EDE4A9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634712" y="4556927"/>
                <a:ext cx="663" cy="65873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7" name="Straight Connector 19">
                <a:extLst>
                  <a:ext uri="{FF2B5EF4-FFF2-40B4-BE49-F238E27FC236}">
                    <a16:creationId xmlns:a16="http://schemas.microsoft.com/office/drawing/2014/main" id="{1090A70A-C008-0040-8FEE-E939E600943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923314" y="4555133"/>
                <a:ext cx="663" cy="81748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28" name="Rectangle 24">
                <a:extLst>
                  <a:ext uri="{FF2B5EF4-FFF2-40B4-BE49-F238E27FC236}">
                    <a16:creationId xmlns:a16="http://schemas.microsoft.com/office/drawing/2014/main" id="{5F1175CB-0672-0C4B-B09E-E4122C0AC8BD}"/>
                  </a:ext>
                </a:extLst>
              </p:cNvPr>
              <p:cNvSpPr/>
              <p:nvPr/>
            </p:nvSpPr>
            <p:spPr bwMode="auto">
              <a:xfrm>
                <a:off x="3575060" y="4238414"/>
                <a:ext cx="107866" cy="117326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9" name="Rectangle 27">
                <a:extLst>
                  <a:ext uri="{FF2B5EF4-FFF2-40B4-BE49-F238E27FC236}">
                    <a16:creationId xmlns:a16="http://schemas.microsoft.com/office/drawing/2014/main" id="{A7E20F50-87DD-7D4F-B72C-C3D359508E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549558">
                <a:off x="3575050" y="3622675"/>
                <a:ext cx="107950" cy="117475"/>
              </a:xfrm>
              <a:prstGeom prst="rect">
                <a:avLst/>
              </a:prstGeom>
              <a:solidFill>
                <a:srgbClr val="63A53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lnSpc>
                    <a:spcPct val="90000"/>
                  </a:lnSpc>
                  <a:spcBef>
                    <a:spcPct val="3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spcBef>
                    <a:spcPct val="30000"/>
                  </a:spcBef>
                  <a:buClr>
                    <a:schemeClr val="accent2"/>
                  </a:buClr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30000"/>
                  </a:spcBef>
                  <a:buClr>
                    <a:schemeClr val="accent2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spcBef>
                    <a:spcPct val="30000"/>
                  </a:spcBef>
                  <a:buClr>
                    <a:schemeClr val="accent2"/>
                  </a:buClr>
                  <a:buChar char="–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spcBef>
                    <a:spcPct val="3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endParaRPr>
              </a:p>
            </p:txBody>
          </p:sp>
          <p:sp>
            <p:nvSpPr>
              <p:cNvPr id="130" name="Rectangle 29">
                <a:extLst>
                  <a:ext uri="{FF2B5EF4-FFF2-40B4-BE49-F238E27FC236}">
                    <a16:creationId xmlns:a16="http://schemas.microsoft.com/office/drawing/2014/main" id="{45C1F2B8-11F6-DB46-BB7B-C76E283F7A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549558">
                <a:off x="6870699" y="3736975"/>
                <a:ext cx="107950" cy="117475"/>
              </a:xfrm>
              <a:prstGeom prst="rect">
                <a:avLst/>
              </a:prstGeom>
              <a:solidFill>
                <a:srgbClr val="63A53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lnSpc>
                    <a:spcPct val="90000"/>
                  </a:lnSpc>
                  <a:spcBef>
                    <a:spcPct val="3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spcBef>
                    <a:spcPct val="30000"/>
                  </a:spcBef>
                  <a:buClr>
                    <a:schemeClr val="accent2"/>
                  </a:buClr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30000"/>
                  </a:spcBef>
                  <a:buClr>
                    <a:schemeClr val="accent2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spcBef>
                    <a:spcPct val="30000"/>
                  </a:spcBef>
                  <a:buClr>
                    <a:schemeClr val="accent2"/>
                  </a:buClr>
                  <a:buChar char="–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spcBef>
                    <a:spcPct val="3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endParaRPr>
              </a:p>
            </p:txBody>
          </p:sp>
          <p:cxnSp>
            <p:nvCxnSpPr>
              <p:cNvPr id="131" name="Straight Connector 32">
                <a:extLst>
                  <a:ext uri="{FF2B5EF4-FFF2-40B4-BE49-F238E27FC236}">
                    <a16:creationId xmlns:a16="http://schemas.microsoft.com/office/drawing/2014/main" id="{C83AB5C9-C871-D94E-96BA-E3D1907E0DB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>
                <a:off x="6924675" y="3502025"/>
                <a:ext cx="3176" cy="555625"/>
              </a:xfrm>
              <a:prstGeom prst="line">
                <a:avLst/>
              </a:prstGeom>
              <a:noFill/>
              <a:ln w="19050" algn="ctr">
                <a:solidFill>
                  <a:srgbClr val="63A537">
                    <a:alpha val="87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2" name="Straight Connector 36">
                <a:extLst>
                  <a:ext uri="{FF2B5EF4-FFF2-40B4-BE49-F238E27FC236}">
                    <a16:creationId xmlns:a16="http://schemas.microsoft.com/office/drawing/2014/main" id="{5AC0C949-9BA9-7B4D-BA77-E780398E641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>
                <a:off x="2968625" y="2422525"/>
                <a:ext cx="6351" cy="1152525"/>
              </a:xfrm>
              <a:prstGeom prst="line">
                <a:avLst/>
              </a:prstGeom>
              <a:noFill/>
              <a:ln w="19050" algn="ctr">
                <a:solidFill>
                  <a:srgbClr val="63A537">
                    <a:alpha val="87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133" name="Group 51">
                <a:extLst>
                  <a:ext uri="{FF2B5EF4-FFF2-40B4-BE49-F238E27FC236}">
                    <a16:creationId xmlns:a16="http://schemas.microsoft.com/office/drawing/2014/main" id="{A4BE2CFB-6F9B-2542-A22D-DA706931848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94100" y="3273425"/>
                <a:ext cx="73025" cy="742950"/>
                <a:chOff x="3594100" y="3273425"/>
                <a:chExt cx="73025" cy="742950"/>
              </a:xfrm>
            </p:grpSpPr>
            <p:cxnSp>
              <p:nvCxnSpPr>
                <p:cNvPr id="166" name="Straight Connector 31">
                  <a:extLst>
                    <a:ext uri="{FF2B5EF4-FFF2-40B4-BE49-F238E27FC236}">
                      <a16:creationId xmlns:a16="http://schemas.microsoft.com/office/drawing/2014/main" id="{806F178A-0FCB-DD49-8D8A-C0C2D717B28E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629025" y="3273425"/>
                  <a:ext cx="0" cy="739775"/>
                </a:xfrm>
                <a:prstGeom prst="line">
                  <a:avLst/>
                </a:prstGeom>
                <a:noFill/>
                <a:ln w="19050" algn="ctr">
                  <a:solidFill>
                    <a:srgbClr val="63A537">
                      <a:alpha val="87000"/>
                    </a:srgbClr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67" name="Straight Connector 38">
                  <a:extLst>
                    <a:ext uri="{FF2B5EF4-FFF2-40B4-BE49-F238E27FC236}">
                      <a16:creationId xmlns:a16="http://schemas.microsoft.com/office/drawing/2014/main" id="{A1C08572-EC81-EE44-B386-72B03C9279AA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594100" y="3273425"/>
                  <a:ext cx="66675" cy="0"/>
                </a:xfrm>
                <a:prstGeom prst="line">
                  <a:avLst/>
                </a:prstGeom>
                <a:noFill/>
                <a:ln w="19050" algn="ctr">
                  <a:solidFill>
                    <a:srgbClr val="63A537">
                      <a:alpha val="87000"/>
                    </a:srgbClr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68" name="Straight Connector 44">
                  <a:extLst>
                    <a:ext uri="{FF2B5EF4-FFF2-40B4-BE49-F238E27FC236}">
                      <a16:creationId xmlns:a16="http://schemas.microsoft.com/office/drawing/2014/main" id="{EAD40293-DD98-4A4A-9789-4C104F5D142D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600450" y="4016375"/>
                  <a:ext cx="66675" cy="0"/>
                </a:xfrm>
                <a:prstGeom prst="line">
                  <a:avLst/>
                </a:prstGeom>
                <a:noFill/>
                <a:ln w="19050" algn="ctr">
                  <a:solidFill>
                    <a:srgbClr val="63A537">
                      <a:alpha val="87000"/>
                    </a:srgbClr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134" name="Straight Connector 45">
                <a:extLst>
                  <a:ext uri="{FF2B5EF4-FFF2-40B4-BE49-F238E27FC236}">
                    <a16:creationId xmlns:a16="http://schemas.microsoft.com/office/drawing/2014/main" id="{0012F88D-AE35-834D-8B6D-566AAA9A7DE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892925" y="3511550"/>
                <a:ext cx="66675" cy="0"/>
              </a:xfrm>
              <a:prstGeom prst="line">
                <a:avLst/>
              </a:prstGeom>
              <a:noFill/>
              <a:ln w="19050" algn="ctr">
                <a:solidFill>
                  <a:srgbClr val="63A537">
                    <a:alpha val="87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5" name="Straight Connector 46">
                <a:extLst>
                  <a:ext uri="{FF2B5EF4-FFF2-40B4-BE49-F238E27FC236}">
                    <a16:creationId xmlns:a16="http://schemas.microsoft.com/office/drawing/2014/main" id="{B3D0B43D-68EC-A940-A8DA-2608F5DFFFD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892925" y="4067175"/>
                <a:ext cx="66675" cy="0"/>
              </a:xfrm>
              <a:prstGeom prst="line">
                <a:avLst/>
              </a:prstGeom>
              <a:noFill/>
              <a:ln w="19050" algn="ctr">
                <a:solidFill>
                  <a:srgbClr val="A50021">
                    <a:alpha val="87057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6" name="Straight Connector 47">
                <a:extLst>
                  <a:ext uri="{FF2B5EF4-FFF2-40B4-BE49-F238E27FC236}">
                    <a16:creationId xmlns:a16="http://schemas.microsoft.com/office/drawing/2014/main" id="{0254EA4D-F6CB-2A47-859D-EC80DCD3EBE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936875" y="3568700"/>
                <a:ext cx="66675" cy="0"/>
              </a:xfrm>
              <a:prstGeom prst="line">
                <a:avLst/>
              </a:prstGeom>
              <a:noFill/>
              <a:ln w="19050" algn="ctr">
                <a:solidFill>
                  <a:srgbClr val="A50021">
                    <a:alpha val="87057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7" name="Straight Connector 48">
                <a:extLst>
                  <a:ext uri="{FF2B5EF4-FFF2-40B4-BE49-F238E27FC236}">
                    <a16:creationId xmlns:a16="http://schemas.microsoft.com/office/drawing/2014/main" id="{D2DE43D9-D12B-4343-90AA-790302644A1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936875" y="2425700"/>
                <a:ext cx="66675" cy="0"/>
              </a:xfrm>
              <a:prstGeom prst="line">
                <a:avLst/>
              </a:prstGeom>
              <a:noFill/>
              <a:ln w="19050" algn="ctr">
                <a:solidFill>
                  <a:srgbClr val="63A537">
                    <a:alpha val="87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138" name="Group 52">
                <a:extLst>
                  <a:ext uri="{FF2B5EF4-FFF2-40B4-BE49-F238E27FC236}">
                    <a16:creationId xmlns:a16="http://schemas.microsoft.com/office/drawing/2014/main" id="{0165A9A0-3703-2242-924B-1FCB2C8F2B5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40050" y="2511425"/>
                <a:ext cx="66675" cy="1057275"/>
                <a:chOff x="3594100" y="3273425"/>
                <a:chExt cx="73025" cy="742950"/>
              </a:xfrm>
            </p:grpSpPr>
            <p:cxnSp>
              <p:nvCxnSpPr>
                <p:cNvPr id="163" name="Straight Connector 53">
                  <a:extLst>
                    <a:ext uri="{FF2B5EF4-FFF2-40B4-BE49-F238E27FC236}">
                      <a16:creationId xmlns:a16="http://schemas.microsoft.com/office/drawing/2014/main" id="{34961929-7BA5-584B-901D-63E12668B8C5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629025" y="3273425"/>
                  <a:ext cx="0" cy="739775"/>
                </a:xfrm>
                <a:prstGeom prst="line">
                  <a:avLst/>
                </a:prstGeom>
                <a:noFill/>
                <a:ln w="19050" algn="ctr">
                  <a:solidFill>
                    <a:schemeClr val="accent3">
                      <a:lumMod val="75000"/>
                      <a:alpha val="87000"/>
                    </a:schemeClr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64" name="Straight Connector 54">
                  <a:extLst>
                    <a:ext uri="{FF2B5EF4-FFF2-40B4-BE49-F238E27FC236}">
                      <a16:creationId xmlns:a16="http://schemas.microsoft.com/office/drawing/2014/main" id="{4C6BB908-18B0-6846-970D-79E117635837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594100" y="3273425"/>
                  <a:ext cx="66675" cy="0"/>
                </a:xfrm>
                <a:prstGeom prst="line">
                  <a:avLst/>
                </a:prstGeom>
                <a:noFill/>
                <a:ln w="19050" algn="ctr">
                  <a:solidFill>
                    <a:srgbClr val="7F7F7F">
                      <a:alpha val="87057"/>
                    </a:srgbClr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65" name="Straight Connector 55">
                  <a:extLst>
                    <a:ext uri="{FF2B5EF4-FFF2-40B4-BE49-F238E27FC236}">
                      <a16:creationId xmlns:a16="http://schemas.microsoft.com/office/drawing/2014/main" id="{9620A3D5-6DA7-3045-8CC0-10BD2BAAE0B8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600450" y="4016375"/>
                  <a:ext cx="66675" cy="0"/>
                </a:xfrm>
                <a:prstGeom prst="line">
                  <a:avLst/>
                </a:prstGeom>
                <a:noFill/>
                <a:ln w="19050" algn="ctr">
                  <a:solidFill>
                    <a:srgbClr val="7F7F7F">
                      <a:alpha val="87057"/>
                    </a:srgbClr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139" name="Group 56">
                <a:extLst>
                  <a:ext uri="{FF2B5EF4-FFF2-40B4-BE49-F238E27FC236}">
                    <a16:creationId xmlns:a16="http://schemas.microsoft.com/office/drawing/2014/main" id="{50C645B7-0400-D749-A8E4-0CC3A049804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90926" y="4225925"/>
                <a:ext cx="76200" cy="155575"/>
                <a:chOff x="3594100" y="3273425"/>
                <a:chExt cx="73025" cy="742950"/>
              </a:xfrm>
            </p:grpSpPr>
            <p:cxnSp>
              <p:nvCxnSpPr>
                <p:cNvPr id="160" name="Straight Connector 57">
                  <a:extLst>
                    <a:ext uri="{FF2B5EF4-FFF2-40B4-BE49-F238E27FC236}">
                      <a16:creationId xmlns:a16="http://schemas.microsoft.com/office/drawing/2014/main" id="{B5ADFC23-A1E1-FE44-9A76-AD9F91616210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629025" y="3273425"/>
                  <a:ext cx="0" cy="739775"/>
                </a:xfrm>
                <a:prstGeom prst="line">
                  <a:avLst/>
                </a:prstGeom>
                <a:noFill/>
                <a:ln w="19050" algn="ctr">
                  <a:solidFill>
                    <a:schemeClr val="accent3">
                      <a:lumMod val="75000"/>
                      <a:alpha val="87000"/>
                    </a:schemeClr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61" name="Straight Connector 58">
                  <a:extLst>
                    <a:ext uri="{FF2B5EF4-FFF2-40B4-BE49-F238E27FC236}">
                      <a16:creationId xmlns:a16="http://schemas.microsoft.com/office/drawing/2014/main" id="{16E812E3-5AE5-2948-A88A-3F6A88315F5B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594100" y="3273425"/>
                  <a:ext cx="66675" cy="0"/>
                </a:xfrm>
                <a:prstGeom prst="line">
                  <a:avLst/>
                </a:prstGeom>
                <a:noFill/>
                <a:ln w="19050" algn="ctr">
                  <a:solidFill>
                    <a:schemeClr val="accent3">
                      <a:lumMod val="75000"/>
                      <a:alpha val="87000"/>
                    </a:schemeClr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62" name="Straight Connector 59">
                  <a:extLst>
                    <a:ext uri="{FF2B5EF4-FFF2-40B4-BE49-F238E27FC236}">
                      <a16:creationId xmlns:a16="http://schemas.microsoft.com/office/drawing/2014/main" id="{E94AD4B0-C0ED-5F4A-ACBF-B43C4AE4AC02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600450" y="4016375"/>
                  <a:ext cx="66675" cy="0"/>
                </a:xfrm>
                <a:prstGeom prst="line">
                  <a:avLst/>
                </a:prstGeom>
                <a:noFill/>
                <a:ln w="19050" algn="ctr">
                  <a:solidFill>
                    <a:schemeClr val="accent3">
                      <a:lumMod val="75000"/>
                      <a:alpha val="87000"/>
                    </a:schemeClr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140" name="Straight Connector 65">
                <a:extLst>
                  <a:ext uri="{FF2B5EF4-FFF2-40B4-BE49-F238E27FC236}">
                    <a16:creationId xmlns:a16="http://schemas.microsoft.com/office/drawing/2014/main" id="{B1B93290-C200-FE4C-AB04-19397E30C4C5}"/>
                  </a:ext>
                </a:extLst>
              </p:cNvPr>
              <p:cNvCxnSpPr>
                <a:cxnSpLocks noChangeShapeType="1"/>
                <a:stCxn id="147" idx="2"/>
                <a:endCxn id="129" idx="2"/>
              </p:cNvCxnSpPr>
              <p:nvPr/>
            </p:nvCxnSpPr>
            <p:spPr bwMode="auto">
              <a:xfrm>
                <a:off x="3011476" y="3169098"/>
                <a:ext cx="657226" cy="555625"/>
              </a:xfrm>
              <a:prstGeom prst="line">
                <a:avLst/>
              </a:prstGeom>
              <a:noFill/>
              <a:ln w="19050" algn="ctr">
                <a:solidFill>
                  <a:srgbClr val="63A53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41" name="Straight Connector 71">
                <a:extLst>
                  <a:ext uri="{FF2B5EF4-FFF2-40B4-BE49-F238E27FC236}">
                    <a16:creationId xmlns:a16="http://schemas.microsoft.com/office/drawing/2014/main" id="{46BEF4DC-43D9-4D4C-91BA-373688679E5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608398" y="3679377"/>
                <a:ext cx="3295649" cy="114300"/>
              </a:xfrm>
              <a:prstGeom prst="line">
                <a:avLst/>
              </a:prstGeom>
              <a:noFill/>
              <a:ln w="19050" algn="ctr">
                <a:solidFill>
                  <a:srgbClr val="63A53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142" name="Group 60">
                <a:extLst>
                  <a:ext uri="{FF2B5EF4-FFF2-40B4-BE49-F238E27FC236}">
                    <a16:creationId xmlns:a16="http://schemas.microsoft.com/office/drawing/2014/main" id="{493B6C67-9117-884F-A49F-4D56496AFFB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86575" y="3863975"/>
                <a:ext cx="82550" cy="473075"/>
                <a:chOff x="3594100" y="3273425"/>
                <a:chExt cx="73025" cy="742950"/>
              </a:xfrm>
            </p:grpSpPr>
            <p:cxnSp>
              <p:nvCxnSpPr>
                <p:cNvPr id="157" name="Straight Connector 61">
                  <a:extLst>
                    <a:ext uri="{FF2B5EF4-FFF2-40B4-BE49-F238E27FC236}">
                      <a16:creationId xmlns:a16="http://schemas.microsoft.com/office/drawing/2014/main" id="{9324604D-0A99-F340-8A38-906C14DDCFD5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629025" y="3273425"/>
                  <a:ext cx="0" cy="739775"/>
                </a:xfrm>
                <a:prstGeom prst="line">
                  <a:avLst/>
                </a:prstGeom>
                <a:noFill/>
                <a:ln w="19050" algn="ctr">
                  <a:solidFill>
                    <a:schemeClr val="accent3">
                      <a:lumMod val="75000"/>
                      <a:alpha val="87000"/>
                    </a:schemeClr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58" name="Straight Connector 62">
                  <a:extLst>
                    <a:ext uri="{FF2B5EF4-FFF2-40B4-BE49-F238E27FC236}">
                      <a16:creationId xmlns:a16="http://schemas.microsoft.com/office/drawing/2014/main" id="{54C2AB2B-B7B3-1B40-8AB2-F83ACFF230AB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594100" y="3273425"/>
                  <a:ext cx="66675" cy="0"/>
                </a:xfrm>
                <a:prstGeom prst="line">
                  <a:avLst/>
                </a:prstGeom>
                <a:noFill/>
                <a:ln w="19050" algn="ctr">
                  <a:solidFill>
                    <a:schemeClr val="accent3">
                      <a:lumMod val="75000"/>
                      <a:alpha val="87000"/>
                    </a:schemeClr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59" name="Straight Connector 63">
                  <a:extLst>
                    <a:ext uri="{FF2B5EF4-FFF2-40B4-BE49-F238E27FC236}">
                      <a16:creationId xmlns:a16="http://schemas.microsoft.com/office/drawing/2014/main" id="{480B9793-8A6D-9D48-897A-E109E782B01C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600450" y="4016375"/>
                  <a:ext cx="66675" cy="0"/>
                </a:xfrm>
                <a:prstGeom prst="line">
                  <a:avLst/>
                </a:prstGeom>
                <a:noFill/>
                <a:ln w="19050" algn="ctr">
                  <a:solidFill>
                    <a:schemeClr val="accent3">
                      <a:lumMod val="75000"/>
                      <a:alpha val="87000"/>
                    </a:schemeClr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143" name="Straight Connector 82">
                <a:extLst>
                  <a:ext uri="{FF2B5EF4-FFF2-40B4-BE49-F238E27FC236}">
                    <a16:creationId xmlns:a16="http://schemas.microsoft.com/office/drawing/2014/main" id="{55F79B8D-5823-0947-B7A0-3478D849E2D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 flipV="1">
                <a:off x="2962277" y="3038477"/>
                <a:ext cx="641348" cy="1238248"/>
              </a:xfrm>
              <a:prstGeom prst="line">
                <a:avLst/>
              </a:prstGeom>
              <a:noFill/>
              <a:ln w="19050" algn="ctr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44" name="Straight Connector 80">
                <a:extLst>
                  <a:ext uri="{FF2B5EF4-FFF2-40B4-BE49-F238E27FC236}">
                    <a16:creationId xmlns:a16="http://schemas.microsoft.com/office/drawing/2014/main" id="{202ED81F-8F20-EF4B-A114-ECF73F1D5D71}"/>
                  </a:ext>
                </a:extLst>
              </p:cNvPr>
              <p:cNvCxnSpPr>
                <a:cxnSpLocks noChangeShapeType="1"/>
                <a:endCxn id="145" idx="3"/>
              </p:cNvCxnSpPr>
              <p:nvPr/>
            </p:nvCxnSpPr>
            <p:spPr bwMode="auto">
              <a:xfrm flipV="1">
                <a:off x="3608398" y="4056063"/>
                <a:ext cx="3376602" cy="236089"/>
              </a:xfrm>
              <a:prstGeom prst="line">
                <a:avLst/>
              </a:prstGeom>
              <a:noFill/>
              <a:ln w="19050" algn="ctr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45" name="Rectangle 23">
                <a:extLst>
                  <a:ext uri="{FF2B5EF4-FFF2-40B4-BE49-F238E27FC236}">
                    <a16:creationId xmlns:a16="http://schemas.microsoft.com/office/drawing/2014/main" id="{DC985383-0895-8142-9565-31DF8A138CFD}"/>
                  </a:ext>
                </a:extLst>
              </p:cNvPr>
              <p:cNvSpPr/>
              <p:nvPr/>
            </p:nvSpPr>
            <p:spPr bwMode="auto">
              <a:xfrm>
                <a:off x="6877112" y="3997018"/>
                <a:ext cx="107866" cy="117327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46" name="Group 103">
                <a:extLst>
                  <a:ext uri="{FF2B5EF4-FFF2-40B4-BE49-F238E27FC236}">
                    <a16:creationId xmlns:a16="http://schemas.microsoft.com/office/drawing/2014/main" id="{6600DBE0-2BDD-0543-85E8-AECBE95440E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78100" y="2260600"/>
                <a:ext cx="47625" cy="2295525"/>
                <a:chOff x="2578100" y="2260600"/>
                <a:chExt cx="47625" cy="2295525"/>
              </a:xfrm>
            </p:grpSpPr>
            <p:cxnSp>
              <p:nvCxnSpPr>
                <p:cNvPr id="149" name="Straight Connector 5">
                  <a:extLst>
                    <a:ext uri="{FF2B5EF4-FFF2-40B4-BE49-F238E27FC236}">
                      <a16:creationId xmlns:a16="http://schemas.microsoft.com/office/drawing/2014/main" id="{8E468332-22C2-D64F-B4D4-0D69FB961AF6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2616200" y="2260600"/>
                  <a:ext cx="8467" cy="2294467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50" name="Straight Connector 91">
                  <a:extLst>
                    <a:ext uri="{FF2B5EF4-FFF2-40B4-BE49-F238E27FC236}">
                      <a16:creationId xmlns:a16="http://schemas.microsoft.com/office/drawing/2014/main" id="{E6E826E4-C07C-EF4C-9377-4A4FB65A5309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2578100" y="4556125"/>
                  <a:ext cx="44450" cy="0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51" name="Straight Connector 94">
                  <a:extLst>
                    <a:ext uri="{FF2B5EF4-FFF2-40B4-BE49-F238E27FC236}">
                      <a16:creationId xmlns:a16="http://schemas.microsoft.com/office/drawing/2014/main" id="{F8CA9A39-8E5F-B448-A848-2A5BE07F9815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2584450" y="4181475"/>
                  <a:ext cx="38100" cy="3175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52" name="Straight Connector 96">
                  <a:extLst>
                    <a:ext uri="{FF2B5EF4-FFF2-40B4-BE49-F238E27FC236}">
                      <a16:creationId xmlns:a16="http://schemas.microsoft.com/office/drawing/2014/main" id="{3549A663-211E-1742-8DEC-4A9F8713E557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2581275" y="3800475"/>
                  <a:ext cx="38100" cy="3175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53" name="Straight Connector 97">
                  <a:extLst>
                    <a:ext uri="{FF2B5EF4-FFF2-40B4-BE49-F238E27FC236}">
                      <a16:creationId xmlns:a16="http://schemas.microsoft.com/office/drawing/2014/main" id="{7E43D5BF-50DC-7A42-82B7-CF06B48FF093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2587625" y="3413125"/>
                  <a:ext cx="38100" cy="3175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54" name="Straight Connector 98">
                  <a:extLst>
                    <a:ext uri="{FF2B5EF4-FFF2-40B4-BE49-F238E27FC236}">
                      <a16:creationId xmlns:a16="http://schemas.microsoft.com/office/drawing/2014/main" id="{A536752C-47DA-F042-B73E-8E6D5CC0F0CC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2584450" y="3032125"/>
                  <a:ext cx="38100" cy="3175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55" name="Straight Connector 99">
                  <a:extLst>
                    <a:ext uri="{FF2B5EF4-FFF2-40B4-BE49-F238E27FC236}">
                      <a16:creationId xmlns:a16="http://schemas.microsoft.com/office/drawing/2014/main" id="{44F6A68C-D9E2-B845-B65B-3F288F9135BA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2587625" y="2644775"/>
                  <a:ext cx="38100" cy="3175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56" name="Straight Connector 100">
                  <a:extLst>
                    <a:ext uri="{FF2B5EF4-FFF2-40B4-BE49-F238E27FC236}">
                      <a16:creationId xmlns:a16="http://schemas.microsoft.com/office/drawing/2014/main" id="{0496D6D1-34C5-5447-9FF8-E091E93889C3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2581275" y="2270125"/>
                  <a:ext cx="41275" cy="0"/>
                </a:xfrm>
                <a:prstGeom prst="lin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147" name="Rectangle 28">
                <a:extLst>
                  <a:ext uri="{FF2B5EF4-FFF2-40B4-BE49-F238E27FC236}">
                    <a16:creationId xmlns:a16="http://schemas.microsoft.com/office/drawing/2014/main" id="{5C1AC171-8F86-5742-AA72-8FE4BCD383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549558">
                <a:off x="2917824" y="3067050"/>
                <a:ext cx="107950" cy="117475"/>
              </a:xfrm>
              <a:prstGeom prst="rect">
                <a:avLst/>
              </a:prstGeom>
              <a:solidFill>
                <a:srgbClr val="63A53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lnSpc>
                    <a:spcPct val="90000"/>
                  </a:lnSpc>
                  <a:spcBef>
                    <a:spcPct val="3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spcBef>
                    <a:spcPct val="30000"/>
                  </a:spcBef>
                  <a:buClr>
                    <a:schemeClr val="accent2"/>
                  </a:buClr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30000"/>
                  </a:spcBef>
                  <a:buClr>
                    <a:schemeClr val="accent2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spcBef>
                    <a:spcPct val="30000"/>
                  </a:spcBef>
                  <a:buClr>
                    <a:schemeClr val="accent2"/>
                  </a:buClr>
                  <a:buChar char="–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spcBef>
                    <a:spcPct val="3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endParaRPr>
              </a:p>
            </p:txBody>
          </p:sp>
          <p:sp>
            <p:nvSpPr>
              <p:cNvPr id="148" name="Rectangle 25">
                <a:extLst>
                  <a:ext uri="{FF2B5EF4-FFF2-40B4-BE49-F238E27FC236}">
                    <a16:creationId xmlns:a16="http://schemas.microsoft.com/office/drawing/2014/main" id="{31E6CB99-AA35-D545-9C8A-41B65F6F7607}"/>
                  </a:ext>
                </a:extLst>
              </p:cNvPr>
              <p:cNvSpPr/>
              <p:nvPr/>
            </p:nvSpPr>
            <p:spPr bwMode="auto">
              <a:xfrm>
                <a:off x="2918424" y="2977493"/>
                <a:ext cx="107866" cy="117327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4" name="TextBox 111">
              <a:extLst>
                <a:ext uri="{FF2B5EF4-FFF2-40B4-BE49-F238E27FC236}">
                  <a16:creationId xmlns:a16="http://schemas.microsoft.com/office/drawing/2014/main" id="{49580EF0-D555-3D44-A7E2-F998692106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7559" y="5021181"/>
              <a:ext cx="255182" cy="246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15" name="TextBox 112">
              <a:extLst>
                <a:ext uri="{FF2B5EF4-FFF2-40B4-BE49-F238E27FC236}">
                  <a16:creationId xmlns:a16="http://schemas.microsoft.com/office/drawing/2014/main" id="{C1A978D1-8143-4546-96A4-C87B2DCB4F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00947" y="5013163"/>
              <a:ext cx="255182" cy="246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16" name="TextBox 113">
              <a:extLst>
                <a:ext uri="{FF2B5EF4-FFF2-40B4-BE49-F238E27FC236}">
                  <a16:creationId xmlns:a16="http://schemas.microsoft.com/office/drawing/2014/main" id="{F47C915B-4CA9-584C-80A4-08E9EF82F6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4418" y="5021187"/>
              <a:ext cx="255182" cy="246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117" name="TextBox 114">
              <a:extLst>
                <a:ext uri="{FF2B5EF4-FFF2-40B4-BE49-F238E27FC236}">
                  <a16:creationId xmlns:a16="http://schemas.microsoft.com/office/drawing/2014/main" id="{F036F811-AE6E-CF42-A0C3-9F1EA257EC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3684" y="4804612"/>
              <a:ext cx="360973" cy="246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0,0</a:t>
              </a:r>
            </a:p>
          </p:txBody>
        </p:sp>
        <p:sp>
          <p:nvSpPr>
            <p:cNvPr id="118" name="TextBox 115">
              <a:extLst>
                <a:ext uri="{FF2B5EF4-FFF2-40B4-BE49-F238E27FC236}">
                  <a16:creationId xmlns:a16="http://schemas.microsoft.com/office/drawing/2014/main" id="{89E9DAF1-61D1-1B49-8A3C-0190A477F4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6359" y="4368800"/>
              <a:ext cx="360973" cy="246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0,1</a:t>
              </a:r>
            </a:p>
          </p:txBody>
        </p:sp>
        <p:sp>
          <p:nvSpPr>
            <p:cNvPr id="119" name="TextBox 116">
              <a:extLst>
                <a:ext uri="{FF2B5EF4-FFF2-40B4-BE49-F238E27FC236}">
                  <a16:creationId xmlns:a16="http://schemas.microsoft.com/office/drawing/2014/main" id="{0FDD0021-2B7E-FE41-A8A0-4EDAF315DC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9033" y="3922295"/>
              <a:ext cx="360973" cy="246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0,2</a:t>
              </a:r>
            </a:p>
          </p:txBody>
        </p:sp>
        <p:sp>
          <p:nvSpPr>
            <p:cNvPr id="120" name="TextBox 117">
              <a:extLst>
                <a:ext uri="{FF2B5EF4-FFF2-40B4-BE49-F238E27FC236}">
                  <a16:creationId xmlns:a16="http://schemas.microsoft.com/office/drawing/2014/main" id="{0D24E213-EFC9-2941-BFED-75619854E3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11707" y="3465095"/>
              <a:ext cx="360973" cy="246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0,3</a:t>
              </a:r>
            </a:p>
          </p:txBody>
        </p:sp>
        <p:sp>
          <p:nvSpPr>
            <p:cNvPr id="121" name="TextBox 118">
              <a:extLst>
                <a:ext uri="{FF2B5EF4-FFF2-40B4-BE49-F238E27FC236}">
                  <a16:creationId xmlns:a16="http://schemas.microsoft.com/office/drawing/2014/main" id="{4446EC3B-7355-3541-8BFC-F9BF069C0A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19728" y="3018590"/>
              <a:ext cx="360973" cy="246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0,4</a:t>
              </a:r>
            </a:p>
          </p:txBody>
        </p:sp>
        <p:sp>
          <p:nvSpPr>
            <p:cNvPr id="122" name="TextBox 119">
              <a:extLst>
                <a:ext uri="{FF2B5EF4-FFF2-40B4-BE49-F238E27FC236}">
                  <a16:creationId xmlns:a16="http://schemas.microsoft.com/office/drawing/2014/main" id="{06300447-FF8D-D340-89D7-757FE66F7D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17054" y="2561390"/>
              <a:ext cx="360973" cy="246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0,5</a:t>
              </a:r>
            </a:p>
          </p:txBody>
        </p:sp>
        <p:sp>
          <p:nvSpPr>
            <p:cNvPr id="123" name="TextBox 120">
              <a:extLst>
                <a:ext uri="{FF2B5EF4-FFF2-40B4-BE49-F238E27FC236}">
                  <a16:creationId xmlns:a16="http://schemas.microsoft.com/office/drawing/2014/main" id="{EABF751F-0D98-C545-BA09-C6ED5850C7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14382" y="2120235"/>
              <a:ext cx="360973" cy="246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0,6</a:t>
              </a:r>
            </a:p>
          </p:txBody>
        </p:sp>
      </p:grpSp>
      <p:sp>
        <p:nvSpPr>
          <p:cNvPr id="169" name="Textfeld 52">
            <a:extLst>
              <a:ext uri="{FF2B5EF4-FFF2-40B4-BE49-F238E27FC236}">
                <a16:creationId xmlns:a16="http://schemas.microsoft.com/office/drawing/2014/main" id="{39DBBA60-B9AD-394D-BC9C-6F43B20E0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4023" y="4279411"/>
            <a:ext cx="4222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*</a:t>
            </a:r>
          </a:p>
        </p:txBody>
      </p:sp>
      <p:sp>
        <p:nvSpPr>
          <p:cNvPr id="170" name="Textfeld 52">
            <a:extLst>
              <a:ext uri="{FF2B5EF4-FFF2-40B4-BE49-F238E27FC236}">
                <a16:creationId xmlns:a16="http://schemas.microsoft.com/office/drawing/2014/main" id="{2FFB2592-2668-B248-8738-69B3D1AA2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7400" y="4322273"/>
            <a:ext cx="4222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1" i="0" u="none" strike="noStrike" kern="1200" cap="none" spc="0" normalizeH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*</a:t>
            </a:r>
          </a:p>
        </p:txBody>
      </p:sp>
      <p:sp>
        <p:nvSpPr>
          <p:cNvPr id="171" name="TextBox 72">
            <a:extLst>
              <a:ext uri="{FF2B5EF4-FFF2-40B4-BE49-F238E27FC236}">
                <a16:creationId xmlns:a16="http://schemas.microsoft.com/office/drawing/2014/main" id="{20713CBB-0150-AE47-88F9-2866D8AC7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4750" y="4844561"/>
            <a:ext cx="8723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Ibandronat</a:t>
            </a:r>
            <a:endParaRPr kumimoji="0" lang="de-DE" altLang="de-DE" sz="10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Denosumab</a:t>
            </a:r>
            <a:endParaRPr kumimoji="0" lang="de-DE" altLang="de-DE" sz="10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172" name="TextBox 111">
            <a:extLst>
              <a:ext uri="{FF2B5EF4-FFF2-40B4-BE49-F238E27FC236}">
                <a16:creationId xmlns:a16="http://schemas.microsoft.com/office/drawing/2014/main" id="{C0C6C4AC-90C7-1347-B0F5-D2434C300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8238" y="4850911"/>
            <a:ext cx="5421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n=119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n=142</a:t>
            </a:r>
          </a:p>
        </p:txBody>
      </p:sp>
      <p:sp>
        <p:nvSpPr>
          <p:cNvPr id="173" name="TextBox 111">
            <a:extLst>
              <a:ext uri="{FF2B5EF4-FFF2-40B4-BE49-F238E27FC236}">
                <a16:creationId xmlns:a16="http://schemas.microsoft.com/office/drawing/2014/main" id="{0719AF1E-C734-0A45-B666-B906FE367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849323"/>
            <a:ext cx="5421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n</a:t>
            </a:r>
            <a:r>
              <a:rPr kumimoji="0" lang="de-DE" alt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=123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n</a:t>
            </a:r>
            <a:r>
              <a:rPr kumimoji="0" lang="de-DE" alt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=138</a:t>
            </a:r>
          </a:p>
        </p:txBody>
      </p:sp>
      <p:sp>
        <p:nvSpPr>
          <p:cNvPr id="174" name="TextBox 111">
            <a:extLst>
              <a:ext uri="{FF2B5EF4-FFF2-40B4-BE49-F238E27FC236}">
                <a16:creationId xmlns:a16="http://schemas.microsoft.com/office/drawing/2014/main" id="{C58DB7D5-9067-5D4D-A6E7-238BB5467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0725" y="4854086"/>
            <a:ext cx="5421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n=123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n=141</a:t>
            </a:r>
          </a:p>
        </p:txBody>
      </p:sp>
      <p:sp>
        <p:nvSpPr>
          <p:cNvPr id="176" name="Rectangle 29">
            <a:extLst>
              <a:ext uri="{FF2B5EF4-FFF2-40B4-BE49-F238E27FC236}">
                <a16:creationId xmlns:a16="http://schemas.microsoft.com/office/drawing/2014/main" id="{DA7D8C87-3E05-A14F-818A-E4F0355A2595}"/>
              </a:ext>
            </a:extLst>
          </p:cNvPr>
          <p:cNvSpPr>
            <a:spLocks noChangeArrowheads="1"/>
          </p:cNvSpPr>
          <p:nvPr/>
        </p:nvSpPr>
        <p:spPr bwMode="auto">
          <a:xfrm rot="18920980">
            <a:off x="6515822" y="6360041"/>
            <a:ext cx="108487" cy="138499"/>
          </a:xfrm>
          <a:prstGeom prst="rect">
            <a:avLst/>
          </a:prstGeom>
          <a:solidFill>
            <a:srgbClr val="63A5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177" name="Rectangle 23">
            <a:extLst>
              <a:ext uri="{FF2B5EF4-FFF2-40B4-BE49-F238E27FC236}">
                <a16:creationId xmlns:a16="http://schemas.microsoft.com/office/drawing/2014/main" id="{B04964CB-D481-4349-8E2F-08C1446AFEB2}"/>
              </a:ext>
            </a:extLst>
          </p:cNvPr>
          <p:cNvSpPr/>
          <p:nvPr/>
        </p:nvSpPr>
        <p:spPr bwMode="auto">
          <a:xfrm>
            <a:off x="6506566" y="6034087"/>
            <a:ext cx="127000" cy="13811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726943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87C817F7-8E76-4441-8B97-BAA9088444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5918335"/>
            <a:ext cx="4032000" cy="609398"/>
          </a:xfrm>
        </p:spPr>
        <p:txBody>
          <a:bodyPr/>
          <a:lstStyle/>
          <a:p>
            <a:r>
              <a:rPr lang="de-DE" dirty="0"/>
              <a:t>Falls nicht anders gekennzeichnet, sind die Daten dargestellt als </a:t>
            </a:r>
            <a:r>
              <a:rPr lang="de-DE" dirty="0" err="1"/>
              <a:t>n</a:t>
            </a:r>
            <a:r>
              <a:rPr lang="de-DE" dirty="0"/>
              <a:t> (%) Frauen, die von einen oder mehreren unerwünschten Ereignissen berichten </a:t>
            </a:r>
          </a:p>
          <a:p>
            <a:r>
              <a:rPr lang="de-DE" dirty="0"/>
              <a:t>* Patientinnen, die eine oder mehr Dosen des Studienmedikaments erhielten</a:t>
            </a:r>
          </a:p>
          <a:p>
            <a:r>
              <a:rPr lang="de-DE" dirty="0"/>
              <a:t>Adaptiert nach </a:t>
            </a:r>
            <a:r>
              <a:rPr lang="de-DE" dirty="0" err="1"/>
              <a:t>Recknor</a:t>
            </a:r>
            <a:r>
              <a:rPr lang="de-DE" dirty="0"/>
              <a:t> C et al</a:t>
            </a:r>
            <a:r>
              <a:rPr lang="de-DE" i="1" dirty="0"/>
              <a:t>. </a:t>
            </a:r>
            <a:r>
              <a:rPr lang="de-DE" i="1" dirty="0" err="1"/>
              <a:t>Obstet</a:t>
            </a:r>
            <a:r>
              <a:rPr lang="de-DE" i="1" dirty="0"/>
              <a:t> </a:t>
            </a:r>
            <a:r>
              <a:rPr lang="de-DE" i="1" dirty="0" err="1"/>
              <a:t>Gynecol</a:t>
            </a:r>
            <a:r>
              <a:rPr lang="de-DE" i="1" dirty="0"/>
              <a:t>. </a:t>
            </a:r>
            <a:r>
              <a:rPr lang="de-DE" dirty="0"/>
              <a:t>2013 Jun;121(6):1291-1299</a:t>
            </a:r>
          </a:p>
        </p:txBody>
      </p:sp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b="1" dirty="0">
                <a:latin typeface="Arial" panose="020B0604020202020204" pitchFamily="34" charset="0"/>
                <a:cs typeface="Arial" panose="020B0604020202020204" pitchFamily="34" charset="0"/>
              </a:rPr>
              <a:t>Zusammenfassung der unerwünschten Ereignisse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578347"/>
              </p:ext>
            </p:extLst>
          </p:nvPr>
        </p:nvGraphicFramePr>
        <p:xfrm>
          <a:off x="533401" y="1600200"/>
          <a:ext cx="8077200" cy="24050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591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3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2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1826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Unerwünschte Ereignisse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Anzahl</a:t>
                      </a: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Patientinnen</a:t>
                      </a: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(%)</a:t>
                      </a:r>
                      <a:endParaRPr kumimoji="0" lang="de-DE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0" marB="45710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Ibandronat</a:t>
                      </a:r>
                      <a:endParaRPr kumimoji="0" lang="en-US" altLang="de-DE" sz="12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 = 410*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0" marB="45710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Denosumab</a:t>
                      </a:r>
                      <a:endParaRPr kumimoji="0" lang="en-US" altLang="de-DE" sz="12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 = 411*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0" marB="45710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798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Alle</a:t>
                      </a: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unerwünschen</a:t>
                      </a: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Ereignisse</a:t>
                      </a: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0" marB="45710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230 (56,1)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0" marB="4571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245 (59,6)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0" marB="4571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109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Hypokalzämie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0" marB="45710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 (0,2)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0" marB="4571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 (0,2)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0" marB="4571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109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Ekzeme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0" marB="45710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 (0,5)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0" marB="4571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 (1,7)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0" marB="4571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109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Frakturen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0" marB="45710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13 (3,2)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0" marB="4571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 (3,6)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0" marB="4571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109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Hypersensibilität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0" marB="45710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 (2,4)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0" marB="4571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 (3,6)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0" marB="4571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7014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94A1BF2D-F63A-D145-BEE7-8AA4DE4A48E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066066"/>
            <a:ext cx="7391400" cy="461665"/>
          </a:xfrm>
        </p:spPr>
        <p:txBody>
          <a:bodyPr/>
          <a:lstStyle/>
          <a:p>
            <a:pPr lvl="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de-DE" altLang="de-DE" kern="1200" dirty="0">
                <a:latin typeface="Arial" panose="020B0604020202020204" pitchFamily="34" charset="0"/>
              </a:rPr>
              <a:t>Falls nicht anders gekennzeichnet, sind die Daten dargestellt als </a:t>
            </a:r>
            <a:r>
              <a:rPr lang="de-DE" altLang="de-DE" kern="1200" dirty="0" err="1">
                <a:latin typeface="Arial" panose="020B0604020202020204" pitchFamily="34" charset="0"/>
              </a:rPr>
              <a:t>n</a:t>
            </a:r>
            <a:r>
              <a:rPr lang="de-DE" altLang="de-DE" kern="1200" dirty="0">
                <a:latin typeface="Arial" panose="020B0604020202020204" pitchFamily="34" charset="0"/>
              </a:rPr>
              <a:t> (%) Frauen, die von einen oder mehreren unerwünschten Ereignissen berichten</a:t>
            </a:r>
          </a:p>
          <a:p>
            <a:pPr lvl="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de-DE" altLang="de-DE" kern="1200" dirty="0">
                <a:latin typeface="Arial" panose="020B0604020202020204" pitchFamily="34" charset="0"/>
              </a:rPr>
              <a:t>* Patientinnen, die eine oder mehr Dosen des Studienmedikaments erhielten</a:t>
            </a:r>
          </a:p>
          <a:p>
            <a:pPr lvl="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en-US" altLang="de-DE" kern="1200" baseline="30000" dirty="0">
                <a:latin typeface="Arial" panose="020B0604020202020204" pitchFamily="34" charset="0"/>
              </a:rPr>
              <a:t>† </a:t>
            </a:r>
            <a:r>
              <a:rPr lang="de-DE" altLang="de-DE" kern="1200" dirty="0">
                <a:latin typeface="Arial" panose="020B0604020202020204" pitchFamily="34" charset="0"/>
              </a:rPr>
              <a:t>Bei diesen Patientinnen traten teilweise mehrere Ereignisse an einem Tag auf </a:t>
            </a:r>
            <a:r>
              <a:rPr lang="de-DE" dirty="0"/>
              <a:t>Adaptiert nach </a:t>
            </a:r>
            <a:r>
              <a:rPr lang="de-DE" dirty="0" err="1"/>
              <a:t>Recknor</a:t>
            </a:r>
            <a:r>
              <a:rPr lang="de-DE" dirty="0"/>
              <a:t> C et al. </a:t>
            </a:r>
            <a:r>
              <a:rPr lang="de-DE" i="1" dirty="0" err="1"/>
              <a:t>Obstet</a:t>
            </a:r>
            <a:r>
              <a:rPr lang="de-DE" i="1" dirty="0"/>
              <a:t> </a:t>
            </a:r>
            <a:r>
              <a:rPr lang="de-DE" i="1" dirty="0" err="1"/>
              <a:t>Gynecol</a:t>
            </a:r>
            <a:r>
              <a:rPr lang="de-DE" dirty="0"/>
              <a:t>. 2013 Jun;121(6):1291-1299</a:t>
            </a:r>
          </a:p>
        </p:txBody>
      </p:sp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alt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Zusammenfassung der schwerwiegenden unerwünschten Ereignisse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371257"/>
              </p:ext>
            </p:extLst>
          </p:nvPr>
        </p:nvGraphicFramePr>
        <p:xfrm>
          <a:off x="533401" y="1600200"/>
          <a:ext cx="8077199" cy="269874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590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3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32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1467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Schwerwiegende unerwünschte Ereignisse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Anzahl</a:t>
                      </a: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Patientinnen</a:t>
                      </a: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(%)</a:t>
                      </a:r>
                      <a:endParaRPr kumimoji="0" lang="de-DE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9" marB="45709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Ibandronat</a:t>
                      </a:r>
                      <a:endParaRPr kumimoji="0" lang="en-US" altLang="de-DE" sz="12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 = 410*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9" marB="45709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Denosumab</a:t>
                      </a:r>
                      <a:endParaRPr kumimoji="0" lang="en-US" altLang="de-DE" sz="12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 = 411*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9" marB="45709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782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Alle</a:t>
                      </a: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schwerwiegenden</a:t>
                      </a: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unerwünschten</a:t>
                      </a:r>
                      <a:endParaRPr kumimoji="0" lang="en-US" altLang="de-DE" sz="12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Ereinisse</a:t>
                      </a: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:</a:t>
                      </a: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9" marB="45709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22 (5,4)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9" marB="4570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39 (9,5)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9" marB="4570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100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Infektionen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9" marB="45709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 (1,5)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9" marB="4570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 (1,7)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9" marB="4570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100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Malignome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9" marB="45709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6 (1,5)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9" marB="4570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 (1,2)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9" marB="4570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100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Herzerkrankungen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9" marB="45709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 (0,7)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9" marB="4570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 (1,7)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9" marB="4570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100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Gastrointestinale</a:t>
                      </a: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Erkrankungen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9" marB="45709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 (0,2)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9" marB="4570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 (1,7)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9" marB="4570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100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Lungenerkrankungen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9" marB="45709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 (0)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9" marB="4570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 (1,2)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9" marB="4570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283" name="Rectangle 6"/>
          <p:cNvSpPr>
            <a:spLocks noChangeArrowheads="1"/>
          </p:cNvSpPr>
          <p:nvPr/>
        </p:nvSpPr>
        <p:spPr bwMode="auto">
          <a:xfrm>
            <a:off x="1846263" y="3429000"/>
            <a:ext cx="2524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1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†</a:t>
            </a:r>
            <a:endParaRPr kumimoji="0" lang="de-DE" altLang="de-DE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84" name="Rectangle 7"/>
          <p:cNvSpPr>
            <a:spLocks noChangeArrowheads="1"/>
          </p:cNvSpPr>
          <p:nvPr/>
        </p:nvSpPr>
        <p:spPr bwMode="auto">
          <a:xfrm>
            <a:off x="2743200" y="3736975"/>
            <a:ext cx="2524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1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†</a:t>
            </a:r>
            <a:endParaRPr kumimoji="0" lang="de-DE" altLang="de-DE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85" name="Rectangle 8"/>
          <p:cNvSpPr>
            <a:spLocks noChangeArrowheads="1"/>
          </p:cNvSpPr>
          <p:nvPr/>
        </p:nvSpPr>
        <p:spPr bwMode="auto">
          <a:xfrm>
            <a:off x="2034297" y="4028908"/>
            <a:ext cx="2524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1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†</a:t>
            </a:r>
            <a:endParaRPr kumimoji="0" lang="de-DE" altLang="de-DE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4339655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F51ADB0F-06F0-3142-B773-6F0E5990A0F6}"/>
              </a:ext>
            </a:extLst>
          </p:cNvPr>
          <p:cNvGrpSpPr/>
          <p:nvPr/>
        </p:nvGrpSpPr>
        <p:grpSpPr>
          <a:xfrm>
            <a:off x="228600" y="1985682"/>
            <a:ext cx="8610600" cy="870346"/>
            <a:chOff x="0" y="171825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22" name="Eingebuchteter Richtungspfeil 21">
              <a:extLst>
                <a:ext uri="{FF2B5EF4-FFF2-40B4-BE49-F238E27FC236}">
                  <a16:creationId xmlns:a16="http://schemas.microsoft.com/office/drawing/2014/main" id="{7CD3C2A3-3505-0A48-A1C7-9935D9BA8AA2}"/>
                </a:ext>
              </a:extLst>
            </p:cNvPr>
            <p:cNvSpPr/>
            <p:nvPr/>
          </p:nvSpPr>
          <p:spPr>
            <a:xfrm>
              <a:off x="0" y="171825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2 w 8105774"/>
                <a:gd name="connsiteY5" fmla="*/ 443485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1" y="728059"/>
                    <a:pt x="1941" y="585772"/>
                    <a:pt x="2912" y="443485"/>
                  </a:cubicBezTo>
                  <a:cubicBezTo>
                    <a:pt x="1941" y="295657"/>
                    <a:pt x="971" y="147828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3" name="Eingebuchteter Richtungspfeil 4">
              <a:extLst>
                <a:ext uri="{FF2B5EF4-FFF2-40B4-BE49-F238E27FC236}">
                  <a16:creationId xmlns:a16="http://schemas.microsoft.com/office/drawing/2014/main" id="{E3FD1DC8-9BFC-C14A-B2D1-FBD1384758AF}"/>
                </a:ext>
              </a:extLst>
            </p:cNvPr>
            <p:cNvSpPr txBox="1"/>
            <p:nvPr/>
          </p:nvSpPr>
          <p:spPr>
            <a:xfrm>
              <a:off x="109944" y="171825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lvl="0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rgbClr val="000000"/>
                </a:buClr>
              </a:pP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Signifikant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stärkere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Zunahme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der BMD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unter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Denosumab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vs.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Ibandronat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an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Gesamthüfte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,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Schenkelhals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und LWS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nach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12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Monaten</a:t>
              </a:r>
              <a:endParaRPr lang="en-US" altLang="de-DE" sz="1400" b="1" dirty="0">
                <a:ln/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8B826518-CB4D-7146-B1DE-862029D90B19}"/>
              </a:ext>
            </a:extLst>
          </p:cNvPr>
          <p:cNvGrpSpPr/>
          <p:nvPr/>
        </p:nvGrpSpPr>
        <p:grpSpPr>
          <a:xfrm>
            <a:off x="228600" y="2975510"/>
            <a:ext cx="8610600" cy="870346"/>
            <a:chOff x="0" y="1161653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20" name="Eingebuchteter Richtungspfeil 19">
              <a:extLst>
                <a:ext uri="{FF2B5EF4-FFF2-40B4-BE49-F238E27FC236}">
                  <a16:creationId xmlns:a16="http://schemas.microsoft.com/office/drawing/2014/main" id="{B5BD391B-BA8C-F94B-B0E1-144ABFC417C8}"/>
                </a:ext>
              </a:extLst>
            </p:cNvPr>
            <p:cNvSpPr/>
            <p:nvPr/>
          </p:nvSpPr>
          <p:spPr>
            <a:xfrm>
              <a:off x="0" y="1161653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1 w 8105774"/>
                <a:gd name="connsiteY5" fmla="*/ 460111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0" y="733601"/>
                    <a:pt x="1941" y="596856"/>
                    <a:pt x="2911" y="460111"/>
                  </a:cubicBezTo>
                  <a:cubicBezTo>
                    <a:pt x="1941" y="306741"/>
                    <a:pt x="970" y="153370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1" name="Eingebuchteter Richtungspfeil 6">
              <a:extLst>
                <a:ext uri="{FF2B5EF4-FFF2-40B4-BE49-F238E27FC236}">
                  <a16:creationId xmlns:a16="http://schemas.microsoft.com/office/drawing/2014/main" id="{1CD353E6-157E-E24F-BE9A-F77460E584AE}"/>
                </a:ext>
              </a:extLst>
            </p:cNvPr>
            <p:cNvSpPr txBox="1"/>
            <p:nvPr/>
          </p:nvSpPr>
          <p:spPr>
            <a:xfrm>
              <a:off x="109944" y="1161653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lvl="0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rgbClr val="000000"/>
                </a:buClr>
              </a:pP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Denosumab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führte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zu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signifikant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stärkerer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Reduktion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von CTX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als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Ibandronat</a:t>
              </a:r>
              <a:endParaRPr lang="en-US" altLang="de-DE" sz="1400" b="1" dirty="0">
                <a:ln/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013B3B48-578B-7A44-AFE1-A28436FA448B}"/>
              </a:ext>
            </a:extLst>
          </p:cNvPr>
          <p:cNvGrpSpPr/>
          <p:nvPr/>
        </p:nvGrpSpPr>
        <p:grpSpPr>
          <a:xfrm>
            <a:off x="228600" y="4001971"/>
            <a:ext cx="8610600" cy="870346"/>
            <a:chOff x="0" y="2188114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18" name="Eingebuchteter Richtungspfeil 17">
              <a:extLst>
                <a:ext uri="{FF2B5EF4-FFF2-40B4-BE49-F238E27FC236}">
                  <a16:creationId xmlns:a16="http://schemas.microsoft.com/office/drawing/2014/main" id="{A9872F6D-4CB3-7F4A-AEAD-D7213958EFA0}"/>
                </a:ext>
              </a:extLst>
            </p:cNvPr>
            <p:cNvSpPr/>
            <p:nvPr/>
          </p:nvSpPr>
          <p:spPr>
            <a:xfrm>
              <a:off x="0" y="2188114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1 w 8105774"/>
                <a:gd name="connsiteY5" fmla="*/ 435173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0" y="725288"/>
                    <a:pt x="1941" y="580231"/>
                    <a:pt x="2911" y="435173"/>
                  </a:cubicBezTo>
                  <a:cubicBezTo>
                    <a:pt x="1941" y="290115"/>
                    <a:pt x="970" y="145058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9" name="Eingebuchteter Richtungspfeil 8">
              <a:extLst>
                <a:ext uri="{FF2B5EF4-FFF2-40B4-BE49-F238E27FC236}">
                  <a16:creationId xmlns:a16="http://schemas.microsoft.com/office/drawing/2014/main" id="{DDF12397-B649-6D4E-B053-943D1AF86D82}"/>
                </a:ext>
              </a:extLst>
            </p:cNvPr>
            <p:cNvSpPr txBox="1"/>
            <p:nvPr/>
          </p:nvSpPr>
          <p:spPr>
            <a:xfrm>
              <a:off x="109944" y="2188114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lvl="0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rgbClr val="000000"/>
                </a:buClr>
              </a:pP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Insgesamt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kein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signifikanter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Unterschied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bei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den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unerwünschten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Ereignissen</a:t>
              </a:r>
              <a:b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</a:b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zwischen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den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Behandlungsgruppen</a:t>
              </a:r>
              <a:endParaRPr lang="en-US" altLang="de-DE" sz="1400" b="1" dirty="0">
                <a:ln/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13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533400" y="6324601"/>
            <a:ext cx="4032000" cy="203133"/>
          </a:xfrm>
        </p:spPr>
        <p:txBody>
          <a:bodyPr/>
          <a:lstStyle/>
          <a:p>
            <a:r>
              <a:rPr lang="de-DE" dirty="0" err="1"/>
              <a:t>Recknor</a:t>
            </a:r>
            <a:r>
              <a:rPr lang="de-DE" dirty="0"/>
              <a:t> C et al. </a:t>
            </a:r>
            <a:r>
              <a:rPr lang="de-DE" i="1" dirty="0" err="1"/>
              <a:t>Obstet</a:t>
            </a:r>
            <a:r>
              <a:rPr lang="de-DE" i="1" dirty="0"/>
              <a:t> </a:t>
            </a:r>
            <a:r>
              <a:rPr lang="de-DE" i="1" dirty="0" err="1"/>
              <a:t>Gynecol</a:t>
            </a:r>
            <a:r>
              <a:rPr lang="de-DE" dirty="0"/>
              <a:t>. 2013 Jun;121(6):1291-1299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504825" y="77429"/>
            <a:ext cx="6124575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de-DE" altLang="de-DE" b="1" kern="0" dirty="0">
                <a:latin typeface="Arial" panose="020B0604020202020204" pitchFamily="34" charset="0"/>
                <a:cs typeface="Arial" panose="020B0604020202020204" pitchFamily="34" charset="0"/>
              </a:rPr>
              <a:t>Zusammenfassung der Ergebnisse  </a:t>
            </a:r>
          </a:p>
        </p:txBody>
      </p:sp>
    </p:spTree>
    <p:extLst>
      <p:ext uri="{BB962C8B-B14F-4D97-AF65-F5344CB8AC3E}">
        <p14:creationId xmlns:p14="http://schemas.microsoft.com/office/powerpoint/2010/main" val="3983095529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95300" y="685800"/>
            <a:ext cx="8153400" cy="601884"/>
          </a:xfrm>
        </p:spPr>
        <p:txBody>
          <a:bodyPr/>
          <a:lstStyle/>
          <a:p>
            <a:pPr eaLnBrk="1" hangingPunct="1">
              <a:spcBef>
                <a:spcPts val="2400"/>
              </a:spcBef>
              <a:buClrTx/>
            </a:pPr>
            <a:r>
              <a:rPr lang="en-US" altLang="de-DE" dirty="0" err="1"/>
              <a:t>Denosumab</a:t>
            </a:r>
            <a:r>
              <a:rPr lang="en-US" altLang="de-DE" dirty="0"/>
              <a:t> </a:t>
            </a:r>
            <a:r>
              <a:rPr lang="en-US" altLang="de-DE" dirty="0" err="1"/>
              <a:t>im</a:t>
            </a:r>
            <a:r>
              <a:rPr lang="en-US" altLang="de-DE" dirty="0"/>
              <a:t> </a:t>
            </a:r>
            <a:r>
              <a:rPr lang="en-US" altLang="de-DE" dirty="0" err="1"/>
              <a:t>Vergleich</a:t>
            </a:r>
            <a:r>
              <a:rPr lang="en-US" altLang="de-DE" dirty="0"/>
              <a:t> </a:t>
            </a:r>
            <a:r>
              <a:rPr lang="en-US" altLang="de-DE" dirty="0" err="1"/>
              <a:t>zu</a:t>
            </a:r>
            <a:r>
              <a:rPr lang="en-US" altLang="de-DE" dirty="0"/>
              <a:t> </a:t>
            </a:r>
            <a:r>
              <a:rPr lang="en-US" altLang="de-DE" dirty="0" err="1"/>
              <a:t>Risedronat</a:t>
            </a:r>
            <a:r>
              <a:rPr lang="en-US" altLang="de-DE" dirty="0"/>
              <a:t> </a:t>
            </a:r>
            <a:r>
              <a:rPr lang="en-US" altLang="de-DE" dirty="0" err="1"/>
              <a:t>bei</a:t>
            </a:r>
            <a:r>
              <a:rPr lang="en-US" altLang="de-DE" dirty="0"/>
              <a:t> </a:t>
            </a:r>
            <a:r>
              <a:rPr lang="en-US" altLang="de-DE" dirty="0" err="1"/>
              <a:t>postmenopausalen</a:t>
            </a:r>
            <a:r>
              <a:rPr lang="en-US" altLang="de-DE" dirty="0"/>
              <a:t> Frauen </a:t>
            </a:r>
            <a:r>
              <a:rPr lang="en-US" altLang="de-DE" dirty="0" err="1"/>
              <a:t>mit</a:t>
            </a:r>
            <a:r>
              <a:rPr lang="en-US" altLang="de-DE" dirty="0"/>
              <a:t> </a:t>
            </a:r>
            <a:r>
              <a:rPr lang="en-US" altLang="de-DE" dirty="0" err="1"/>
              <a:t>suboptimaler</a:t>
            </a:r>
            <a:r>
              <a:rPr lang="en-US" altLang="de-DE" dirty="0"/>
              <a:t> </a:t>
            </a:r>
            <a:r>
              <a:rPr lang="en-US" altLang="de-DE" dirty="0" err="1"/>
              <a:t>Alendronat-Therapieadhärenz</a:t>
            </a:r>
            <a:endParaRPr lang="de-DE" altLang="de-D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457200" y="6324600"/>
            <a:ext cx="8001000" cy="4572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</a:pPr>
            <a:r>
              <a:rPr lang="en-US" i="0" dirty="0"/>
              <a:t>Roux C et al. </a:t>
            </a:r>
            <a:r>
              <a:rPr lang="en-US" dirty="0"/>
              <a:t>Bone</a:t>
            </a:r>
            <a:r>
              <a:rPr lang="en-US" i="0" dirty="0"/>
              <a:t> 2014 Jan;58:48-54. </a:t>
            </a:r>
            <a:r>
              <a:rPr lang="en-US" i="0" dirty="0" err="1"/>
              <a:t>Epub</a:t>
            </a:r>
            <a:r>
              <a:rPr lang="en-US" i="0" dirty="0"/>
              <a:t> 2013 Oct 17.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</a:pPr>
            <a:endParaRPr lang="en-US" altLang="de-DE" i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6167342"/>
            <a:ext cx="2209800" cy="57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100240"/>
      </p:ext>
    </p:extLst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platzhalter 42">
            <a:extLst>
              <a:ext uri="{FF2B5EF4-FFF2-40B4-BE49-F238E27FC236}">
                <a16:creationId xmlns:a16="http://schemas.microsoft.com/office/drawing/2014/main" id="{408D4614-045B-BD43-A652-0381DD4130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176868"/>
            <a:ext cx="4032000" cy="350865"/>
          </a:xfrm>
        </p:spPr>
        <p:txBody>
          <a:bodyPr/>
          <a:lstStyle/>
          <a:p>
            <a:r>
              <a:rPr lang="de-DE" dirty="0" err="1">
                <a:latin typeface="+mj-lt"/>
              </a:rPr>
              <a:t>s.c</a:t>
            </a:r>
            <a:r>
              <a:rPr lang="de-DE" dirty="0">
                <a:latin typeface="+mj-lt"/>
              </a:rPr>
              <a:t>. = subkutan; </a:t>
            </a:r>
            <a:r>
              <a:rPr lang="de-DE" dirty="0" err="1">
                <a:latin typeface="+mj-lt"/>
              </a:rPr>
              <a:t>p.o</a:t>
            </a:r>
            <a:r>
              <a:rPr lang="de-DE" dirty="0">
                <a:latin typeface="+mj-lt"/>
              </a:rPr>
              <a:t>. = per oral; qm = einmal im Monat; q6m = einmal alle 6 Monate</a:t>
            </a:r>
          </a:p>
          <a:p>
            <a:r>
              <a:rPr lang="de-DE" dirty="0">
                <a:latin typeface="+mj-lt"/>
              </a:rPr>
              <a:t>Adaptiert nach Roux C et al. </a:t>
            </a:r>
            <a:r>
              <a:rPr lang="de-DE" i="1" dirty="0" err="1">
                <a:latin typeface="+mj-lt"/>
              </a:rPr>
              <a:t>Bone</a:t>
            </a:r>
            <a:r>
              <a:rPr lang="de-DE" dirty="0">
                <a:latin typeface="+mj-lt"/>
              </a:rPr>
              <a:t>. 2014 Jan;58:48-54.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Studiendesign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Denosumab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vs.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Risedronat</a:t>
            </a:r>
            <a:endParaRPr lang="de-CH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3" name="Gerade Verbindung 72">
            <a:extLst>
              <a:ext uri="{FF2B5EF4-FFF2-40B4-BE49-F238E27FC236}">
                <a16:creationId xmlns:a16="http://schemas.microsoft.com/office/drawing/2014/main" id="{CE18E16F-992E-894D-A4AB-F1B974CECFE9}"/>
              </a:ext>
            </a:extLst>
          </p:cNvPr>
          <p:cNvCxnSpPr>
            <a:endCxn id="83" idx="3"/>
          </p:cNvCxnSpPr>
          <p:nvPr/>
        </p:nvCxnSpPr>
        <p:spPr bwMode="auto">
          <a:xfrm flipH="1">
            <a:off x="7720580" y="2995792"/>
            <a:ext cx="7465" cy="1318364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Gerade Verbindung 73">
            <a:extLst>
              <a:ext uri="{FF2B5EF4-FFF2-40B4-BE49-F238E27FC236}">
                <a16:creationId xmlns:a16="http://schemas.microsoft.com/office/drawing/2014/main" id="{175479A2-1A18-4648-A0AD-5C38B6801ACF}"/>
              </a:ext>
            </a:extLst>
          </p:cNvPr>
          <p:cNvCxnSpPr/>
          <p:nvPr/>
        </p:nvCxnSpPr>
        <p:spPr bwMode="auto">
          <a:xfrm>
            <a:off x="4637630" y="2980512"/>
            <a:ext cx="0" cy="1515288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Gerade Verbindung 75">
            <a:extLst>
              <a:ext uri="{FF2B5EF4-FFF2-40B4-BE49-F238E27FC236}">
                <a16:creationId xmlns:a16="http://schemas.microsoft.com/office/drawing/2014/main" id="{45DC9369-2885-A647-8D1B-520D5E713E45}"/>
              </a:ext>
            </a:extLst>
          </p:cNvPr>
          <p:cNvCxnSpPr/>
          <p:nvPr/>
        </p:nvCxnSpPr>
        <p:spPr bwMode="auto">
          <a:xfrm>
            <a:off x="6188705" y="2984370"/>
            <a:ext cx="0" cy="115200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Abgerundetes Rechteck 77">
            <a:extLst>
              <a:ext uri="{FF2B5EF4-FFF2-40B4-BE49-F238E27FC236}">
                <a16:creationId xmlns:a16="http://schemas.microsoft.com/office/drawing/2014/main" id="{A9B84332-92E5-C749-B986-70907E97BF1C}"/>
              </a:ext>
            </a:extLst>
          </p:cNvPr>
          <p:cNvSpPr/>
          <p:nvPr/>
        </p:nvSpPr>
        <p:spPr>
          <a:xfrm>
            <a:off x="4092810" y="1753834"/>
            <a:ext cx="4179780" cy="2863312"/>
          </a:xfrm>
          <a:prstGeom prst="roundRect">
            <a:avLst>
              <a:gd name="adj" fmla="val 10000"/>
            </a:avLst>
          </a:prstGeom>
          <a:noFill/>
          <a:ln>
            <a:solidFill>
              <a:srgbClr val="0000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9" name="Textplatzhalter 2">
            <a:extLst>
              <a:ext uri="{FF2B5EF4-FFF2-40B4-BE49-F238E27FC236}">
                <a16:creationId xmlns:a16="http://schemas.microsoft.com/office/drawing/2014/main" id="{D0A257CC-9105-3140-926A-CF1211C17ADF}"/>
              </a:ext>
            </a:extLst>
          </p:cNvPr>
          <p:cNvSpPr txBox="1">
            <a:spLocks/>
          </p:cNvSpPr>
          <p:nvPr/>
        </p:nvSpPr>
        <p:spPr bwMode="auto">
          <a:xfrm>
            <a:off x="471114" y="4150522"/>
            <a:ext cx="3630204" cy="1564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12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5250" indent="-87313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60000"/>
              <a:buFont typeface="AppleSymbols" charset="0"/>
              <a:buChar char="﹥"/>
              <a:tabLst/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rgbClr val="51515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rgbClr val="51515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31775" marR="0" lvl="0" indent="-231775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ADBF25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ＭＳ Ｐゴシック" pitchFamily="34" charset="-128"/>
              </a:rPr>
              <a:t>Haupteinschlusskriterien</a:t>
            </a:r>
          </a:p>
          <a:p>
            <a:pPr marL="88900" lvl="0" indent="-88900" eaLnBrk="1" fontAlgn="auto" hangingPunct="1">
              <a:lnSpc>
                <a:spcPct val="85000"/>
              </a:lnSpc>
              <a:spcAft>
                <a:spcPts val="0"/>
              </a:spcAft>
              <a:buClr>
                <a:prstClr val="white">
                  <a:lumMod val="50000"/>
                </a:prstClr>
              </a:buClr>
              <a:buSzPct val="150000"/>
              <a:buFont typeface="AppleSymbols" charset="0"/>
              <a:buChar char="﹥"/>
              <a:defRPr/>
            </a:pPr>
            <a:r>
              <a:rPr lang="de-DE" b="0" dirty="0">
                <a:solidFill>
                  <a:sysClr val="windowText" lastClr="000000"/>
                </a:solidFill>
                <a:latin typeface="+mj-lt"/>
              </a:rPr>
              <a:t>Postmenopausale Frauen (≥ 55 Jahre)</a:t>
            </a:r>
          </a:p>
          <a:p>
            <a:pPr marL="88900" lvl="0" indent="-88900" eaLnBrk="1" fontAlgn="auto" hangingPunct="1">
              <a:lnSpc>
                <a:spcPct val="85000"/>
              </a:lnSpc>
              <a:spcAft>
                <a:spcPts val="0"/>
              </a:spcAft>
              <a:buClr>
                <a:prstClr val="white">
                  <a:lumMod val="50000"/>
                </a:prstClr>
              </a:buClr>
              <a:buSzPct val="150000"/>
              <a:buFont typeface="AppleSymbols" charset="0"/>
              <a:buChar char="﹥"/>
              <a:defRPr/>
            </a:pPr>
            <a:r>
              <a:rPr lang="de-DE" b="0" dirty="0">
                <a:solidFill>
                  <a:sysClr val="windowText" lastClr="000000"/>
                </a:solidFill>
                <a:latin typeface="+mj-lt"/>
              </a:rPr>
              <a:t>Schlechte Adhärenz oder Abbruch einer Therapie mit </a:t>
            </a:r>
            <a:r>
              <a:rPr lang="de-DE" b="0" dirty="0" err="1">
                <a:solidFill>
                  <a:sysClr val="windowText" lastClr="000000"/>
                </a:solidFill>
                <a:latin typeface="+mj-lt"/>
              </a:rPr>
              <a:t>Alendronat</a:t>
            </a:r>
            <a:endParaRPr lang="de-DE" b="0" dirty="0">
              <a:solidFill>
                <a:sysClr val="windowText" lastClr="000000"/>
              </a:solidFill>
              <a:latin typeface="+mj-lt"/>
            </a:endParaRPr>
          </a:p>
          <a:p>
            <a:pPr marL="88900" lvl="0" indent="-88900" eaLnBrk="1" fontAlgn="auto" hangingPunct="1">
              <a:lnSpc>
                <a:spcPct val="85000"/>
              </a:lnSpc>
              <a:spcAft>
                <a:spcPts val="0"/>
              </a:spcAft>
              <a:buClr>
                <a:prstClr val="white">
                  <a:lumMod val="50000"/>
                </a:prstClr>
              </a:buClr>
              <a:buSzPct val="150000"/>
              <a:buFont typeface="AppleSymbols" charset="0"/>
              <a:buChar char="﹥"/>
              <a:defRPr/>
            </a:pPr>
            <a:r>
              <a:rPr lang="de-DE" b="0" dirty="0">
                <a:solidFill>
                  <a:sysClr val="windowText" lastClr="000000"/>
                </a:solidFill>
                <a:latin typeface="+mj-lt"/>
              </a:rPr>
              <a:t>Erste Dosis </a:t>
            </a:r>
            <a:r>
              <a:rPr lang="de-DE" b="0" dirty="0" err="1">
                <a:solidFill>
                  <a:sysClr val="windowText" lastClr="000000"/>
                </a:solidFill>
                <a:latin typeface="+mj-lt"/>
              </a:rPr>
              <a:t>Alendronat</a:t>
            </a:r>
            <a:r>
              <a:rPr lang="de-DE" b="0" dirty="0">
                <a:solidFill>
                  <a:sysClr val="windowText" lastClr="000000"/>
                </a:solidFill>
                <a:latin typeface="+mj-lt"/>
              </a:rPr>
              <a:t> mehr als einen Monat vor Studienbeginn</a:t>
            </a:r>
          </a:p>
        </p:txBody>
      </p:sp>
      <p:sp>
        <p:nvSpPr>
          <p:cNvPr id="80" name="Text Box 14">
            <a:extLst>
              <a:ext uri="{FF2B5EF4-FFF2-40B4-BE49-F238E27FC236}">
                <a16:creationId xmlns:a16="http://schemas.microsoft.com/office/drawing/2014/main" id="{444DA5F7-6A96-D74E-B53B-B43F8E75E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2809" y="2359968"/>
            <a:ext cx="417978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288" tIns="18288" rIns="18288" bIns="18288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+mn-cs"/>
              </a:rPr>
              <a:t>Studienmonat</a:t>
            </a:r>
          </a:p>
        </p:txBody>
      </p:sp>
      <p:sp>
        <p:nvSpPr>
          <p:cNvPr id="81" name="AutoShape 4">
            <a:extLst>
              <a:ext uri="{FF2B5EF4-FFF2-40B4-BE49-F238E27FC236}">
                <a16:creationId xmlns:a16="http://schemas.microsoft.com/office/drawing/2014/main" id="{F643241F-9D50-1A49-8CBE-336E0041B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5863" y="3352800"/>
            <a:ext cx="3074717" cy="369086"/>
          </a:xfrm>
          <a:prstGeom prst="homePlate">
            <a:avLst>
              <a:gd name="adj" fmla="val 49189"/>
            </a:avLst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2" name="Text Box 7">
            <a:extLst>
              <a:ext uri="{FF2B5EF4-FFF2-40B4-BE49-F238E27FC236}">
                <a16:creationId xmlns:a16="http://schemas.microsoft.com/office/drawing/2014/main" id="{C0885CD8-571E-B54C-BD75-67A1BFE06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4097" y="3429000"/>
            <a:ext cx="3066483" cy="1793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ＭＳ Ｐゴシック" pitchFamily="34" charset="-128"/>
              </a:rPr>
              <a:t>Denosumab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ＭＳ Ｐゴシック" pitchFamily="34" charset="-128"/>
              </a:rPr>
              <a:t> </a:t>
            </a:r>
            <a:b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ＭＳ Ｐゴシック" pitchFamily="34" charset="-128"/>
              </a:rPr>
            </a:br>
            <a:r>
              <a:rPr lang="de-DE" sz="1000" dirty="0">
                <a:solidFill>
                  <a:srgbClr val="FFFFFF"/>
                </a:solidFill>
                <a:latin typeface="+mj-lt"/>
                <a:ea typeface="ＭＳ Ｐゴシック" pitchFamily="34" charset="-128"/>
              </a:rPr>
              <a:t>60 mg </a:t>
            </a:r>
            <a:r>
              <a:rPr lang="de-DE" sz="1000" dirty="0" err="1">
                <a:solidFill>
                  <a:srgbClr val="FFFFFF"/>
                </a:solidFill>
                <a:latin typeface="+mj-lt"/>
                <a:ea typeface="ＭＳ Ｐゴシック" pitchFamily="34" charset="-128"/>
              </a:rPr>
              <a:t>s.c</a:t>
            </a:r>
            <a:r>
              <a:rPr lang="de-DE" sz="1000" dirty="0">
                <a:solidFill>
                  <a:srgbClr val="FFFFFF"/>
                </a:solidFill>
                <a:latin typeface="+mj-lt"/>
                <a:ea typeface="ＭＳ Ｐゴシック" pitchFamily="34" charset="-128"/>
              </a:rPr>
              <a:t>. q6m </a:t>
            </a:r>
            <a:r>
              <a:rPr lang="de-DE" sz="1000" dirty="0" err="1">
                <a:solidFill>
                  <a:srgbClr val="FFFFFF"/>
                </a:solidFill>
                <a:latin typeface="+mj-lt"/>
                <a:ea typeface="ＭＳ Ｐゴシック" pitchFamily="34" charset="-128"/>
              </a:rPr>
              <a:t>n</a:t>
            </a:r>
            <a:r>
              <a:rPr lang="de-DE" sz="1000" dirty="0">
                <a:solidFill>
                  <a:srgbClr val="FFFFFF"/>
                </a:solidFill>
                <a:latin typeface="+mj-lt"/>
                <a:ea typeface="ＭＳ Ｐゴシック" pitchFamily="34" charset="-128"/>
              </a:rPr>
              <a:t> = 435</a:t>
            </a:r>
          </a:p>
        </p:txBody>
      </p:sp>
      <p:sp>
        <p:nvSpPr>
          <p:cNvPr id="83" name="AutoShape 3">
            <a:extLst>
              <a:ext uri="{FF2B5EF4-FFF2-40B4-BE49-F238E27FC236}">
                <a16:creationId xmlns:a16="http://schemas.microsoft.com/office/drawing/2014/main" id="{B9A0FAB7-846E-554A-A1A0-585D63BC3276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4645863" y="4132512"/>
            <a:ext cx="3074717" cy="363288"/>
          </a:xfrm>
          <a:prstGeom prst="homePlate">
            <a:avLst>
              <a:gd name="adj" fmla="val 49189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4" name="Text Box 12">
            <a:extLst>
              <a:ext uri="{FF2B5EF4-FFF2-40B4-BE49-F238E27FC236}">
                <a16:creationId xmlns:a16="http://schemas.microsoft.com/office/drawing/2014/main" id="{423AFC37-5214-B84F-96B6-9EA66B0ACC5F}"/>
              </a:ext>
            </a:extLst>
          </p:cNvPr>
          <p:cNvSpPr txBox="1">
            <a:spLocks noChangeArrowheads="1"/>
          </p:cNvSpPr>
          <p:nvPr/>
        </p:nvSpPr>
        <p:spPr bwMode="invGray">
          <a:xfrm>
            <a:off x="4637630" y="4114800"/>
            <a:ext cx="3074716" cy="3810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9144" rIns="9144" anchor="ctr"/>
          <a:lstStyle/>
          <a:p>
            <a:pPr lvl="0" algn="ctr"/>
            <a:r>
              <a:rPr lang="de-DE" sz="1000" dirty="0" err="1">
                <a:solidFill>
                  <a:prstClr val="black"/>
                </a:solidFill>
                <a:latin typeface="+mj-lt"/>
                <a:ea typeface="ＭＳ Ｐゴシック" pitchFamily="34" charset="-128"/>
              </a:rPr>
              <a:t>Risedronat</a:t>
            </a:r>
            <a:endParaRPr lang="de-DE" sz="1000" dirty="0">
              <a:solidFill>
                <a:prstClr val="black"/>
              </a:solidFill>
              <a:latin typeface="+mj-lt"/>
              <a:ea typeface="ＭＳ Ｐゴシック" pitchFamily="34" charset="-128"/>
            </a:endParaRPr>
          </a:p>
          <a:p>
            <a:pPr lvl="0" algn="ctr"/>
            <a:r>
              <a:rPr lang="de-DE" sz="1000" dirty="0">
                <a:solidFill>
                  <a:prstClr val="black"/>
                </a:solidFill>
                <a:latin typeface="+mj-lt"/>
                <a:ea typeface="ＭＳ Ｐゴシック" pitchFamily="34" charset="-128"/>
              </a:rPr>
              <a:t>150 mg </a:t>
            </a:r>
            <a:r>
              <a:rPr lang="de-DE" sz="1000" dirty="0" err="1">
                <a:solidFill>
                  <a:prstClr val="black"/>
                </a:solidFill>
                <a:latin typeface="+mj-lt"/>
                <a:ea typeface="ＭＳ Ｐゴシック" pitchFamily="34" charset="-128"/>
              </a:rPr>
              <a:t>p.o</a:t>
            </a:r>
            <a:r>
              <a:rPr lang="de-DE" sz="1000" dirty="0">
                <a:solidFill>
                  <a:prstClr val="black"/>
                </a:solidFill>
                <a:latin typeface="+mj-lt"/>
                <a:ea typeface="ＭＳ Ｐゴシック" pitchFamily="34" charset="-128"/>
              </a:rPr>
              <a:t>. qm </a:t>
            </a:r>
            <a:r>
              <a:rPr lang="de-DE" sz="1000" dirty="0" err="1">
                <a:solidFill>
                  <a:prstClr val="black"/>
                </a:solidFill>
                <a:latin typeface="+mj-lt"/>
                <a:ea typeface="ＭＳ Ｐゴシック" pitchFamily="34" charset="-128"/>
              </a:rPr>
              <a:t>n</a:t>
            </a:r>
            <a:r>
              <a:rPr lang="de-DE" sz="1000" dirty="0">
                <a:solidFill>
                  <a:prstClr val="black"/>
                </a:solidFill>
                <a:latin typeface="+mj-lt"/>
                <a:ea typeface="ＭＳ Ｐゴシック" pitchFamily="34" charset="-128"/>
              </a:rPr>
              <a:t> = 435</a:t>
            </a:r>
          </a:p>
        </p:txBody>
      </p:sp>
      <p:sp>
        <p:nvSpPr>
          <p:cNvPr id="85" name="Pfeil nach rechts 84">
            <a:extLst>
              <a:ext uri="{FF2B5EF4-FFF2-40B4-BE49-F238E27FC236}">
                <a16:creationId xmlns:a16="http://schemas.microsoft.com/office/drawing/2014/main" id="{6BAF1CF3-EF2E-0848-840D-9FF420C393BE}"/>
              </a:ext>
            </a:extLst>
          </p:cNvPr>
          <p:cNvSpPr/>
          <p:nvPr/>
        </p:nvSpPr>
        <p:spPr>
          <a:xfrm>
            <a:off x="4645863" y="3810000"/>
            <a:ext cx="3074717" cy="227265"/>
          </a:xfrm>
          <a:prstGeom prst="rightArrow">
            <a:avLst>
              <a:gd name="adj1" fmla="val 98525"/>
              <a:gd name="adj2" fmla="val 54172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Calcium und Vitamin D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1A8CED3A-9C47-8C40-8625-7C0B7D4E1B64}"/>
              </a:ext>
            </a:extLst>
          </p:cNvPr>
          <p:cNvSpPr>
            <a:spLocks noChangeAspect="1"/>
          </p:cNvSpPr>
          <p:nvPr/>
        </p:nvSpPr>
        <p:spPr>
          <a:xfrm>
            <a:off x="4465863" y="2598775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</a:t>
            </a:r>
            <a:endParaRPr kumimoji="0" lang="de-DE" sz="1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830172EE-116E-9240-B77B-66EF51864505}"/>
              </a:ext>
            </a:extLst>
          </p:cNvPr>
          <p:cNvSpPr>
            <a:spLocks noChangeAspect="1"/>
          </p:cNvSpPr>
          <p:nvPr/>
        </p:nvSpPr>
        <p:spPr>
          <a:xfrm>
            <a:off x="6009021" y="2598775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6</a:t>
            </a:r>
          </a:p>
        </p:txBody>
      </p:sp>
      <p:grpSp>
        <p:nvGrpSpPr>
          <p:cNvPr id="90" name="Gruppierung 35">
            <a:extLst>
              <a:ext uri="{FF2B5EF4-FFF2-40B4-BE49-F238E27FC236}">
                <a16:creationId xmlns:a16="http://schemas.microsoft.com/office/drawing/2014/main" id="{1187466F-E062-274F-BC5A-3C103E9BE7A1}"/>
              </a:ext>
            </a:extLst>
          </p:cNvPr>
          <p:cNvGrpSpPr/>
          <p:nvPr/>
        </p:nvGrpSpPr>
        <p:grpSpPr>
          <a:xfrm>
            <a:off x="526752" y="1718544"/>
            <a:ext cx="1225847" cy="571738"/>
            <a:chOff x="363602" y="2413158"/>
            <a:chExt cx="1437730" cy="571738"/>
          </a:xfrm>
          <a:solidFill>
            <a:schemeClr val="accent3">
              <a:lumMod val="50000"/>
            </a:schemeClr>
          </a:solidFill>
        </p:grpSpPr>
        <p:sp>
          <p:nvSpPr>
            <p:cNvPr id="91" name="Abgerundetes Rechteck 90">
              <a:extLst>
                <a:ext uri="{FF2B5EF4-FFF2-40B4-BE49-F238E27FC236}">
                  <a16:creationId xmlns:a16="http://schemas.microsoft.com/office/drawing/2014/main" id="{87A25923-FD7A-594B-B89C-605AE83D4D24}"/>
                </a:ext>
              </a:extLst>
            </p:cNvPr>
            <p:cNvSpPr/>
            <p:nvPr/>
          </p:nvSpPr>
          <p:spPr>
            <a:xfrm>
              <a:off x="363602" y="2413158"/>
              <a:ext cx="1437730" cy="571738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92" name="Abgerundetes Rechteck 5">
              <a:extLst>
                <a:ext uri="{FF2B5EF4-FFF2-40B4-BE49-F238E27FC236}">
                  <a16:creationId xmlns:a16="http://schemas.microsoft.com/office/drawing/2014/main" id="{F599F248-F7F0-A344-9B74-4411E544F0F2}"/>
                </a:ext>
              </a:extLst>
            </p:cNvPr>
            <p:cNvSpPr/>
            <p:nvPr/>
          </p:nvSpPr>
          <p:spPr>
            <a:xfrm>
              <a:off x="380348" y="2429904"/>
              <a:ext cx="1404238" cy="538246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marL="0" marR="0" lvl="0" indent="0" algn="ctr" defTabSz="622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Screening</a:t>
              </a:r>
            </a:p>
          </p:txBody>
        </p:sp>
      </p:grpSp>
      <p:grpSp>
        <p:nvGrpSpPr>
          <p:cNvPr id="93" name="Gruppierung 38">
            <a:extLst>
              <a:ext uri="{FF2B5EF4-FFF2-40B4-BE49-F238E27FC236}">
                <a16:creationId xmlns:a16="http://schemas.microsoft.com/office/drawing/2014/main" id="{7067E3BB-78B8-8E41-9294-E622191F9795}"/>
              </a:ext>
            </a:extLst>
          </p:cNvPr>
          <p:cNvGrpSpPr/>
          <p:nvPr/>
        </p:nvGrpSpPr>
        <p:grpSpPr>
          <a:xfrm>
            <a:off x="2182955" y="1718544"/>
            <a:ext cx="1437730" cy="571738"/>
            <a:chOff x="2428768" y="1079103"/>
            <a:chExt cx="1437730" cy="571738"/>
          </a:xfrm>
          <a:solidFill>
            <a:schemeClr val="accent3">
              <a:lumMod val="50000"/>
            </a:schemeClr>
          </a:solidFill>
        </p:grpSpPr>
        <p:sp>
          <p:nvSpPr>
            <p:cNvPr id="94" name="Abgerundetes Rechteck 93">
              <a:extLst>
                <a:ext uri="{FF2B5EF4-FFF2-40B4-BE49-F238E27FC236}">
                  <a16:creationId xmlns:a16="http://schemas.microsoft.com/office/drawing/2014/main" id="{293E6FAA-D4F4-1048-AF95-6B1B98E5E483}"/>
                </a:ext>
              </a:extLst>
            </p:cNvPr>
            <p:cNvSpPr/>
            <p:nvPr/>
          </p:nvSpPr>
          <p:spPr>
            <a:xfrm>
              <a:off x="2428768" y="1079103"/>
              <a:ext cx="1437730" cy="571738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95" name="Abgerundetes Rechteck 9">
              <a:extLst>
                <a:ext uri="{FF2B5EF4-FFF2-40B4-BE49-F238E27FC236}">
                  <a16:creationId xmlns:a16="http://schemas.microsoft.com/office/drawing/2014/main" id="{7B8709A2-F6F0-B64F-AF4F-5B1CFA61E622}"/>
                </a:ext>
              </a:extLst>
            </p:cNvPr>
            <p:cNvSpPr/>
            <p:nvPr/>
          </p:nvSpPr>
          <p:spPr>
            <a:xfrm>
              <a:off x="2445514" y="1095849"/>
              <a:ext cx="1404238" cy="538246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marL="0" marR="0" lvl="0" indent="0" algn="ctr" defTabSz="622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Randomisierung</a:t>
              </a:r>
            </a:p>
            <a:p>
              <a:pPr marL="0" marR="0" lvl="0" indent="0" algn="ctr" defTabSz="622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Tag 1</a:t>
              </a:r>
            </a:p>
          </p:txBody>
        </p:sp>
      </p:grpSp>
      <p:sp>
        <p:nvSpPr>
          <p:cNvPr id="96" name="Form 95">
            <a:extLst>
              <a:ext uri="{FF2B5EF4-FFF2-40B4-BE49-F238E27FC236}">
                <a16:creationId xmlns:a16="http://schemas.microsoft.com/office/drawing/2014/main" id="{60F7873C-15CC-9F44-AC6F-3B737626916A}"/>
              </a:ext>
            </a:extLst>
          </p:cNvPr>
          <p:cNvSpPr/>
          <p:nvPr/>
        </p:nvSpPr>
        <p:spPr>
          <a:xfrm flipV="1">
            <a:off x="3124200" y="1170105"/>
            <a:ext cx="1783857" cy="1783857"/>
          </a:xfrm>
          <a:prstGeom prst="leftCircularArrow">
            <a:avLst>
              <a:gd name="adj1" fmla="val 3155"/>
              <a:gd name="adj2" fmla="val 388268"/>
              <a:gd name="adj3" fmla="val 2163779"/>
              <a:gd name="adj4" fmla="val 9024489"/>
              <a:gd name="adj5" fmla="val 3681"/>
            </a:avLst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603D0527-8301-ED49-98F6-5816808E6219}"/>
              </a:ext>
            </a:extLst>
          </p:cNvPr>
          <p:cNvSpPr>
            <a:spLocks noChangeAspect="1"/>
          </p:cNvSpPr>
          <p:nvPr/>
        </p:nvSpPr>
        <p:spPr>
          <a:xfrm>
            <a:off x="7552178" y="2598775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12</a:t>
            </a:r>
          </a:p>
        </p:txBody>
      </p:sp>
      <p:grpSp>
        <p:nvGrpSpPr>
          <p:cNvPr id="98" name="Gruppierung 80">
            <a:extLst>
              <a:ext uri="{FF2B5EF4-FFF2-40B4-BE49-F238E27FC236}">
                <a16:creationId xmlns:a16="http://schemas.microsoft.com/office/drawing/2014/main" id="{C0DCC142-5143-6A4F-8BC6-F53D0134CDE0}"/>
              </a:ext>
            </a:extLst>
          </p:cNvPr>
          <p:cNvGrpSpPr/>
          <p:nvPr/>
        </p:nvGrpSpPr>
        <p:grpSpPr>
          <a:xfrm>
            <a:off x="4084577" y="1718545"/>
            <a:ext cx="4188014" cy="569282"/>
            <a:chOff x="6559099" y="1079103"/>
            <a:chExt cx="1437730" cy="571738"/>
          </a:xfrm>
          <a:solidFill>
            <a:schemeClr val="accent3">
              <a:lumMod val="50000"/>
            </a:schemeClr>
          </a:solidFill>
        </p:grpSpPr>
        <p:sp>
          <p:nvSpPr>
            <p:cNvPr id="99" name="Abgerundetes Rechteck 98">
              <a:extLst>
                <a:ext uri="{FF2B5EF4-FFF2-40B4-BE49-F238E27FC236}">
                  <a16:creationId xmlns:a16="http://schemas.microsoft.com/office/drawing/2014/main" id="{A68887D3-2CB0-8548-921B-4261C64F8E3D}"/>
                </a:ext>
              </a:extLst>
            </p:cNvPr>
            <p:cNvSpPr/>
            <p:nvPr/>
          </p:nvSpPr>
          <p:spPr>
            <a:xfrm>
              <a:off x="6559099" y="1079103"/>
              <a:ext cx="1437730" cy="571738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100" name="Abgerundetes Rechteck 17">
              <a:extLst>
                <a:ext uri="{FF2B5EF4-FFF2-40B4-BE49-F238E27FC236}">
                  <a16:creationId xmlns:a16="http://schemas.microsoft.com/office/drawing/2014/main" id="{CAA4398A-1D43-E245-9F4E-DA84C7A017A9}"/>
                </a:ext>
              </a:extLst>
            </p:cNvPr>
            <p:cNvSpPr/>
            <p:nvPr/>
          </p:nvSpPr>
          <p:spPr>
            <a:xfrm>
              <a:off x="6575845" y="1095849"/>
              <a:ext cx="1404238" cy="538246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lvl="0" algn="ctr">
                <a:lnSpc>
                  <a:spcPct val="85000"/>
                </a:lnSpc>
                <a:spcBef>
                  <a:spcPct val="30000"/>
                </a:spcBef>
                <a:buClr>
                  <a:srgbClr val="FAB900"/>
                </a:buClr>
              </a:pPr>
              <a:r>
                <a:rPr lang="de-DE" sz="1400" kern="0" dirty="0">
                  <a:solidFill>
                    <a:srgbClr val="FFFFFF"/>
                  </a:solidFill>
                  <a:latin typeface="+mj-lt"/>
                </a:rPr>
                <a:t>Internationale, multizentrische, randomisierte, offene Parallelgruppen-Studie </a:t>
              </a:r>
            </a:p>
          </p:txBody>
        </p:sp>
      </p:grpSp>
      <p:sp>
        <p:nvSpPr>
          <p:cNvPr id="28" name="Form 27">
            <a:extLst>
              <a:ext uri="{FF2B5EF4-FFF2-40B4-BE49-F238E27FC236}">
                <a16:creationId xmlns:a16="http://schemas.microsoft.com/office/drawing/2014/main" id="{96586243-8D0D-ED4B-B6B3-494EC64CC4B2}"/>
              </a:ext>
            </a:extLst>
          </p:cNvPr>
          <p:cNvSpPr/>
          <p:nvPr/>
        </p:nvSpPr>
        <p:spPr>
          <a:xfrm flipV="1">
            <a:off x="1111743" y="1170104"/>
            <a:ext cx="1783857" cy="1783857"/>
          </a:xfrm>
          <a:prstGeom prst="leftCircularArrow">
            <a:avLst>
              <a:gd name="adj1" fmla="val 3155"/>
              <a:gd name="adj2" fmla="val 388268"/>
              <a:gd name="adj3" fmla="val 2163779"/>
              <a:gd name="adj4" fmla="val 9024489"/>
              <a:gd name="adj5" fmla="val 3681"/>
            </a:avLst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4960068"/>
      </p:ext>
    </p:extLst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BE6EC6-C9B5-6147-9ABB-F8B125F8D9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324600"/>
            <a:ext cx="2209800" cy="203133"/>
          </a:xfrm>
        </p:spPr>
        <p:txBody>
          <a:bodyPr/>
          <a:lstStyle/>
          <a:p>
            <a:r>
              <a:rPr lang="de-DE" dirty="0">
                <a:latin typeface="+mj-lt"/>
              </a:rPr>
              <a:t>Roux C et al. </a:t>
            </a:r>
            <a:r>
              <a:rPr lang="de-DE" i="1" dirty="0" err="1">
                <a:latin typeface="+mj-lt"/>
              </a:rPr>
              <a:t>Bone</a:t>
            </a:r>
            <a:r>
              <a:rPr lang="de-DE" i="1" dirty="0">
                <a:latin typeface="+mj-lt"/>
              </a:rPr>
              <a:t>. </a:t>
            </a:r>
            <a:r>
              <a:rPr lang="de-DE" dirty="0">
                <a:latin typeface="+mj-lt"/>
              </a:rPr>
              <a:t>2014 Jan;58:48-54.</a:t>
            </a:r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b="1" dirty="0">
                <a:latin typeface="Arial" panose="020B0604020202020204" pitchFamily="34" charset="0"/>
                <a:cs typeface="Arial" panose="020B0604020202020204" pitchFamily="34" charset="0"/>
              </a:rPr>
              <a:t>Studienziele 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F51ADB0F-06F0-3142-B773-6F0E5990A0F6}"/>
              </a:ext>
            </a:extLst>
          </p:cNvPr>
          <p:cNvGrpSpPr/>
          <p:nvPr/>
        </p:nvGrpSpPr>
        <p:grpSpPr>
          <a:xfrm>
            <a:off x="228600" y="1985682"/>
            <a:ext cx="8610600" cy="870346"/>
            <a:chOff x="0" y="171825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22" name="Eingebuchteter Richtungspfeil 21">
              <a:extLst>
                <a:ext uri="{FF2B5EF4-FFF2-40B4-BE49-F238E27FC236}">
                  <a16:creationId xmlns:a16="http://schemas.microsoft.com/office/drawing/2014/main" id="{7CD3C2A3-3505-0A48-A1C7-9935D9BA8AA2}"/>
                </a:ext>
              </a:extLst>
            </p:cNvPr>
            <p:cNvSpPr/>
            <p:nvPr/>
          </p:nvSpPr>
          <p:spPr>
            <a:xfrm>
              <a:off x="0" y="171825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2 w 8105774"/>
                <a:gd name="connsiteY5" fmla="*/ 443485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1" y="728059"/>
                    <a:pt x="1941" y="585772"/>
                    <a:pt x="2912" y="443485"/>
                  </a:cubicBezTo>
                  <a:cubicBezTo>
                    <a:pt x="1941" y="295657"/>
                    <a:pt x="971" y="147828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3" name="Eingebuchteter Richtungspfeil 4">
              <a:extLst>
                <a:ext uri="{FF2B5EF4-FFF2-40B4-BE49-F238E27FC236}">
                  <a16:creationId xmlns:a16="http://schemas.microsoft.com/office/drawing/2014/main" id="{E3FD1DC8-9BFC-C14A-B2D1-FBD1384758AF}"/>
                </a:ext>
              </a:extLst>
            </p:cNvPr>
            <p:cNvSpPr txBox="1"/>
            <p:nvPr/>
          </p:nvSpPr>
          <p:spPr>
            <a:xfrm>
              <a:off x="109944" y="171825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lvl="0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rgbClr val="000000"/>
                </a:buClr>
              </a:pPr>
              <a:r>
                <a:rPr lang="en-US" altLang="de-DE" sz="1400" b="1" dirty="0" err="1">
                  <a:ln/>
                  <a:latin typeface="+mj-lt"/>
                  <a:ea typeface="MS PGothic" panose="020B0600070205080204" pitchFamily="34" charset="-128"/>
                </a:rPr>
                <a:t>Vergleich</a:t>
              </a:r>
              <a:r>
                <a:rPr lang="en-US" altLang="de-DE" sz="1400" b="1" dirty="0">
                  <a:ln/>
                  <a:latin typeface="+mj-lt"/>
                  <a:ea typeface="MS PGothic" panose="020B0600070205080204" pitchFamily="34" charset="-128"/>
                </a:rPr>
                <a:t> der </a:t>
              </a:r>
              <a:r>
                <a:rPr lang="en-US" altLang="de-DE" sz="1400" b="1" dirty="0" err="1">
                  <a:ln/>
                  <a:latin typeface="+mj-lt"/>
                  <a:ea typeface="MS PGothic" panose="020B0600070205080204" pitchFamily="34" charset="-128"/>
                </a:rPr>
                <a:t>Verträglichkeit</a:t>
              </a:r>
              <a:r>
                <a:rPr lang="en-US" altLang="de-DE" sz="1400" b="1" dirty="0">
                  <a:ln/>
                  <a:latin typeface="+mj-lt"/>
                  <a:ea typeface="MS PGothic" panose="020B0600070205080204" pitchFamily="34" charset="-128"/>
                </a:rPr>
                <a:t> und </a:t>
              </a:r>
              <a:r>
                <a:rPr lang="en-US" altLang="de-DE" sz="1400" b="1" dirty="0" err="1">
                  <a:ln/>
                  <a:latin typeface="+mj-lt"/>
                  <a:ea typeface="MS PGothic" panose="020B0600070205080204" pitchFamily="34" charset="-128"/>
                </a:rPr>
                <a:t>Wirksamkeit</a:t>
              </a:r>
              <a:r>
                <a:rPr lang="en-US" altLang="de-DE" sz="1400" b="1" dirty="0">
                  <a:ln/>
                  <a:latin typeface="+mj-lt"/>
                  <a:ea typeface="MS PGothic" panose="020B0600070205080204" pitchFamily="34" charset="-128"/>
                </a:rPr>
                <a:t> von </a:t>
              </a:r>
              <a:r>
                <a:rPr lang="en-US" altLang="de-DE" sz="1400" b="1" dirty="0" err="1">
                  <a:ln/>
                  <a:latin typeface="+mj-lt"/>
                  <a:ea typeface="MS PGothic" panose="020B0600070205080204" pitchFamily="34" charset="-128"/>
                </a:rPr>
                <a:t>Denosumab</a:t>
              </a:r>
              <a:r>
                <a:rPr lang="en-US" altLang="de-DE" sz="1400" b="1" dirty="0">
                  <a:ln/>
                  <a:latin typeface="+mj-lt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+mj-lt"/>
                  <a:ea typeface="MS PGothic" panose="020B0600070205080204" pitchFamily="34" charset="-128"/>
                </a:rPr>
                <a:t>mit</a:t>
              </a:r>
              <a:r>
                <a:rPr lang="en-US" altLang="de-DE" sz="1400" b="1" dirty="0">
                  <a:ln/>
                  <a:latin typeface="+mj-lt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+mj-lt"/>
                  <a:ea typeface="MS PGothic" panose="020B0600070205080204" pitchFamily="34" charset="-128"/>
                </a:rPr>
                <a:t>Risedronat</a:t>
              </a:r>
              <a:r>
                <a:rPr lang="en-US" altLang="de-DE" sz="1400" b="1" dirty="0">
                  <a:ln/>
                  <a:latin typeface="+mj-lt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+mj-lt"/>
                  <a:ea typeface="MS PGothic" panose="020B0600070205080204" pitchFamily="34" charset="-128"/>
                </a:rPr>
                <a:t>bei</a:t>
              </a:r>
              <a:r>
                <a:rPr lang="en-US" altLang="de-DE" sz="1400" b="1" dirty="0">
                  <a:ln/>
                  <a:latin typeface="+mj-lt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+mj-lt"/>
                  <a:ea typeface="MS PGothic" panose="020B0600070205080204" pitchFamily="34" charset="-128"/>
                </a:rPr>
                <a:t>postmenopausalen</a:t>
              </a:r>
              <a:r>
                <a:rPr lang="en-US" altLang="de-DE" sz="1400" b="1" dirty="0">
                  <a:ln/>
                  <a:latin typeface="+mj-lt"/>
                  <a:ea typeface="MS PGothic" panose="020B0600070205080204" pitchFamily="34" charset="-128"/>
                </a:rPr>
                <a:t> Frauen, die </a:t>
              </a:r>
              <a:r>
                <a:rPr lang="en-US" altLang="de-DE" sz="1400" b="1" dirty="0" err="1">
                  <a:ln/>
                  <a:latin typeface="+mj-lt"/>
                  <a:ea typeface="MS PGothic" panose="020B0600070205080204" pitchFamily="34" charset="-128"/>
                </a:rPr>
                <a:t>mit</a:t>
              </a:r>
              <a:r>
                <a:rPr lang="en-US" altLang="de-DE" sz="1400" b="1" dirty="0">
                  <a:ln/>
                  <a:latin typeface="+mj-lt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+mj-lt"/>
                  <a:ea typeface="MS PGothic" panose="020B0600070205080204" pitchFamily="34" charset="-128"/>
                </a:rPr>
                <a:t>Alendronat</a:t>
              </a:r>
              <a:r>
                <a:rPr lang="en-US" altLang="de-DE" sz="1400" b="1" dirty="0">
                  <a:ln/>
                  <a:latin typeface="+mj-lt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+mj-lt"/>
                  <a:ea typeface="MS PGothic" panose="020B0600070205080204" pitchFamily="34" charset="-128"/>
                </a:rPr>
                <a:t>vorbehandelt</a:t>
              </a:r>
              <a:r>
                <a:rPr lang="en-US" altLang="de-DE" sz="1400" b="1" dirty="0">
                  <a:ln/>
                  <a:latin typeface="+mj-lt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+mj-lt"/>
                  <a:ea typeface="MS PGothic" panose="020B0600070205080204" pitchFamily="34" charset="-128"/>
                </a:rPr>
                <a:t>waren</a:t>
              </a:r>
              <a:endParaRPr lang="en-US" altLang="de-DE" sz="1400" b="1" dirty="0">
                <a:ln/>
                <a:latin typeface="+mj-lt"/>
                <a:ea typeface="MS PGothic" panose="020B0600070205080204" pitchFamily="34" charset="-128"/>
              </a:endParaRP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8B826518-CB4D-7146-B1DE-862029D90B19}"/>
              </a:ext>
            </a:extLst>
          </p:cNvPr>
          <p:cNvGrpSpPr/>
          <p:nvPr/>
        </p:nvGrpSpPr>
        <p:grpSpPr>
          <a:xfrm>
            <a:off x="228600" y="2975510"/>
            <a:ext cx="8610600" cy="870346"/>
            <a:chOff x="0" y="1161653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20" name="Eingebuchteter Richtungspfeil 19">
              <a:extLst>
                <a:ext uri="{FF2B5EF4-FFF2-40B4-BE49-F238E27FC236}">
                  <a16:creationId xmlns:a16="http://schemas.microsoft.com/office/drawing/2014/main" id="{B5BD391B-BA8C-F94B-B0E1-144ABFC417C8}"/>
                </a:ext>
              </a:extLst>
            </p:cNvPr>
            <p:cNvSpPr/>
            <p:nvPr/>
          </p:nvSpPr>
          <p:spPr>
            <a:xfrm>
              <a:off x="0" y="1161653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1 w 8105774"/>
                <a:gd name="connsiteY5" fmla="*/ 460111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0" y="733601"/>
                    <a:pt x="1941" y="596856"/>
                    <a:pt x="2911" y="460111"/>
                  </a:cubicBezTo>
                  <a:cubicBezTo>
                    <a:pt x="1941" y="306741"/>
                    <a:pt x="970" y="153370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1" name="Eingebuchteter Richtungspfeil 6">
              <a:extLst>
                <a:ext uri="{FF2B5EF4-FFF2-40B4-BE49-F238E27FC236}">
                  <a16:creationId xmlns:a16="http://schemas.microsoft.com/office/drawing/2014/main" id="{1CD353E6-157E-E24F-BE9A-F77460E584AE}"/>
                </a:ext>
              </a:extLst>
            </p:cNvPr>
            <p:cNvSpPr txBox="1"/>
            <p:nvPr/>
          </p:nvSpPr>
          <p:spPr>
            <a:xfrm>
              <a:off x="109944" y="1161653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lvl="0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rgbClr val="000000"/>
                </a:buClr>
              </a:pPr>
              <a:r>
                <a:rPr lang="en-US" altLang="de-DE" sz="1400" b="1" dirty="0" err="1">
                  <a:ln/>
                  <a:latin typeface="+mj-lt"/>
                  <a:ea typeface="MS PGothic" panose="020B0600070205080204" pitchFamily="34" charset="-128"/>
                </a:rPr>
                <a:t>Änderung</a:t>
              </a:r>
              <a:r>
                <a:rPr lang="en-US" altLang="de-DE" sz="1400" b="1" dirty="0">
                  <a:ln/>
                  <a:latin typeface="+mj-lt"/>
                  <a:ea typeface="MS PGothic" panose="020B0600070205080204" pitchFamily="34" charset="-128"/>
                </a:rPr>
                <a:t> der </a:t>
              </a:r>
              <a:r>
                <a:rPr lang="en-US" altLang="de-DE" sz="1400" b="1" dirty="0" err="1">
                  <a:ln/>
                  <a:latin typeface="+mj-lt"/>
                  <a:ea typeface="MS PGothic" panose="020B0600070205080204" pitchFamily="34" charset="-128"/>
                </a:rPr>
                <a:t>Knochenmineraldichte</a:t>
              </a:r>
              <a:r>
                <a:rPr lang="en-US" altLang="de-DE" sz="1400" b="1" dirty="0">
                  <a:ln/>
                  <a:latin typeface="+mj-lt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+mj-lt"/>
                  <a:ea typeface="MS PGothic" panose="020B0600070205080204" pitchFamily="34" charset="-128"/>
                </a:rPr>
                <a:t>nach</a:t>
              </a:r>
              <a:r>
                <a:rPr lang="en-US" altLang="de-DE" sz="1400" b="1" dirty="0">
                  <a:ln/>
                  <a:latin typeface="+mj-lt"/>
                  <a:ea typeface="MS PGothic" panose="020B0600070205080204" pitchFamily="34" charset="-128"/>
                </a:rPr>
                <a:t> 12 </a:t>
              </a:r>
              <a:r>
                <a:rPr lang="en-US" altLang="de-DE" sz="1400" b="1" dirty="0" err="1">
                  <a:ln/>
                  <a:latin typeface="+mj-lt"/>
                  <a:ea typeface="MS PGothic" panose="020B0600070205080204" pitchFamily="34" charset="-128"/>
                </a:rPr>
                <a:t>Monaten</a:t>
              </a:r>
              <a:r>
                <a:rPr lang="en-US" altLang="de-DE" sz="1400" b="1" dirty="0">
                  <a:ln/>
                  <a:latin typeface="+mj-lt"/>
                  <a:ea typeface="MS PGothic" panose="020B0600070205080204" pitchFamily="34" charset="-128"/>
                </a:rPr>
                <a:t> </a:t>
              </a:r>
              <a:r>
                <a:rPr lang="en-US" altLang="de-DE" sz="1400" dirty="0">
                  <a:ln/>
                  <a:latin typeface="+mj-lt"/>
                  <a:ea typeface="MS PGothic" panose="020B0600070205080204" pitchFamily="34" charset="-128"/>
                </a:rPr>
                <a:t>(prim. </a:t>
              </a:r>
              <a:r>
                <a:rPr lang="en-US" altLang="de-DE" sz="1400" dirty="0" err="1">
                  <a:ln/>
                  <a:latin typeface="+mj-lt"/>
                  <a:ea typeface="MS PGothic" panose="020B0600070205080204" pitchFamily="34" charset="-128"/>
                </a:rPr>
                <a:t>Endpunkt</a:t>
              </a:r>
              <a:r>
                <a:rPr lang="en-US" altLang="de-DE" sz="1400" dirty="0">
                  <a:ln/>
                  <a:latin typeface="+mj-lt"/>
                  <a:ea typeface="MS PGothic" panose="020B0600070205080204" pitchFamily="34" charset="-128"/>
                </a:rPr>
                <a:t>: </a:t>
              </a:r>
              <a:r>
                <a:rPr lang="en-US" altLang="de-DE" sz="1400" dirty="0" err="1">
                  <a:ln/>
                  <a:latin typeface="+mj-lt"/>
                  <a:ea typeface="MS PGothic" panose="020B0600070205080204" pitchFamily="34" charset="-128"/>
                </a:rPr>
                <a:t>Änderung</a:t>
              </a:r>
              <a:r>
                <a:rPr lang="en-US" altLang="de-DE" sz="1400" dirty="0">
                  <a:ln/>
                  <a:latin typeface="+mj-lt"/>
                  <a:ea typeface="MS PGothic" panose="020B0600070205080204" pitchFamily="34" charset="-128"/>
                </a:rPr>
                <a:t> der BMD an der </a:t>
              </a:r>
              <a:r>
                <a:rPr lang="en-US" altLang="de-DE" sz="1400" dirty="0" err="1">
                  <a:ln/>
                  <a:latin typeface="+mj-lt"/>
                  <a:ea typeface="MS PGothic" panose="020B0600070205080204" pitchFamily="34" charset="-128"/>
                </a:rPr>
                <a:t>Gesamthüfte</a:t>
              </a:r>
              <a:r>
                <a:rPr lang="en-US" altLang="de-DE" sz="1400" dirty="0">
                  <a:ln/>
                  <a:latin typeface="+mj-lt"/>
                  <a:ea typeface="MS PGothic" panose="020B0600070205080204" pitchFamily="34" charset="-128"/>
                </a:rPr>
                <a:t> (%)</a:t>
              </a: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013B3B48-578B-7A44-AFE1-A28436FA448B}"/>
              </a:ext>
            </a:extLst>
          </p:cNvPr>
          <p:cNvGrpSpPr/>
          <p:nvPr/>
        </p:nvGrpSpPr>
        <p:grpSpPr>
          <a:xfrm>
            <a:off x="228600" y="4001971"/>
            <a:ext cx="8610600" cy="870346"/>
            <a:chOff x="0" y="2188114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18" name="Eingebuchteter Richtungspfeil 17">
              <a:extLst>
                <a:ext uri="{FF2B5EF4-FFF2-40B4-BE49-F238E27FC236}">
                  <a16:creationId xmlns:a16="http://schemas.microsoft.com/office/drawing/2014/main" id="{A9872F6D-4CB3-7F4A-AEAD-D7213958EFA0}"/>
                </a:ext>
              </a:extLst>
            </p:cNvPr>
            <p:cNvSpPr/>
            <p:nvPr/>
          </p:nvSpPr>
          <p:spPr>
            <a:xfrm>
              <a:off x="0" y="2188114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1 w 8105774"/>
                <a:gd name="connsiteY5" fmla="*/ 435173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0" y="725288"/>
                    <a:pt x="1941" y="580231"/>
                    <a:pt x="2911" y="435173"/>
                  </a:cubicBezTo>
                  <a:cubicBezTo>
                    <a:pt x="1941" y="290115"/>
                    <a:pt x="970" y="145058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9" name="Eingebuchteter Richtungspfeil 8">
              <a:extLst>
                <a:ext uri="{FF2B5EF4-FFF2-40B4-BE49-F238E27FC236}">
                  <a16:creationId xmlns:a16="http://schemas.microsoft.com/office/drawing/2014/main" id="{DDF12397-B649-6D4E-B053-943D1AF86D82}"/>
                </a:ext>
              </a:extLst>
            </p:cNvPr>
            <p:cNvSpPr txBox="1"/>
            <p:nvPr/>
          </p:nvSpPr>
          <p:spPr>
            <a:xfrm>
              <a:off x="109944" y="2188114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lvl="0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rgbClr val="000000"/>
                </a:buClr>
              </a:pPr>
              <a:r>
                <a:rPr lang="en-US" altLang="de-DE" sz="1400" b="1" dirty="0" err="1">
                  <a:ln/>
                  <a:latin typeface="+mj-lt"/>
                  <a:ea typeface="MS PGothic" panose="020B0600070205080204" pitchFamily="34" charset="-128"/>
                </a:rPr>
                <a:t>Änderung</a:t>
              </a:r>
              <a:r>
                <a:rPr lang="en-US" altLang="de-DE" sz="1400" b="1" dirty="0">
                  <a:ln/>
                  <a:latin typeface="+mj-lt"/>
                  <a:ea typeface="MS PGothic" panose="020B0600070205080204" pitchFamily="34" charset="-128"/>
                </a:rPr>
                <a:t> des </a:t>
              </a:r>
              <a:r>
                <a:rPr lang="en-US" altLang="de-DE" sz="1400" b="1" dirty="0" err="1">
                  <a:ln/>
                  <a:latin typeface="+mj-lt"/>
                  <a:ea typeface="MS PGothic" panose="020B0600070205080204" pitchFamily="34" charset="-128"/>
                </a:rPr>
                <a:t>Knochenumbaumarkers</a:t>
              </a:r>
              <a:r>
                <a:rPr lang="en-US" altLang="de-DE" sz="1400" b="1" dirty="0">
                  <a:ln/>
                  <a:latin typeface="+mj-lt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+mj-lt"/>
                  <a:ea typeface="MS PGothic" panose="020B0600070205080204" pitchFamily="34" charset="-128"/>
                </a:rPr>
                <a:t>Serumtyp</a:t>
              </a:r>
              <a:r>
                <a:rPr lang="en-US" altLang="de-DE" sz="1400" b="1" dirty="0">
                  <a:ln/>
                  <a:latin typeface="+mj-lt"/>
                  <a:ea typeface="MS PGothic" panose="020B0600070205080204" pitchFamily="34" charset="-128"/>
                </a:rPr>
                <a:t> 1 C-</a:t>
              </a:r>
              <a:r>
                <a:rPr lang="en-US" altLang="de-DE" sz="1400" b="1" dirty="0" err="1">
                  <a:ln/>
                  <a:latin typeface="+mj-lt"/>
                  <a:ea typeface="MS PGothic" panose="020B0600070205080204" pitchFamily="34" charset="-128"/>
                </a:rPr>
                <a:t>Telopeptid</a:t>
              </a:r>
              <a:r>
                <a:rPr lang="en-US" altLang="de-DE" sz="1400" b="1" dirty="0">
                  <a:ln/>
                  <a:latin typeface="+mj-lt"/>
                  <a:ea typeface="MS PGothic" panose="020B0600070205080204" pitchFamily="34" charset="-128"/>
                </a:rPr>
                <a:t> (CTX) </a:t>
              </a:r>
              <a:r>
                <a:rPr lang="en-US" altLang="de-DE" sz="1400" b="1" dirty="0" err="1">
                  <a:ln/>
                  <a:latin typeface="+mj-lt"/>
                  <a:ea typeface="MS PGothic" panose="020B0600070205080204" pitchFamily="34" charset="-128"/>
                </a:rPr>
                <a:t>nach</a:t>
              </a:r>
              <a:endParaRPr lang="en-US" altLang="de-DE" sz="1400" b="1" dirty="0">
                <a:ln/>
                <a:latin typeface="+mj-lt"/>
                <a:ea typeface="MS PGothic" panose="020B0600070205080204" pitchFamily="34" charset="-128"/>
              </a:endParaRPr>
            </a:p>
            <a:p>
              <a:pPr lvl="0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rgbClr val="000000"/>
                </a:buClr>
              </a:pPr>
              <a:r>
                <a:rPr lang="en-US" altLang="de-DE" sz="1400" b="1" dirty="0" err="1">
                  <a:ln/>
                  <a:latin typeface="+mj-lt"/>
                  <a:ea typeface="MS PGothic" panose="020B0600070205080204" pitchFamily="34" charset="-128"/>
                </a:rPr>
                <a:t>einem</a:t>
              </a:r>
              <a:r>
                <a:rPr lang="en-US" altLang="de-DE" sz="1400" b="1" dirty="0">
                  <a:ln/>
                  <a:latin typeface="+mj-lt"/>
                  <a:ea typeface="MS PGothic" panose="020B0600070205080204" pitchFamily="34" charset="-128"/>
                </a:rPr>
                <a:t> und 6 </a:t>
              </a:r>
              <a:r>
                <a:rPr lang="en-US" altLang="de-DE" sz="1400" b="1" dirty="0" err="1">
                  <a:ln/>
                  <a:latin typeface="+mj-lt"/>
                  <a:ea typeface="MS PGothic" panose="020B0600070205080204" pitchFamily="34" charset="-128"/>
                </a:rPr>
                <a:t>Monaten</a:t>
              </a:r>
              <a:endParaRPr lang="en-US" altLang="de-DE" sz="1400" b="1" dirty="0">
                <a:ln/>
                <a:latin typeface="+mj-lt"/>
                <a:ea typeface="MS PGothic" panose="020B060007020508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8066932"/>
      </p:ext>
    </p:extLst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9646FAB-4DE3-504B-A58A-CF7616A7A8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176868"/>
            <a:ext cx="4032000" cy="350865"/>
          </a:xfrm>
        </p:spPr>
        <p:txBody>
          <a:bodyPr/>
          <a:lstStyle/>
          <a:p>
            <a:r>
              <a:rPr lang="de-DE" dirty="0"/>
              <a:t>N = Anzahl der randomisierten Patientinnen</a:t>
            </a:r>
          </a:p>
          <a:p>
            <a:r>
              <a:rPr lang="de-DE" dirty="0"/>
              <a:t>Adaptiert nach Roux C et al. </a:t>
            </a:r>
            <a:r>
              <a:rPr lang="de-DE" i="1" dirty="0" err="1"/>
              <a:t>Bone</a:t>
            </a:r>
            <a:r>
              <a:rPr lang="de-DE" i="1" dirty="0"/>
              <a:t>. </a:t>
            </a:r>
            <a:r>
              <a:rPr lang="de-DE" dirty="0"/>
              <a:t>2014 Jan;58:48-54.</a:t>
            </a:r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b="1" dirty="0">
                <a:latin typeface="Arial" panose="020B0604020202020204" pitchFamily="34" charset="0"/>
                <a:cs typeface="Arial" panose="020B0604020202020204" pitchFamily="34" charset="0"/>
              </a:rPr>
              <a:t>Basischarakteristika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944138"/>
              </p:ext>
            </p:extLst>
          </p:nvPr>
        </p:nvGraphicFramePr>
        <p:xfrm>
          <a:off x="533401" y="1524000"/>
          <a:ext cx="8077200" cy="391001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710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0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5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096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ADADAD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7" marB="45707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Risedronat</a:t>
                      </a:r>
                      <a:endParaRPr kumimoji="0" lang="en-US" altLang="de-DE" sz="12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 = 435</a:t>
                      </a: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7" marB="45707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Denosumab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 = 435</a:t>
                      </a:r>
                      <a:endParaRPr kumimoji="0" lang="en-US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7" marB="45707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088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Alter (</a:t>
                      </a: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Jahre</a:t>
                      </a:r>
                      <a:r>
                        <a:rPr kumimoji="0" lang="en-US" altLang="de-DE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), </a:t>
                      </a: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Mittelwert</a:t>
                      </a: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7" marB="45707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67,7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7" marB="4570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67,8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7" marB="4570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156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Knochendichte</a:t>
                      </a:r>
                      <a:r>
                        <a:rPr kumimoji="0" lang="en-US" altLang="de-DE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T-Score, </a:t>
                      </a: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Mittelwert</a:t>
                      </a: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7" marB="45707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7" marB="4570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7" marB="4570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088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Gesamthüfte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7" marB="45707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–1,6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–1,6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088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Schenkelhals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7" marB="45707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–1,9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–1,9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088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Lendenwirbelsäule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7" marB="45707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–2,3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–2,2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762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Dauer</a:t>
                      </a:r>
                      <a:r>
                        <a:rPr kumimoji="0" lang="en-US" altLang="de-DE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vorangegangenen</a:t>
                      </a:r>
                      <a:r>
                        <a:rPr kumimoji="0" lang="en-US" altLang="de-DE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Alendronat</a:t>
                      </a:r>
                      <a:endParaRPr kumimoji="0" lang="en-US" altLang="de-DE" sz="1200" b="1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Behandlung</a:t>
                      </a:r>
                      <a:r>
                        <a:rPr kumimoji="0" lang="en-US" altLang="de-DE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(Median)</a:t>
                      </a: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7" marB="45707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27,2 Monate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7" marB="4570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20,0 Monate 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7" marB="4570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088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Behandlung 0 - &lt; 12 Monate, n(%)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7" marB="45707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133 (30,6)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7" marB="4570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157 (36,1)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4088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Behandlung &gt; 12 Monate, n(%)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7" marB="45707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301 (69,2)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7" marB="4570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278 (63,9)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088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Patienten mit Fraktur-Vorgeschichte, n(%)</a:t>
                      </a:r>
                      <a:endParaRPr kumimoji="0" lang="en-US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7" marB="45707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150 (34,5)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151 (34,7)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9382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CTX (ng/ml), Median</a:t>
                      </a:r>
                      <a:endParaRPr kumimoji="0" lang="en-US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07" marB="45707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0,3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0,3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466234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b="1" dirty="0">
                <a:latin typeface="Arial" panose="020B0604020202020204" pitchFamily="34" charset="0"/>
                <a:cs typeface="Arial" panose="020B0604020202020204" pitchFamily="34" charset="0"/>
              </a:rPr>
              <a:t>Änderung der Knochenmineraldichte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74811E0-D23C-DD4F-AC94-4CF5A19CCDA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30264" y="6366091"/>
            <a:ext cx="2817737" cy="203133"/>
          </a:xfrm>
        </p:spPr>
        <p:txBody>
          <a:bodyPr/>
          <a:lstStyle/>
          <a:p>
            <a:r>
              <a:rPr lang="de-DE" dirty="0"/>
              <a:t>Adaptiert nach Roux C et al. </a:t>
            </a:r>
            <a:r>
              <a:rPr lang="de-DE" i="1" dirty="0" err="1"/>
              <a:t>Bone</a:t>
            </a:r>
            <a:r>
              <a:rPr lang="de-DE" i="1" dirty="0"/>
              <a:t>. </a:t>
            </a:r>
            <a:r>
              <a:rPr lang="de-DE" dirty="0"/>
              <a:t>2014 Jan;58:48-54.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922B756-1A50-8046-9BB0-F8773C7BA5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81175" y="1828800"/>
            <a:ext cx="1266826" cy="280987"/>
          </a:xfrm>
        </p:spPr>
        <p:txBody>
          <a:bodyPr/>
          <a:lstStyle/>
          <a:p>
            <a:r>
              <a:rPr lang="de-DE" b="1" dirty="0">
                <a:latin typeface="+mj-lt"/>
              </a:rPr>
              <a:t>Gesamthüfte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0EB44F6-DF29-474A-93C0-76C0E9D02A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81401" y="1828800"/>
            <a:ext cx="1219200" cy="280987"/>
          </a:xfrm>
        </p:spPr>
        <p:txBody>
          <a:bodyPr/>
          <a:lstStyle/>
          <a:p>
            <a:r>
              <a:rPr lang="de-DE" b="1" dirty="0">
                <a:latin typeface="+mj-lt"/>
              </a:rPr>
              <a:t>Schenkelhals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03721F3-2FA7-7142-B82F-DD92CA96F54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16200000" flipH="1">
            <a:off x="-614542" y="3597036"/>
            <a:ext cx="2995059" cy="381001"/>
          </a:xfrm>
        </p:spPr>
        <p:txBody>
          <a:bodyPr/>
          <a:lstStyle/>
          <a:p>
            <a:r>
              <a:rPr lang="de-DE" dirty="0"/>
              <a:t>Änderung der BMD vs.</a:t>
            </a:r>
            <a:br>
              <a:rPr lang="de-DE" dirty="0"/>
            </a:br>
            <a:r>
              <a:rPr lang="de-DE" dirty="0"/>
              <a:t>Ausgangswert (%)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46F6E4D0-1AB9-7443-A422-02A30FDEEB0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81800" y="5512070"/>
            <a:ext cx="1828800" cy="1015663"/>
          </a:xfrm>
        </p:spPr>
        <p:txBody>
          <a:bodyPr/>
          <a:lstStyle/>
          <a:p>
            <a:r>
              <a:rPr lang="de-DE" dirty="0"/>
              <a:t>* p &lt; 0,0001</a:t>
            </a:r>
          </a:p>
          <a:p>
            <a:endParaRPr lang="de-DE" dirty="0"/>
          </a:p>
          <a:p>
            <a:r>
              <a:rPr lang="de-DE" sz="1200" dirty="0"/>
              <a:t>       </a:t>
            </a:r>
            <a:r>
              <a:rPr lang="de-DE" sz="1200" dirty="0" err="1"/>
              <a:t>Risedronat</a:t>
            </a:r>
            <a:endParaRPr lang="de-DE" sz="1200" dirty="0"/>
          </a:p>
          <a:p>
            <a:endParaRPr lang="de-DE" sz="1200" dirty="0"/>
          </a:p>
          <a:p>
            <a:r>
              <a:rPr lang="de-DE" sz="1200" dirty="0"/>
              <a:t>       </a:t>
            </a:r>
            <a:r>
              <a:rPr lang="de-DE" sz="1200" dirty="0" err="1"/>
              <a:t>Denosumab</a:t>
            </a:r>
            <a:endParaRPr lang="de-DE" sz="1200" dirty="0"/>
          </a:p>
        </p:txBody>
      </p:sp>
      <p:sp>
        <p:nvSpPr>
          <p:cNvPr id="7180" name="Rectangle 63"/>
          <p:cNvSpPr>
            <a:spLocks noChangeArrowheads="1"/>
          </p:cNvSpPr>
          <p:nvPr/>
        </p:nvSpPr>
        <p:spPr bwMode="auto">
          <a:xfrm>
            <a:off x="6903420" y="5867400"/>
            <a:ext cx="144488" cy="1428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81" name="Rectangle 66"/>
          <p:cNvSpPr>
            <a:spLocks noChangeArrowheads="1"/>
          </p:cNvSpPr>
          <p:nvPr/>
        </p:nvSpPr>
        <p:spPr bwMode="auto">
          <a:xfrm>
            <a:off x="6903421" y="6332538"/>
            <a:ext cx="144487" cy="1444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86" name="TextBox 13"/>
          <p:cNvSpPr txBox="1">
            <a:spLocks noChangeArrowheads="1"/>
          </p:cNvSpPr>
          <p:nvPr/>
        </p:nvSpPr>
        <p:spPr bwMode="auto">
          <a:xfrm>
            <a:off x="2030757" y="3502223"/>
            <a:ext cx="2552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*</a:t>
            </a:r>
          </a:p>
        </p:txBody>
      </p:sp>
      <p:sp>
        <p:nvSpPr>
          <p:cNvPr id="7187" name="TextBox 14"/>
          <p:cNvSpPr txBox="1">
            <a:spLocks noChangeArrowheads="1"/>
          </p:cNvSpPr>
          <p:nvPr/>
        </p:nvSpPr>
        <p:spPr bwMode="auto">
          <a:xfrm>
            <a:off x="3808283" y="3866341"/>
            <a:ext cx="2552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*</a:t>
            </a:r>
          </a:p>
        </p:txBody>
      </p:sp>
      <p:sp>
        <p:nvSpPr>
          <p:cNvPr id="33" name="Textplatzhalter 4">
            <a:extLst>
              <a:ext uri="{FF2B5EF4-FFF2-40B4-BE49-F238E27FC236}">
                <a16:creationId xmlns:a16="http://schemas.microsoft.com/office/drawing/2014/main" id="{4FDB9EAB-5AC8-0546-8F35-7B1B6B0B303A}"/>
              </a:ext>
            </a:extLst>
          </p:cNvPr>
          <p:cNvSpPr txBox="1">
            <a:spLocks/>
          </p:cNvSpPr>
          <p:nvPr/>
        </p:nvSpPr>
        <p:spPr bwMode="auto">
          <a:xfrm>
            <a:off x="5334001" y="1828800"/>
            <a:ext cx="1295399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1200">
                <a:solidFill>
                  <a:srgbClr val="51515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200">
                <a:solidFill>
                  <a:srgbClr val="515151"/>
                </a:solidFill>
                <a:latin typeface="+mn-lt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200">
                <a:solidFill>
                  <a:srgbClr val="515151"/>
                </a:solidFill>
                <a:latin typeface="+mn-lt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200">
                <a:solidFill>
                  <a:srgbClr val="515151"/>
                </a:solidFill>
                <a:latin typeface="+mn-lt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12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455F5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1200" b="1" i="0" u="none" strike="noStrike" kern="0" cap="none" spc="0" normalizeH="0" baseline="0" noProof="0" dirty="0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LWS</a:t>
            </a:r>
          </a:p>
        </p:txBody>
      </p:sp>
      <p:sp>
        <p:nvSpPr>
          <p:cNvPr id="23" name="Rechteck 11">
            <a:extLst>
              <a:ext uri="{FF2B5EF4-FFF2-40B4-BE49-F238E27FC236}">
                <a16:creationId xmlns:a16="http://schemas.microsoft.com/office/drawing/2014/main" id="{E6EE32F0-1BD2-024F-B65F-3F9E6D072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921" y="2290008"/>
            <a:ext cx="5262954" cy="2989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600" b="0" i="0" u="none" strike="noStrike" kern="1200" cap="none" spc="0" normalizeH="0" baseline="0" noProof="0">
              <a:ln>
                <a:noFill/>
              </a:ln>
              <a:solidFill>
                <a:srgbClr val="E2DF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cxnSp>
        <p:nvCxnSpPr>
          <p:cNvPr id="24" name="Gerade Verbindung 2">
            <a:extLst>
              <a:ext uri="{FF2B5EF4-FFF2-40B4-BE49-F238E27FC236}">
                <a16:creationId xmlns:a16="http://schemas.microsoft.com/office/drawing/2014/main" id="{50E04431-6A01-AD4F-80F3-3EE1A5F30E0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635921" y="2290868"/>
            <a:ext cx="0" cy="2988984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Gerade Verbindung 47">
            <a:extLst>
              <a:ext uri="{FF2B5EF4-FFF2-40B4-BE49-F238E27FC236}">
                <a16:creationId xmlns:a16="http://schemas.microsoft.com/office/drawing/2014/main" id="{E41790C9-5026-5841-A781-AF32F010499F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>
            <a:off x="1602695" y="2257642"/>
            <a:ext cx="0" cy="66451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Gerade Verbindung 48">
            <a:extLst>
              <a:ext uri="{FF2B5EF4-FFF2-40B4-BE49-F238E27FC236}">
                <a16:creationId xmlns:a16="http://schemas.microsoft.com/office/drawing/2014/main" id="{F21C9044-7457-AE4F-AD0C-737403723C4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>
            <a:off x="1602695" y="2755807"/>
            <a:ext cx="0" cy="66451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Gerade Verbindung 49">
            <a:extLst>
              <a:ext uri="{FF2B5EF4-FFF2-40B4-BE49-F238E27FC236}">
                <a16:creationId xmlns:a16="http://schemas.microsoft.com/office/drawing/2014/main" id="{47B44B57-A847-BA40-AF7E-EA52826C1CBF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>
            <a:off x="1602695" y="3253972"/>
            <a:ext cx="0" cy="66451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Gerade Verbindung 50">
            <a:extLst>
              <a:ext uri="{FF2B5EF4-FFF2-40B4-BE49-F238E27FC236}">
                <a16:creationId xmlns:a16="http://schemas.microsoft.com/office/drawing/2014/main" id="{115F7F4D-17C9-C247-A85D-2EE00263DCF8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>
            <a:off x="1602695" y="3752136"/>
            <a:ext cx="0" cy="66451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Gerade Verbindung 51">
            <a:extLst>
              <a:ext uri="{FF2B5EF4-FFF2-40B4-BE49-F238E27FC236}">
                <a16:creationId xmlns:a16="http://schemas.microsoft.com/office/drawing/2014/main" id="{910203F1-99CF-FD4D-9597-3B6C08956751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>
            <a:off x="1602695" y="4250301"/>
            <a:ext cx="0" cy="66451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Gerade Verbindung 52">
            <a:extLst>
              <a:ext uri="{FF2B5EF4-FFF2-40B4-BE49-F238E27FC236}">
                <a16:creationId xmlns:a16="http://schemas.microsoft.com/office/drawing/2014/main" id="{C7A5113B-0B08-1E4D-A001-18EAC816469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>
            <a:off x="1602695" y="4748466"/>
            <a:ext cx="0" cy="66451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Gerade Verbindung 53">
            <a:extLst>
              <a:ext uri="{FF2B5EF4-FFF2-40B4-BE49-F238E27FC236}">
                <a16:creationId xmlns:a16="http://schemas.microsoft.com/office/drawing/2014/main" id="{86026528-CAFE-3D4E-BA13-D2C6A60CA48C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>
            <a:off x="1602695" y="5246626"/>
            <a:ext cx="0" cy="66451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Textfeld 4">
            <a:extLst>
              <a:ext uri="{FF2B5EF4-FFF2-40B4-BE49-F238E27FC236}">
                <a16:creationId xmlns:a16="http://schemas.microsoft.com/office/drawing/2014/main" id="{7C663D13-A41D-C845-BD76-0883AB0E6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2482" y="2192179"/>
            <a:ext cx="2551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5</a:t>
            </a:r>
          </a:p>
        </p:txBody>
      </p:sp>
      <p:sp>
        <p:nvSpPr>
          <p:cNvPr id="34" name="Textfeld 55">
            <a:extLst>
              <a:ext uri="{FF2B5EF4-FFF2-40B4-BE49-F238E27FC236}">
                <a16:creationId xmlns:a16="http://schemas.microsoft.com/office/drawing/2014/main" id="{FAFA76CD-E3DE-FA42-87B0-7BC82A9BB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2482" y="2649379"/>
            <a:ext cx="2551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36" name="Textfeld 56">
            <a:extLst>
              <a:ext uri="{FF2B5EF4-FFF2-40B4-BE49-F238E27FC236}">
                <a16:creationId xmlns:a16="http://schemas.microsoft.com/office/drawing/2014/main" id="{31F949E1-8AE3-1846-9838-421DA28BA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2482" y="3182779"/>
            <a:ext cx="2551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</a:t>
            </a:r>
          </a:p>
        </p:txBody>
      </p:sp>
      <p:sp>
        <p:nvSpPr>
          <p:cNvPr id="37" name="Textfeld 57">
            <a:extLst>
              <a:ext uri="{FF2B5EF4-FFF2-40B4-BE49-F238E27FC236}">
                <a16:creationId xmlns:a16="http://schemas.microsoft.com/office/drawing/2014/main" id="{63C1E53F-3A21-4E41-89CA-95BC9AA40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2482" y="3639979"/>
            <a:ext cx="2551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38" name="Textfeld 58">
            <a:extLst>
              <a:ext uri="{FF2B5EF4-FFF2-40B4-BE49-F238E27FC236}">
                <a16:creationId xmlns:a16="http://schemas.microsoft.com/office/drawing/2014/main" id="{F61D4812-38E1-104D-A238-3CF2BC437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2482" y="4173379"/>
            <a:ext cx="2551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39" name="Textfeld 59">
            <a:extLst>
              <a:ext uri="{FF2B5EF4-FFF2-40B4-BE49-F238E27FC236}">
                <a16:creationId xmlns:a16="http://schemas.microsoft.com/office/drawing/2014/main" id="{2DDD5DA3-6FFE-314E-ADB5-1BD5A9208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2482" y="4648200"/>
            <a:ext cx="2551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</a:t>
            </a:r>
          </a:p>
        </p:txBody>
      </p:sp>
      <p:sp>
        <p:nvSpPr>
          <p:cNvPr id="40" name="Textfeld 60">
            <a:extLst>
              <a:ext uri="{FF2B5EF4-FFF2-40B4-BE49-F238E27FC236}">
                <a16:creationId xmlns:a16="http://schemas.microsoft.com/office/drawing/2014/main" id="{CF6F6FAB-2893-6C48-B283-5C32D78C4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105400"/>
            <a:ext cx="29848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-1</a:t>
            </a:r>
          </a:p>
        </p:txBody>
      </p:sp>
      <p:grpSp>
        <p:nvGrpSpPr>
          <p:cNvPr id="42" name="Gruppieren 74">
            <a:extLst>
              <a:ext uri="{FF2B5EF4-FFF2-40B4-BE49-F238E27FC236}">
                <a16:creationId xmlns:a16="http://schemas.microsoft.com/office/drawing/2014/main" id="{2580B3A8-CE5E-1E46-8B3A-3D814768671C}"/>
              </a:ext>
            </a:extLst>
          </p:cNvPr>
          <p:cNvGrpSpPr>
            <a:grpSpLocks/>
          </p:cNvGrpSpPr>
          <p:nvPr/>
        </p:nvGrpSpPr>
        <p:grpSpPr bwMode="auto">
          <a:xfrm>
            <a:off x="3972994" y="4647316"/>
            <a:ext cx="110753" cy="136399"/>
            <a:chOff x="2051560" y="4885898"/>
            <a:chExt cx="90000" cy="75070"/>
          </a:xfrm>
        </p:grpSpPr>
        <p:cxnSp>
          <p:nvCxnSpPr>
            <p:cNvPr id="81" name="Gerade Verbindung 75">
              <a:extLst>
                <a:ext uri="{FF2B5EF4-FFF2-40B4-BE49-F238E27FC236}">
                  <a16:creationId xmlns:a16="http://schemas.microsoft.com/office/drawing/2014/main" id="{1E6BC6DA-388B-424B-945F-4FF77F0E694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96560" y="4885898"/>
              <a:ext cx="1242" cy="7507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Gerade Verbindung 76">
              <a:extLst>
                <a:ext uri="{FF2B5EF4-FFF2-40B4-BE49-F238E27FC236}">
                  <a16:creationId xmlns:a16="http://schemas.microsoft.com/office/drawing/2014/main" id="{B2D9A33D-BA73-964F-B65C-67660DE91C8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>
              <a:off x="2096560" y="4840898"/>
              <a:ext cx="0" cy="900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3" name="Gruppieren 8">
            <a:extLst>
              <a:ext uri="{FF2B5EF4-FFF2-40B4-BE49-F238E27FC236}">
                <a16:creationId xmlns:a16="http://schemas.microsoft.com/office/drawing/2014/main" id="{58CE4488-59B5-9840-B1EA-43A1C5DC4C32}"/>
              </a:ext>
            </a:extLst>
          </p:cNvPr>
          <p:cNvGrpSpPr>
            <a:grpSpLocks/>
          </p:cNvGrpSpPr>
          <p:nvPr/>
        </p:nvGrpSpPr>
        <p:grpSpPr bwMode="auto">
          <a:xfrm>
            <a:off x="2294908" y="4448648"/>
            <a:ext cx="110753" cy="240685"/>
            <a:chOff x="2051560" y="4885898"/>
            <a:chExt cx="90000" cy="195617"/>
          </a:xfrm>
        </p:grpSpPr>
        <p:cxnSp>
          <p:nvCxnSpPr>
            <p:cNvPr id="78" name="Gerade Verbindung 65">
              <a:extLst>
                <a:ext uri="{FF2B5EF4-FFF2-40B4-BE49-F238E27FC236}">
                  <a16:creationId xmlns:a16="http://schemas.microsoft.com/office/drawing/2014/main" id="{D39D09E0-B6D4-674B-A51D-9BE98D633F2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096560" y="4885898"/>
              <a:ext cx="0" cy="19561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9" name="Gerade Verbindung 67">
              <a:extLst>
                <a:ext uri="{FF2B5EF4-FFF2-40B4-BE49-F238E27FC236}">
                  <a16:creationId xmlns:a16="http://schemas.microsoft.com/office/drawing/2014/main" id="{F0396A3E-A137-5148-A876-9B6793FD869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>
              <a:off x="2096560" y="4840898"/>
              <a:ext cx="0" cy="900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0" name="Gerade Verbindung 68">
              <a:extLst>
                <a:ext uri="{FF2B5EF4-FFF2-40B4-BE49-F238E27FC236}">
                  <a16:creationId xmlns:a16="http://schemas.microsoft.com/office/drawing/2014/main" id="{5A57CF8D-A25D-7C4B-A1ED-BE466B2E67D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>
              <a:off x="2096560" y="5036515"/>
              <a:ext cx="0" cy="900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8" name="Textfeld 102">
            <a:extLst>
              <a:ext uri="{FF2B5EF4-FFF2-40B4-BE49-F238E27FC236}">
                <a16:creationId xmlns:a16="http://schemas.microsoft.com/office/drawing/2014/main" id="{F597AFBF-75D2-824A-AA3D-2417CB0A9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1196" y="3393370"/>
            <a:ext cx="25519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*</a:t>
            </a:r>
          </a:p>
        </p:txBody>
      </p:sp>
      <p:sp>
        <p:nvSpPr>
          <p:cNvPr id="49" name="Textfeld 104">
            <a:extLst>
              <a:ext uri="{FF2B5EF4-FFF2-40B4-BE49-F238E27FC236}">
                <a16:creationId xmlns:a16="http://schemas.microsoft.com/office/drawing/2014/main" id="{CA6493FA-0947-EE4E-B0CB-209EFDF58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8593" y="2638143"/>
            <a:ext cx="25519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*</a:t>
            </a:r>
          </a:p>
        </p:txBody>
      </p:sp>
      <p:grpSp>
        <p:nvGrpSpPr>
          <p:cNvPr id="51" name="Gruppieren 70">
            <a:extLst>
              <a:ext uri="{FF2B5EF4-FFF2-40B4-BE49-F238E27FC236}">
                <a16:creationId xmlns:a16="http://schemas.microsoft.com/office/drawing/2014/main" id="{2A34C7BD-CAF5-5845-AC26-C91D274BF514}"/>
              </a:ext>
            </a:extLst>
          </p:cNvPr>
          <p:cNvGrpSpPr>
            <a:grpSpLocks/>
          </p:cNvGrpSpPr>
          <p:nvPr/>
        </p:nvGrpSpPr>
        <p:grpSpPr bwMode="auto">
          <a:xfrm>
            <a:off x="2729244" y="3653824"/>
            <a:ext cx="110753" cy="240685"/>
            <a:chOff x="2051560" y="4885898"/>
            <a:chExt cx="90000" cy="195617"/>
          </a:xfrm>
        </p:grpSpPr>
        <p:cxnSp>
          <p:nvCxnSpPr>
            <p:cNvPr id="71" name="Gerade Verbindung 71">
              <a:extLst>
                <a:ext uri="{FF2B5EF4-FFF2-40B4-BE49-F238E27FC236}">
                  <a16:creationId xmlns:a16="http://schemas.microsoft.com/office/drawing/2014/main" id="{B9E3B9EE-F10F-4C4A-950C-37ACAE94D91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096560" y="4885898"/>
              <a:ext cx="0" cy="19561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" name="Gerade Verbindung 72">
              <a:extLst>
                <a:ext uri="{FF2B5EF4-FFF2-40B4-BE49-F238E27FC236}">
                  <a16:creationId xmlns:a16="http://schemas.microsoft.com/office/drawing/2014/main" id="{A4AAFA31-3433-2E49-B726-1A2DA69E6EE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>
              <a:off x="2096560" y="4840898"/>
              <a:ext cx="0" cy="900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" name="Gerade Verbindung 73">
              <a:extLst>
                <a:ext uri="{FF2B5EF4-FFF2-40B4-BE49-F238E27FC236}">
                  <a16:creationId xmlns:a16="http://schemas.microsoft.com/office/drawing/2014/main" id="{81D5A661-D788-0946-90D8-7FF1C1F2693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>
              <a:off x="2096560" y="5036515"/>
              <a:ext cx="0" cy="900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2" name="Gruppieren 78">
            <a:extLst>
              <a:ext uri="{FF2B5EF4-FFF2-40B4-BE49-F238E27FC236}">
                <a16:creationId xmlns:a16="http://schemas.microsoft.com/office/drawing/2014/main" id="{A4889788-F650-A641-A26E-BC46D206B3D6}"/>
              </a:ext>
            </a:extLst>
          </p:cNvPr>
          <p:cNvGrpSpPr>
            <a:grpSpLocks/>
          </p:cNvGrpSpPr>
          <p:nvPr/>
        </p:nvGrpSpPr>
        <p:grpSpPr bwMode="auto">
          <a:xfrm>
            <a:off x="4481491" y="3944886"/>
            <a:ext cx="110753" cy="355430"/>
            <a:chOff x="2051560" y="4885898"/>
            <a:chExt cx="90000" cy="195617"/>
          </a:xfrm>
        </p:grpSpPr>
        <p:cxnSp>
          <p:nvCxnSpPr>
            <p:cNvPr id="68" name="Gerade Verbindung 79">
              <a:extLst>
                <a:ext uri="{FF2B5EF4-FFF2-40B4-BE49-F238E27FC236}">
                  <a16:creationId xmlns:a16="http://schemas.microsoft.com/office/drawing/2014/main" id="{0BEEA933-FF16-654D-A65E-B6A400655E4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096560" y="4885898"/>
              <a:ext cx="0" cy="19561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9" name="Gerade Verbindung 80">
              <a:extLst>
                <a:ext uri="{FF2B5EF4-FFF2-40B4-BE49-F238E27FC236}">
                  <a16:creationId xmlns:a16="http://schemas.microsoft.com/office/drawing/2014/main" id="{005ADA5A-95CC-A64D-A38F-BF496A2020D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>
              <a:off x="2096560" y="4840898"/>
              <a:ext cx="0" cy="900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0" name="Gerade Verbindung 81">
              <a:extLst>
                <a:ext uri="{FF2B5EF4-FFF2-40B4-BE49-F238E27FC236}">
                  <a16:creationId xmlns:a16="http://schemas.microsoft.com/office/drawing/2014/main" id="{EECC66A5-E581-9543-960B-82E0BEE0044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>
              <a:off x="2096560" y="5036515"/>
              <a:ext cx="0" cy="900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3" name="Gruppieren 82">
            <a:extLst>
              <a:ext uri="{FF2B5EF4-FFF2-40B4-BE49-F238E27FC236}">
                <a16:creationId xmlns:a16="http://schemas.microsoft.com/office/drawing/2014/main" id="{CC1A2E54-D822-A24B-AD69-AFC0D42133BB}"/>
              </a:ext>
            </a:extLst>
          </p:cNvPr>
          <p:cNvGrpSpPr>
            <a:grpSpLocks/>
          </p:cNvGrpSpPr>
          <p:nvPr/>
        </p:nvGrpSpPr>
        <p:grpSpPr bwMode="auto">
          <a:xfrm>
            <a:off x="5791005" y="4040039"/>
            <a:ext cx="110753" cy="400211"/>
            <a:chOff x="2051560" y="4885898"/>
            <a:chExt cx="90000" cy="195617"/>
          </a:xfrm>
        </p:grpSpPr>
        <p:cxnSp>
          <p:nvCxnSpPr>
            <p:cNvPr id="65" name="Gerade Verbindung 83">
              <a:extLst>
                <a:ext uri="{FF2B5EF4-FFF2-40B4-BE49-F238E27FC236}">
                  <a16:creationId xmlns:a16="http://schemas.microsoft.com/office/drawing/2014/main" id="{12793A9B-5BE6-1346-8A9E-D6B60BE708D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096560" y="4885898"/>
              <a:ext cx="0" cy="19561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" name="Gerade Verbindung 84">
              <a:extLst>
                <a:ext uri="{FF2B5EF4-FFF2-40B4-BE49-F238E27FC236}">
                  <a16:creationId xmlns:a16="http://schemas.microsoft.com/office/drawing/2014/main" id="{F58ECEDD-D3EC-5E40-A81C-DC6DFE05853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>
              <a:off x="2096560" y="4840898"/>
              <a:ext cx="0" cy="900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" name="Gerade Verbindung 85">
              <a:extLst>
                <a:ext uri="{FF2B5EF4-FFF2-40B4-BE49-F238E27FC236}">
                  <a16:creationId xmlns:a16="http://schemas.microsoft.com/office/drawing/2014/main" id="{D498A00A-37FF-A446-AF9F-09A0C046895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>
              <a:off x="2096560" y="5036515"/>
              <a:ext cx="0" cy="900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4" name="Gruppieren 86">
            <a:extLst>
              <a:ext uri="{FF2B5EF4-FFF2-40B4-BE49-F238E27FC236}">
                <a16:creationId xmlns:a16="http://schemas.microsoft.com/office/drawing/2014/main" id="{3D269CF2-9119-124C-92A5-D89EC1A04AF6}"/>
              </a:ext>
            </a:extLst>
          </p:cNvPr>
          <p:cNvGrpSpPr>
            <a:grpSpLocks/>
          </p:cNvGrpSpPr>
          <p:nvPr/>
        </p:nvGrpSpPr>
        <p:grpSpPr bwMode="auto">
          <a:xfrm>
            <a:off x="6218031" y="2884182"/>
            <a:ext cx="110753" cy="363831"/>
            <a:chOff x="2051560" y="4885898"/>
            <a:chExt cx="90000" cy="195617"/>
          </a:xfrm>
        </p:grpSpPr>
        <p:cxnSp>
          <p:nvCxnSpPr>
            <p:cNvPr id="62" name="Gerade Verbindung 87">
              <a:extLst>
                <a:ext uri="{FF2B5EF4-FFF2-40B4-BE49-F238E27FC236}">
                  <a16:creationId xmlns:a16="http://schemas.microsoft.com/office/drawing/2014/main" id="{7ECD7B25-4BF1-B24E-84A1-E9D3C3708CC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096560" y="4885898"/>
              <a:ext cx="0" cy="19561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" name="Gerade Verbindung 88">
              <a:extLst>
                <a:ext uri="{FF2B5EF4-FFF2-40B4-BE49-F238E27FC236}">
                  <a16:creationId xmlns:a16="http://schemas.microsoft.com/office/drawing/2014/main" id="{85B7A81B-5C43-7240-B7D7-40274C00F1D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>
              <a:off x="2096560" y="4840898"/>
              <a:ext cx="0" cy="900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" name="Gerade Verbindung 89">
              <a:extLst>
                <a:ext uri="{FF2B5EF4-FFF2-40B4-BE49-F238E27FC236}">
                  <a16:creationId xmlns:a16="http://schemas.microsoft.com/office/drawing/2014/main" id="{443E8977-D3C9-EA44-8E79-1480575373B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>
              <a:off x="2096560" y="5036515"/>
              <a:ext cx="0" cy="900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5" name="Textfeld 103">
            <a:extLst>
              <a:ext uri="{FF2B5EF4-FFF2-40B4-BE49-F238E27FC236}">
                <a16:creationId xmlns:a16="http://schemas.microsoft.com/office/drawing/2014/main" id="{092D02E4-1166-054D-A33F-67F79C58D4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6074" y="3688058"/>
            <a:ext cx="25519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*</a:t>
            </a:r>
          </a:p>
        </p:txBody>
      </p:sp>
      <p:sp>
        <p:nvSpPr>
          <p:cNvPr id="56" name="Rechteck 6">
            <a:extLst>
              <a:ext uri="{FF2B5EF4-FFF2-40B4-BE49-F238E27FC236}">
                <a16:creationId xmlns:a16="http://schemas.microsoft.com/office/drawing/2014/main" id="{EFE4904C-9A92-8641-9276-6C4E9C040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549" y="4546599"/>
            <a:ext cx="442913" cy="2349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600" b="1" i="0" u="none" strike="noStrike" kern="1200" cap="none" spc="0" normalizeH="0" baseline="0" noProof="0">
              <a:ln>
                <a:noFill/>
              </a:ln>
              <a:solidFill>
                <a:srgbClr val="E2DFC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7" name="Rechteck 90">
            <a:extLst>
              <a:ext uri="{FF2B5EF4-FFF2-40B4-BE49-F238E27FC236}">
                <a16:creationId xmlns:a16="http://schemas.microsoft.com/office/drawing/2014/main" id="{21F9C6AB-D119-BA43-A989-50E55C04D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3805238"/>
            <a:ext cx="442913" cy="99536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600" b="1" i="0" u="none" strike="noStrike" kern="1200" cap="none" spc="0" normalizeH="0" baseline="0" noProof="0" dirty="0">
              <a:ln>
                <a:noFill/>
              </a:ln>
              <a:solidFill>
                <a:srgbClr val="E2DFC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8" name="Rechteck 91">
            <a:extLst>
              <a:ext uri="{FF2B5EF4-FFF2-40B4-BE49-F238E27FC236}">
                <a16:creationId xmlns:a16="http://schemas.microsoft.com/office/drawing/2014/main" id="{240F8607-C8CE-394D-BF3B-D6B54B384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9588" y="4095750"/>
            <a:ext cx="442911" cy="6858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600" b="1" i="0" u="none" strike="noStrike" kern="1200" cap="none" spc="0" normalizeH="0" baseline="0" noProof="0">
              <a:ln>
                <a:noFill/>
              </a:ln>
              <a:solidFill>
                <a:srgbClr val="E2DFC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9" name="Rechteck 92">
            <a:extLst>
              <a:ext uri="{FF2B5EF4-FFF2-40B4-BE49-F238E27FC236}">
                <a16:creationId xmlns:a16="http://schemas.microsoft.com/office/drawing/2014/main" id="{07DA16ED-1BF1-AF40-9705-36C9086E4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1812" y="4251324"/>
            <a:ext cx="442911" cy="5302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600" b="1" i="0" u="none" strike="noStrike" kern="1200" cap="none" spc="0" normalizeH="0" baseline="0" noProof="0">
              <a:ln>
                <a:noFill/>
              </a:ln>
              <a:solidFill>
                <a:srgbClr val="E2DFC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0" name="Rechteck 93">
            <a:extLst>
              <a:ext uri="{FF2B5EF4-FFF2-40B4-BE49-F238E27FC236}">
                <a16:creationId xmlns:a16="http://schemas.microsoft.com/office/drawing/2014/main" id="{E8786BED-EF1F-EB4A-8638-7F87B8AFA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9963" y="3098800"/>
            <a:ext cx="444500" cy="16843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600" b="1" i="0" u="none" strike="noStrike" kern="1200" cap="none" spc="0" normalizeH="0" baseline="0" noProof="0">
              <a:ln>
                <a:noFill/>
              </a:ln>
              <a:solidFill>
                <a:srgbClr val="E2DFC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cxnSp>
        <p:nvCxnSpPr>
          <p:cNvPr id="61" name="Gerade Verbindung 62">
            <a:extLst>
              <a:ext uri="{FF2B5EF4-FFF2-40B4-BE49-F238E27FC236}">
                <a16:creationId xmlns:a16="http://schemas.microsoft.com/office/drawing/2014/main" id="{42852C7A-4AB8-AC45-8620-AA4297886C38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635921" y="4781691"/>
            <a:ext cx="5262341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3" name="Rectangle 68">
            <a:extLst>
              <a:ext uri="{FF2B5EF4-FFF2-40B4-BE49-F238E27FC236}">
                <a16:creationId xmlns:a16="http://schemas.microsoft.com/office/drawing/2014/main" id="{BF35FFA5-7D96-6045-8E73-D1AEAFF6D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2800" y="4535488"/>
            <a:ext cx="51007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1" i="0" u="none" strike="noStrike" kern="1200" cap="none" spc="0" normalizeH="0" baseline="0" noProof="0" dirty="0">
                <a:ln>
                  <a:noFill/>
                </a:ln>
                <a:solidFill>
                  <a:srgbClr val="716F7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0,5% </a:t>
            </a:r>
          </a:p>
        </p:txBody>
      </p:sp>
      <p:sp>
        <p:nvSpPr>
          <p:cNvPr id="84" name="Rectangle 69">
            <a:extLst>
              <a:ext uri="{FF2B5EF4-FFF2-40B4-BE49-F238E27FC236}">
                <a16:creationId xmlns:a16="http://schemas.microsoft.com/office/drawing/2014/main" id="{B3958049-7B37-7E45-A814-C6E247BDF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0950" y="3781425"/>
            <a:ext cx="47481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2,0%</a:t>
            </a:r>
            <a:endParaRPr kumimoji="0" lang="de-DE" altLang="de-DE" sz="1000" b="1" i="0" u="none" strike="noStrike" kern="1200" cap="none" spc="0" normalizeH="0" baseline="0" noProof="0" dirty="0">
              <a:ln>
                <a:noFill/>
              </a:ln>
              <a:solidFill>
                <a:srgbClr val="E2DF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5" name="Rectangle 72">
            <a:extLst>
              <a:ext uri="{FF2B5EF4-FFF2-40B4-BE49-F238E27FC236}">
                <a16:creationId xmlns:a16="http://schemas.microsoft.com/office/drawing/2014/main" id="{1289EDE5-0878-564A-8200-02861E68C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7838" y="4094163"/>
            <a:ext cx="47481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1,4%</a:t>
            </a:r>
            <a:endParaRPr kumimoji="0" lang="de-DE" altLang="de-DE" sz="1000" b="1" i="0" u="none" strike="noStrike" kern="1200" cap="none" spc="0" normalizeH="0" baseline="0" noProof="0">
              <a:ln>
                <a:noFill/>
              </a:ln>
              <a:solidFill>
                <a:srgbClr val="E2DF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6" name="Rectangle 73">
            <a:extLst>
              <a:ext uri="{FF2B5EF4-FFF2-40B4-BE49-F238E27FC236}">
                <a16:creationId xmlns:a16="http://schemas.microsoft.com/office/drawing/2014/main" id="{4E4923D2-CE23-0043-8934-D6503E3F2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3713" y="4249738"/>
            <a:ext cx="51007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1" i="0" u="none" strike="noStrike" kern="1200" cap="none" spc="0" normalizeH="0" baseline="0" noProof="0">
                <a:ln>
                  <a:noFill/>
                </a:ln>
                <a:solidFill>
                  <a:srgbClr val="716F7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1,1% </a:t>
            </a:r>
          </a:p>
        </p:txBody>
      </p:sp>
      <p:sp>
        <p:nvSpPr>
          <p:cNvPr id="87" name="Rectangle 74">
            <a:extLst>
              <a:ext uri="{FF2B5EF4-FFF2-40B4-BE49-F238E27FC236}">
                <a16:creationId xmlns:a16="http://schemas.microsoft.com/office/drawing/2014/main" id="{2AA4883E-AB76-0042-B01B-40AFD691F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7738" y="3103563"/>
            <a:ext cx="47481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3,4%</a:t>
            </a:r>
            <a:endParaRPr kumimoji="0" lang="de-DE" altLang="de-DE" sz="1000" b="1" i="0" u="none" strike="noStrike" kern="1200" cap="none" spc="0" normalizeH="0" baseline="0" noProof="0">
              <a:ln>
                <a:noFill/>
              </a:ln>
              <a:solidFill>
                <a:srgbClr val="E2DF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9239426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6D4E070-4FA0-EB44-A1CD-7D4A8EB353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214646"/>
            <a:ext cx="4032000" cy="338554"/>
          </a:xfrm>
        </p:spPr>
        <p:txBody>
          <a:bodyPr/>
          <a:lstStyle/>
          <a:p>
            <a:pPr lvl="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de-DE" altLang="de-D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Cummings SR, et al. </a:t>
            </a:r>
            <a:r>
              <a:rPr lang="de-DE" altLang="de-DE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NEJM 2009;361:756-765;</a:t>
            </a:r>
            <a:r>
              <a:rPr lang="de-DE" altLang="de-D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Boyle WJ et al. </a:t>
            </a:r>
            <a:r>
              <a:rPr lang="de-DE" altLang="de-DE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Nature </a:t>
            </a:r>
            <a:r>
              <a:rPr lang="de-DE" altLang="de-D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2003; 423:337</a:t>
            </a:r>
            <a:r>
              <a:rPr lang="de-DE" altLang="de-DE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–342; </a:t>
            </a:r>
            <a:r>
              <a:rPr lang="nl-NL" altLang="de-DE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Kostenuik</a:t>
            </a:r>
            <a:r>
              <a:rPr lang="nl-NL" altLang="de-D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PJ. </a:t>
            </a:r>
            <a:r>
              <a:rPr lang="nl-NL" altLang="de-DE" i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</a:t>
            </a:r>
            <a:r>
              <a:rPr lang="nl-NL" altLang="de-DE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altLang="de-DE" i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Opin</a:t>
            </a:r>
            <a:r>
              <a:rPr lang="nl-NL" altLang="de-DE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altLang="de-DE" i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Pharmacol</a:t>
            </a:r>
            <a:r>
              <a:rPr lang="nl-NL" altLang="de-DE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altLang="de-D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2005;5 618–625.</a:t>
            </a:r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95000"/>
              </a:lnSpc>
            </a:pPr>
            <a:r>
              <a:rPr lang="de-DE" altLang="de-DE" sz="1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Denosumab</a:t>
            </a:r>
            <a:r>
              <a:rPr lang="de-DE" altLang="de-DE" sz="1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ein RANKL-Inhibitor, hemmt </a:t>
            </a:r>
            <a:r>
              <a:rPr lang="de-DE" altLang="de-DE" sz="1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Osteoklasten</a:t>
            </a:r>
            <a:r>
              <a:rPr lang="de-DE" altLang="de-DE" sz="1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auch bevor sie sich an den Knochen anlagern </a:t>
            </a:r>
            <a:endParaRPr lang="en-US" altLang="de-DE" sz="1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E7970BF9-1FF0-43A5-BD8B-531065E39F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8" y="1447800"/>
            <a:ext cx="9048804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10002"/>
      </p:ext>
    </p:extLst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b="1" dirty="0">
                <a:latin typeface="Arial" panose="020B0604020202020204" pitchFamily="34" charset="0"/>
                <a:cs typeface="Arial" panose="020B0604020202020204" pitchFamily="34" charset="0"/>
              </a:rPr>
              <a:t>Änderung des Knochenabbaumarkers CTX 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DD995147-1E79-F942-93D7-EDE27F88E9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2" y="6362631"/>
            <a:ext cx="3124198" cy="205680"/>
          </a:xfrm>
        </p:spPr>
        <p:txBody>
          <a:bodyPr/>
          <a:lstStyle/>
          <a:p>
            <a:r>
              <a:rPr lang="de-DE" dirty="0"/>
              <a:t>Adaptiert nach Roux C et al. </a:t>
            </a:r>
            <a:r>
              <a:rPr lang="de-DE" i="1" dirty="0" err="1"/>
              <a:t>Bone</a:t>
            </a:r>
            <a:r>
              <a:rPr lang="de-DE" i="1" dirty="0"/>
              <a:t>. </a:t>
            </a:r>
            <a:r>
              <a:rPr lang="de-DE" dirty="0"/>
              <a:t>2014 Jan;58:48-54.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8DDD2EA2-7224-B640-922E-0957301BDA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16200000" flipH="1">
            <a:off x="-303557" y="3441055"/>
            <a:ext cx="2969314" cy="381001"/>
          </a:xfrm>
        </p:spPr>
        <p:txBody>
          <a:bodyPr/>
          <a:lstStyle/>
          <a:p>
            <a:r>
              <a:rPr lang="de-DE" dirty="0"/>
              <a:t>Serum 1 C-</a:t>
            </a:r>
            <a:r>
              <a:rPr lang="de-DE" dirty="0" err="1"/>
              <a:t>Telopeptid</a:t>
            </a:r>
            <a:r>
              <a:rPr lang="de-DE" dirty="0"/>
              <a:t> (CTX) Abnahme vs. Ausgangswert (%)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808A0150-B92B-AF4E-903F-86E040DBE88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81800" y="5684425"/>
            <a:ext cx="1828800" cy="84330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dirty="0"/>
              <a:t>* p &lt; 0,0001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dirty="0"/>
              <a:t>                  </a:t>
            </a:r>
            <a:r>
              <a:rPr lang="de-DE" sz="1200" dirty="0" err="1"/>
              <a:t>Risedronat</a:t>
            </a:r>
            <a:endParaRPr lang="de-DE" sz="12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dirty="0"/>
              <a:t>                  </a:t>
            </a:r>
            <a:r>
              <a:rPr lang="de-DE" sz="1200" dirty="0" err="1"/>
              <a:t>Denosumab</a:t>
            </a:r>
            <a:endParaRPr lang="de-DE" sz="1200" dirty="0"/>
          </a:p>
        </p:txBody>
      </p:sp>
      <p:grpSp>
        <p:nvGrpSpPr>
          <p:cNvPr id="8196" name="Group 107"/>
          <p:cNvGrpSpPr>
            <a:grpSpLocks/>
          </p:cNvGrpSpPr>
          <p:nvPr/>
        </p:nvGrpSpPr>
        <p:grpSpPr bwMode="auto">
          <a:xfrm>
            <a:off x="6917645" y="6365131"/>
            <a:ext cx="381000" cy="93663"/>
            <a:chOff x="4736147" y="1522541"/>
            <a:chExt cx="381063" cy="93268"/>
          </a:xfrm>
          <a:solidFill>
            <a:schemeClr val="accent3">
              <a:lumMod val="75000"/>
            </a:schemeClr>
          </a:solidFill>
        </p:grpSpPr>
        <p:sp>
          <p:nvSpPr>
            <p:cNvPr id="96" name="Oval 633"/>
            <p:cNvSpPr>
              <a:spLocks noChangeArrowheads="1"/>
            </p:cNvSpPr>
            <p:nvPr/>
          </p:nvSpPr>
          <p:spPr bwMode="auto">
            <a:xfrm>
              <a:off x="4869519" y="1522541"/>
              <a:ext cx="90502" cy="93268"/>
            </a:xfrm>
            <a:prstGeom prst="ellipse">
              <a:avLst/>
            </a:prstGeom>
            <a:grpFill/>
            <a:ln w="0" cap="sq">
              <a:solidFill>
                <a:schemeClr val="accent3">
                  <a:lumMod val="7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altLang="de-DE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cxnSp>
          <p:nvCxnSpPr>
            <p:cNvPr id="97" name="Straight Connector 96"/>
            <p:cNvCxnSpPr/>
            <p:nvPr/>
          </p:nvCxnSpPr>
          <p:spPr bwMode="auto">
            <a:xfrm>
              <a:off x="4736147" y="1576288"/>
              <a:ext cx="381063" cy="0"/>
            </a:xfrm>
            <a:prstGeom prst="line">
              <a:avLst/>
            </a:prstGeom>
            <a:grpFill/>
            <a:ln w="22225" cap="flat" cmpd="sng" algn="ctr">
              <a:solidFill>
                <a:schemeClr val="accent3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198" name="Group 108"/>
          <p:cNvGrpSpPr>
            <a:grpSpLocks/>
          </p:cNvGrpSpPr>
          <p:nvPr/>
        </p:nvGrpSpPr>
        <p:grpSpPr bwMode="auto">
          <a:xfrm>
            <a:off x="522288" y="2037685"/>
            <a:ext cx="6548738" cy="4245641"/>
            <a:chOff x="518299" y="1724188"/>
            <a:chExt cx="7252219" cy="4700901"/>
          </a:xfrm>
        </p:grpSpPr>
        <p:sp>
          <p:nvSpPr>
            <p:cNvPr id="75" name="Oval 610"/>
            <p:cNvSpPr>
              <a:spLocks noChangeArrowheads="1"/>
            </p:cNvSpPr>
            <p:nvPr/>
          </p:nvSpPr>
          <p:spPr bwMode="auto">
            <a:xfrm>
              <a:off x="2242929" y="2380558"/>
              <a:ext cx="130094" cy="131829"/>
            </a:xfrm>
            <a:prstGeom prst="ellipse">
              <a:avLst/>
            </a:prstGeom>
            <a:solidFill>
              <a:srgbClr val="F58020"/>
            </a:solidFill>
            <a:ln w="0" cap="sq">
              <a:solidFill>
                <a:schemeClr val="tx2">
                  <a:lumMod val="7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altLang="de-DE" sz="16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203" name="Rectangle 637"/>
            <p:cNvSpPr>
              <a:spLocks noChangeArrowheads="1"/>
            </p:cNvSpPr>
            <p:nvPr/>
          </p:nvSpPr>
          <p:spPr bwMode="auto">
            <a:xfrm>
              <a:off x="3227563" y="4746923"/>
              <a:ext cx="477529" cy="170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–77,7%</a:t>
              </a:r>
            </a:p>
          </p:txBody>
        </p:sp>
        <p:sp>
          <p:nvSpPr>
            <p:cNvPr id="8204" name="TextBox 33"/>
            <p:cNvSpPr txBox="1">
              <a:spLocks noChangeArrowheads="1"/>
            </p:cNvSpPr>
            <p:nvPr/>
          </p:nvSpPr>
          <p:spPr bwMode="auto">
            <a:xfrm>
              <a:off x="518299" y="5845622"/>
              <a:ext cx="1273267" cy="579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Risedronat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Denosumab</a:t>
              </a:r>
            </a:p>
          </p:txBody>
        </p:sp>
        <p:sp>
          <p:nvSpPr>
            <p:cNvPr id="8205" name="Line 635"/>
            <p:cNvSpPr>
              <a:spLocks noChangeShapeType="1"/>
            </p:cNvSpPr>
            <p:nvPr/>
          </p:nvSpPr>
          <p:spPr bwMode="auto">
            <a:xfrm>
              <a:off x="2280683" y="2456617"/>
              <a:ext cx="4967962" cy="1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07" name="Rectangle 562"/>
            <p:cNvSpPr>
              <a:spLocks noChangeArrowheads="1"/>
            </p:cNvSpPr>
            <p:nvPr/>
          </p:nvSpPr>
          <p:spPr bwMode="auto">
            <a:xfrm>
              <a:off x="3077454" y="5269350"/>
              <a:ext cx="78109" cy="170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8209" name="Rectangle 564"/>
            <p:cNvSpPr>
              <a:spLocks noChangeArrowheads="1"/>
            </p:cNvSpPr>
            <p:nvPr/>
          </p:nvSpPr>
          <p:spPr bwMode="auto">
            <a:xfrm>
              <a:off x="3895898" y="5269350"/>
              <a:ext cx="78109" cy="170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8210" name="Line 565"/>
            <p:cNvSpPr>
              <a:spLocks noChangeShapeType="1"/>
            </p:cNvSpPr>
            <p:nvPr/>
          </p:nvSpPr>
          <p:spPr bwMode="auto">
            <a:xfrm>
              <a:off x="4778095" y="5150058"/>
              <a:ext cx="0" cy="93663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11" name="Rectangle 566"/>
            <p:cNvSpPr>
              <a:spLocks noChangeArrowheads="1"/>
            </p:cNvSpPr>
            <p:nvPr/>
          </p:nvSpPr>
          <p:spPr bwMode="auto">
            <a:xfrm>
              <a:off x="4718224" y="5269350"/>
              <a:ext cx="78109" cy="170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8212" name="Line 567"/>
            <p:cNvSpPr>
              <a:spLocks noChangeShapeType="1"/>
            </p:cNvSpPr>
            <p:nvPr/>
          </p:nvSpPr>
          <p:spPr bwMode="auto">
            <a:xfrm>
              <a:off x="5599287" y="5150058"/>
              <a:ext cx="0" cy="93663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13" name="Rectangle 568"/>
            <p:cNvSpPr>
              <a:spLocks noChangeArrowheads="1"/>
            </p:cNvSpPr>
            <p:nvPr/>
          </p:nvSpPr>
          <p:spPr bwMode="auto">
            <a:xfrm>
              <a:off x="5540549" y="5269350"/>
              <a:ext cx="78109" cy="170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</a:t>
              </a:r>
            </a:p>
          </p:txBody>
        </p:sp>
        <p:sp>
          <p:nvSpPr>
            <p:cNvPr id="8214" name="Line 569"/>
            <p:cNvSpPr>
              <a:spLocks noChangeShapeType="1"/>
            </p:cNvSpPr>
            <p:nvPr/>
          </p:nvSpPr>
          <p:spPr bwMode="auto">
            <a:xfrm>
              <a:off x="6420024" y="5132825"/>
              <a:ext cx="0" cy="93663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15" name="Rectangle 570"/>
            <p:cNvSpPr>
              <a:spLocks noChangeArrowheads="1"/>
            </p:cNvSpPr>
            <p:nvPr/>
          </p:nvSpPr>
          <p:spPr bwMode="auto">
            <a:xfrm>
              <a:off x="6362875" y="5269350"/>
              <a:ext cx="78109" cy="170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8216" name="Line 571"/>
            <p:cNvSpPr>
              <a:spLocks noChangeShapeType="1"/>
            </p:cNvSpPr>
            <p:nvPr/>
          </p:nvSpPr>
          <p:spPr bwMode="auto">
            <a:xfrm>
              <a:off x="7240761" y="5132825"/>
              <a:ext cx="0" cy="93663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17" name="Rectangle 572"/>
            <p:cNvSpPr>
              <a:spLocks noChangeArrowheads="1"/>
            </p:cNvSpPr>
            <p:nvPr/>
          </p:nvSpPr>
          <p:spPr bwMode="auto">
            <a:xfrm>
              <a:off x="7185523" y="5269350"/>
              <a:ext cx="78109" cy="170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</a:t>
              </a:r>
            </a:p>
          </p:txBody>
        </p:sp>
        <p:sp>
          <p:nvSpPr>
            <p:cNvPr id="8218" name="Line 573"/>
            <p:cNvSpPr>
              <a:spLocks noChangeShapeType="1"/>
            </p:cNvSpPr>
            <p:nvPr/>
          </p:nvSpPr>
          <p:spPr bwMode="auto">
            <a:xfrm flipV="1">
              <a:off x="2306811" y="1845112"/>
              <a:ext cx="1588" cy="3287713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19" name="Line 574"/>
            <p:cNvSpPr>
              <a:spLocks noChangeShapeType="1"/>
            </p:cNvSpPr>
            <p:nvPr/>
          </p:nvSpPr>
          <p:spPr bwMode="auto">
            <a:xfrm flipH="1">
              <a:off x="2205691" y="5132825"/>
              <a:ext cx="93663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20" name="Line 576"/>
            <p:cNvSpPr>
              <a:spLocks noChangeShapeType="1"/>
            </p:cNvSpPr>
            <p:nvPr/>
          </p:nvSpPr>
          <p:spPr bwMode="auto">
            <a:xfrm flipH="1">
              <a:off x="2205691" y="4832787"/>
              <a:ext cx="93663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21" name="Rectangle 577"/>
            <p:cNvSpPr>
              <a:spLocks noChangeArrowheads="1"/>
            </p:cNvSpPr>
            <p:nvPr/>
          </p:nvSpPr>
          <p:spPr bwMode="auto">
            <a:xfrm>
              <a:off x="1903637" y="4715039"/>
              <a:ext cx="234326" cy="170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–80</a:t>
              </a:r>
            </a:p>
          </p:txBody>
        </p:sp>
        <p:sp>
          <p:nvSpPr>
            <p:cNvPr id="8222" name="Line 580"/>
            <p:cNvSpPr>
              <a:spLocks noChangeShapeType="1"/>
            </p:cNvSpPr>
            <p:nvPr/>
          </p:nvSpPr>
          <p:spPr bwMode="auto">
            <a:xfrm flipH="1">
              <a:off x="2213149" y="4237475"/>
              <a:ext cx="93663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23" name="Rectangle 581"/>
            <p:cNvSpPr>
              <a:spLocks noChangeArrowheads="1"/>
            </p:cNvSpPr>
            <p:nvPr/>
          </p:nvSpPr>
          <p:spPr bwMode="auto">
            <a:xfrm>
              <a:off x="1903637" y="4114964"/>
              <a:ext cx="234326" cy="170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–60</a:t>
              </a:r>
            </a:p>
          </p:txBody>
        </p:sp>
        <p:sp>
          <p:nvSpPr>
            <p:cNvPr id="8224" name="Line 584"/>
            <p:cNvSpPr>
              <a:spLocks noChangeShapeType="1"/>
            </p:cNvSpPr>
            <p:nvPr/>
          </p:nvSpPr>
          <p:spPr bwMode="auto">
            <a:xfrm flipH="1">
              <a:off x="2213148" y="3640575"/>
              <a:ext cx="93662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25" name="Rectangle 585"/>
            <p:cNvSpPr>
              <a:spLocks noChangeArrowheads="1"/>
            </p:cNvSpPr>
            <p:nvPr/>
          </p:nvSpPr>
          <p:spPr bwMode="auto">
            <a:xfrm>
              <a:off x="1903637" y="3519650"/>
              <a:ext cx="234326" cy="170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–40</a:t>
              </a:r>
            </a:p>
          </p:txBody>
        </p:sp>
        <p:sp>
          <p:nvSpPr>
            <p:cNvPr id="8226" name="Line 588"/>
            <p:cNvSpPr>
              <a:spLocks noChangeShapeType="1"/>
            </p:cNvSpPr>
            <p:nvPr/>
          </p:nvSpPr>
          <p:spPr bwMode="auto">
            <a:xfrm flipH="1">
              <a:off x="2213148" y="3040500"/>
              <a:ext cx="9366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27" name="Rectangle 589"/>
            <p:cNvSpPr>
              <a:spLocks noChangeArrowheads="1"/>
            </p:cNvSpPr>
            <p:nvPr/>
          </p:nvSpPr>
          <p:spPr bwMode="auto">
            <a:xfrm>
              <a:off x="1903637" y="2922751"/>
              <a:ext cx="234326" cy="170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–20</a:t>
              </a:r>
            </a:p>
          </p:txBody>
        </p:sp>
        <p:sp>
          <p:nvSpPr>
            <p:cNvPr id="8228" name="Line 592"/>
            <p:cNvSpPr>
              <a:spLocks noChangeShapeType="1"/>
            </p:cNvSpPr>
            <p:nvPr/>
          </p:nvSpPr>
          <p:spPr bwMode="auto">
            <a:xfrm flipH="1">
              <a:off x="2205211" y="2439802"/>
              <a:ext cx="93663" cy="1588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29" name="Rectangle 593"/>
            <p:cNvSpPr>
              <a:spLocks noChangeArrowheads="1"/>
            </p:cNvSpPr>
            <p:nvPr/>
          </p:nvSpPr>
          <p:spPr bwMode="auto">
            <a:xfrm>
              <a:off x="2059854" y="2317150"/>
              <a:ext cx="78109" cy="170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8230" name="Line 596"/>
            <p:cNvSpPr>
              <a:spLocks noChangeShapeType="1"/>
            </p:cNvSpPr>
            <p:nvPr/>
          </p:nvSpPr>
          <p:spPr bwMode="auto">
            <a:xfrm flipH="1">
              <a:off x="2202036" y="1845112"/>
              <a:ext cx="93663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31" name="Rectangle 597"/>
            <p:cNvSpPr>
              <a:spLocks noChangeArrowheads="1"/>
            </p:cNvSpPr>
            <p:nvPr/>
          </p:nvSpPr>
          <p:spPr bwMode="auto">
            <a:xfrm>
              <a:off x="1981745" y="1724188"/>
              <a:ext cx="156217" cy="170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20</a:t>
              </a:r>
            </a:p>
          </p:txBody>
        </p:sp>
        <p:sp>
          <p:nvSpPr>
            <p:cNvPr id="67" name="Line 598"/>
            <p:cNvSpPr>
              <a:spLocks noChangeShapeType="1"/>
            </p:cNvSpPr>
            <p:nvPr/>
          </p:nvSpPr>
          <p:spPr bwMode="auto">
            <a:xfrm>
              <a:off x="2306218" y="2445593"/>
              <a:ext cx="824518" cy="509741"/>
            </a:xfrm>
            <a:prstGeom prst="line">
              <a:avLst/>
            </a:prstGeom>
            <a:noFill/>
            <a:ln w="19050" cap="sq">
              <a:solidFill>
                <a:schemeClr val="accent2">
                  <a:lumMod val="20000"/>
                  <a:lumOff val="8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68" name="Line 599"/>
            <p:cNvSpPr>
              <a:spLocks noChangeShapeType="1"/>
            </p:cNvSpPr>
            <p:nvPr/>
          </p:nvSpPr>
          <p:spPr bwMode="auto">
            <a:xfrm>
              <a:off x="3130736" y="2493053"/>
              <a:ext cx="1757" cy="1051121"/>
            </a:xfrm>
            <a:prstGeom prst="line">
              <a:avLst/>
            </a:prstGeom>
            <a:noFill/>
            <a:ln w="19050" cap="sq">
              <a:solidFill>
                <a:schemeClr val="accent2">
                  <a:lumMod val="20000"/>
                  <a:lumOff val="8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69" name="Line 600"/>
            <p:cNvSpPr>
              <a:spLocks noChangeShapeType="1"/>
            </p:cNvSpPr>
            <p:nvPr/>
          </p:nvSpPr>
          <p:spPr bwMode="auto">
            <a:xfrm>
              <a:off x="3063931" y="2493053"/>
              <a:ext cx="131852" cy="0"/>
            </a:xfrm>
            <a:prstGeom prst="line">
              <a:avLst/>
            </a:prstGeom>
            <a:noFill/>
            <a:ln w="19050" cap="sq">
              <a:solidFill>
                <a:schemeClr val="accent2">
                  <a:lumMod val="20000"/>
                  <a:lumOff val="8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0" name="Line 602"/>
            <p:cNvSpPr>
              <a:spLocks noChangeShapeType="1"/>
            </p:cNvSpPr>
            <p:nvPr/>
          </p:nvSpPr>
          <p:spPr bwMode="auto">
            <a:xfrm>
              <a:off x="3063931" y="3544174"/>
              <a:ext cx="131852" cy="0"/>
            </a:xfrm>
            <a:prstGeom prst="line">
              <a:avLst/>
            </a:prstGeom>
            <a:noFill/>
            <a:ln w="19050" cap="sq">
              <a:solidFill>
                <a:schemeClr val="accent2">
                  <a:lumMod val="20000"/>
                  <a:lumOff val="8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1" name="Line 604"/>
            <p:cNvSpPr>
              <a:spLocks noChangeShapeType="1"/>
            </p:cNvSpPr>
            <p:nvPr/>
          </p:nvSpPr>
          <p:spPr bwMode="auto">
            <a:xfrm>
              <a:off x="3130736" y="2955334"/>
              <a:ext cx="4106765" cy="159954"/>
            </a:xfrm>
            <a:prstGeom prst="line">
              <a:avLst/>
            </a:prstGeom>
            <a:noFill/>
            <a:ln w="19050" cap="sq">
              <a:solidFill>
                <a:schemeClr val="accent2">
                  <a:lumMod val="20000"/>
                  <a:lumOff val="8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2" name="Line 605"/>
            <p:cNvSpPr>
              <a:spLocks noChangeShapeType="1"/>
            </p:cNvSpPr>
            <p:nvPr/>
          </p:nvSpPr>
          <p:spPr bwMode="auto">
            <a:xfrm>
              <a:off x="7237501" y="2104594"/>
              <a:ext cx="1757" cy="1594260"/>
            </a:xfrm>
            <a:prstGeom prst="line">
              <a:avLst/>
            </a:prstGeom>
            <a:noFill/>
            <a:ln w="19050" cap="sq">
              <a:solidFill>
                <a:schemeClr val="accent2">
                  <a:lumMod val="20000"/>
                  <a:lumOff val="8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3" name="Line 606"/>
            <p:cNvSpPr>
              <a:spLocks noChangeShapeType="1"/>
            </p:cNvSpPr>
            <p:nvPr/>
          </p:nvSpPr>
          <p:spPr bwMode="auto">
            <a:xfrm>
              <a:off x="7174212" y="2104594"/>
              <a:ext cx="131852" cy="0"/>
            </a:xfrm>
            <a:prstGeom prst="line">
              <a:avLst/>
            </a:prstGeom>
            <a:noFill/>
            <a:ln w="19050" cap="sq">
              <a:solidFill>
                <a:schemeClr val="accent2">
                  <a:lumMod val="20000"/>
                  <a:lumOff val="8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4" name="Line 609"/>
            <p:cNvSpPr>
              <a:spLocks noChangeShapeType="1"/>
            </p:cNvSpPr>
            <p:nvPr/>
          </p:nvSpPr>
          <p:spPr bwMode="auto">
            <a:xfrm flipH="1">
              <a:off x="7174212" y="3698854"/>
              <a:ext cx="131852" cy="0"/>
            </a:xfrm>
            <a:prstGeom prst="line">
              <a:avLst/>
            </a:prstGeom>
            <a:noFill/>
            <a:ln w="19050" cap="sq">
              <a:solidFill>
                <a:schemeClr val="accent2">
                  <a:lumMod val="20000"/>
                  <a:lumOff val="8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6" name="Oval 611"/>
            <p:cNvSpPr>
              <a:spLocks noChangeArrowheads="1"/>
            </p:cNvSpPr>
            <p:nvPr/>
          </p:nvSpPr>
          <p:spPr bwMode="auto">
            <a:xfrm>
              <a:off x="3063931" y="2886784"/>
              <a:ext cx="131852" cy="13182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0" cap="sq">
              <a:solidFill>
                <a:schemeClr val="accent2">
                  <a:lumMod val="20000"/>
                  <a:lumOff val="8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altLang="de-DE" sz="16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7" name="Oval 612"/>
            <p:cNvSpPr>
              <a:spLocks noChangeArrowheads="1"/>
            </p:cNvSpPr>
            <p:nvPr/>
          </p:nvSpPr>
          <p:spPr bwMode="auto">
            <a:xfrm>
              <a:off x="7174212" y="3052010"/>
              <a:ext cx="131852" cy="13182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0" cap="sq">
              <a:solidFill>
                <a:schemeClr val="accent2">
                  <a:lumMod val="20000"/>
                  <a:lumOff val="8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altLang="de-DE" sz="16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8" name="Line 613"/>
            <p:cNvSpPr>
              <a:spLocks noChangeShapeType="1"/>
            </p:cNvSpPr>
            <p:nvPr/>
          </p:nvSpPr>
          <p:spPr bwMode="auto">
            <a:xfrm>
              <a:off x="2306218" y="2445593"/>
              <a:ext cx="824518" cy="2320201"/>
            </a:xfrm>
            <a:prstGeom prst="line">
              <a:avLst/>
            </a:prstGeom>
            <a:noFill/>
            <a:ln w="19050" cap="sq">
              <a:solidFill>
                <a:schemeClr val="accent3">
                  <a:lumMod val="7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9" name="Line 614"/>
            <p:cNvSpPr>
              <a:spLocks noChangeShapeType="1"/>
            </p:cNvSpPr>
            <p:nvPr/>
          </p:nvSpPr>
          <p:spPr bwMode="auto">
            <a:xfrm>
              <a:off x="3130736" y="4466980"/>
              <a:ext cx="1757" cy="546654"/>
            </a:xfrm>
            <a:prstGeom prst="line">
              <a:avLst/>
            </a:prstGeom>
            <a:noFill/>
            <a:ln w="19050" cap="sq">
              <a:solidFill>
                <a:schemeClr val="accent3">
                  <a:lumMod val="7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0" name="Line 615"/>
            <p:cNvSpPr>
              <a:spLocks noChangeShapeType="1"/>
            </p:cNvSpPr>
            <p:nvPr/>
          </p:nvSpPr>
          <p:spPr bwMode="auto">
            <a:xfrm>
              <a:off x="3063931" y="4466980"/>
              <a:ext cx="131852" cy="0"/>
            </a:xfrm>
            <a:prstGeom prst="line">
              <a:avLst/>
            </a:prstGeom>
            <a:noFill/>
            <a:ln w="19050" cap="sq">
              <a:solidFill>
                <a:schemeClr val="accent3">
                  <a:lumMod val="7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1" name="Line 617"/>
            <p:cNvSpPr>
              <a:spLocks noChangeShapeType="1"/>
            </p:cNvSpPr>
            <p:nvPr/>
          </p:nvSpPr>
          <p:spPr bwMode="auto">
            <a:xfrm>
              <a:off x="3063931" y="5013634"/>
              <a:ext cx="131852" cy="0"/>
            </a:xfrm>
            <a:prstGeom prst="line">
              <a:avLst/>
            </a:prstGeom>
            <a:noFill/>
            <a:ln w="19050" cap="sq">
              <a:solidFill>
                <a:schemeClr val="accent3">
                  <a:lumMod val="7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2" name="Line 619"/>
            <p:cNvSpPr>
              <a:spLocks noChangeShapeType="1"/>
            </p:cNvSpPr>
            <p:nvPr/>
          </p:nvSpPr>
          <p:spPr bwMode="auto">
            <a:xfrm flipV="1">
              <a:off x="3130736" y="4259568"/>
              <a:ext cx="4106765" cy="506226"/>
            </a:xfrm>
            <a:prstGeom prst="line">
              <a:avLst/>
            </a:prstGeom>
            <a:noFill/>
            <a:ln w="19050" cap="sq">
              <a:solidFill>
                <a:schemeClr val="accent3">
                  <a:lumMod val="7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3" name="Line 620"/>
            <p:cNvSpPr>
              <a:spLocks noChangeShapeType="1"/>
            </p:cNvSpPr>
            <p:nvPr/>
          </p:nvSpPr>
          <p:spPr bwMode="auto">
            <a:xfrm>
              <a:off x="7237501" y="3902750"/>
              <a:ext cx="1757" cy="843709"/>
            </a:xfrm>
            <a:prstGeom prst="line">
              <a:avLst/>
            </a:prstGeom>
            <a:noFill/>
            <a:ln w="19050" cap="sq">
              <a:solidFill>
                <a:schemeClr val="accent3">
                  <a:lumMod val="7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4" name="Line 622"/>
            <p:cNvSpPr>
              <a:spLocks noChangeShapeType="1"/>
            </p:cNvSpPr>
            <p:nvPr/>
          </p:nvSpPr>
          <p:spPr bwMode="auto">
            <a:xfrm flipH="1">
              <a:off x="7174212" y="3902750"/>
              <a:ext cx="131852" cy="0"/>
            </a:xfrm>
            <a:prstGeom prst="line">
              <a:avLst/>
            </a:prstGeom>
            <a:noFill/>
            <a:ln w="19050" cap="sq">
              <a:solidFill>
                <a:schemeClr val="accent3">
                  <a:lumMod val="7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5" name="Line 623"/>
            <p:cNvSpPr>
              <a:spLocks noChangeShapeType="1"/>
            </p:cNvSpPr>
            <p:nvPr/>
          </p:nvSpPr>
          <p:spPr bwMode="auto">
            <a:xfrm>
              <a:off x="7174212" y="4746460"/>
              <a:ext cx="131852" cy="0"/>
            </a:xfrm>
            <a:prstGeom prst="line">
              <a:avLst/>
            </a:prstGeom>
            <a:noFill/>
            <a:ln w="19050" cap="sq">
              <a:solidFill>
                <a:schemeClr val="accent3">
                  <a:lumMod val="7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7" name="Oval 626"/>
            <p:cNvSpPr>
              <a:spLocks noChangeArrowheads="1"/>
            </p:cNvSpPr>
            <p:nvPr/>
          </p:nvSpPr>
          <p:spPr bwMode="auto">
            <a:xfrm>
              <a:off x="3063931" y="4702516"/>
              <a:ext cx="131852" cy="13007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0" cap="sq">
              <a:solidFill>
                <a:schemeClr val="accent3">
                  <a:lumMod val="7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altLang="de-DE" sz="16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8" name="Oval 627"/>
            <p:cNvSpPr>
              <a:spLocks noChangeArrowheads="1"/>
            </p:cNvSpPr>
            <p:nvPr/>
          </p:nvSpPr>
          <p:spPr bwMode="auto">
            <a:xfrm>
              <a:off x="7174212" y="4191018"/>
              <a:ext cx="131852" cy="131829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0" cap="sq">
              <a:solidFill>
                <a:schemeClr val="accent3">
                  <a:lumMod val="7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altLang="de-DE" sz="16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252" name="Line 634"/>
            <p:cNvSpPr>
              <a:spLocks noChangeShapeType="1"/>
            </p:cNvSpPr>
            <p:nvPr/>
          </p:nvSpPr>
          <p:spPr bwMode="auto">
            <a:xfrm>
              <a:off x="2306811" y="5132825"/>
              <a:ext cx="493395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53" name="Rectangle 636"/>
            <p:cNvSpPr>
              <a:spLocks noChangeArrowheads="1"/>
            </p:cNvSpPr>
            <p:nvPr/>
          </p:nvSpPr>
          <p:spPr bwMode="auto">
            <a:xfrm>
              <a:off x="2255819" y="5269350"/>
              <a:ext cx="78109" cy="170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8254" name="Rectangle 639"/>
            <p:cNvSpPr>
              <a:spLocks noChangeArrowheads="1"/>
            </p:cNvSpPr>
            <p:nvPr/>
          </p:nvSpPr>
          <p:spPr bwMode="auto">
            <a:xfrm>
              <a:off x="4141963" y="5585122"/>
              <a:ext cx="119263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Studienmonat</a:t>
              </a:r>
            </a:p>
          </p:txBody>
        </p:sp>
        <p:sp>
          <p:nvSpPr>
            <p:cNvPr id="8255" name="Line 561"/>
            <p:cNvSpPr>
              <a:spLocks noChangeShapeType="1"/>
            </p:cNvSpPr>
            <p:nvPr/>
          </p:nvSpPr>
          <p:spPr bwMode="auto">
            <a:xfrm>
              <a:off x="2306811" y="5132825"/>
              <a:ext cx="0" cy="93663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57" name="TextBox 97"/>
            <p:cNvSpPr txBox="1">
              <a:spLocks noChangeArrowheads="1"/>
            </p:cNvSpPr>
            <p:nvPr/>
          </p:nvSpPr>
          <p:spPr bwMode="auto">
            <a:xfrm>
              <a:off x="1975182" y="5845622"/>
              <a:ext cx="650126" cy="579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n=69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n=86</a:t>
              </a:r>
            </a:p>
          </p:txBody>
        </p:sp>
        <p:sp>
          <p:nvSpPr>
            <p:cNvPr id="8258" name="TextBox 98"/>
            <p:cNvSpPr txBox="1">
              <a:spLocks noChangeArrowheads="1"/>
            </p:cNvSpPr>
            <p:nvPr/>
          </p:nvSpPr>
          <p:spPr bwMode="auto">
            <a:xfrm>
              <a:off x="2813019" y="5845622"/>
              <a:ext cx="650126" cy="579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n=68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n=84</a:t>
              </a:r>
            </a:p>
          </p:txBody>
        </p:sp>
        <p:sp>
          <p:nvSpPr>
            <p:cNvPr id="8259" name="TextBox 99"/>
            <p:cNvSpPr txBox="1">
              <a:spLocks noChangeArrowheads="1"/>
            </p:cNvSpPr>
            <p:nvPr/>
          </p:nvSpPr>
          <p:spPr bwMode="auto">
            <a:xfrm>
              <a:off x="6917882" y="5845622"/>
              <a:ext cx="650126" cy="579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n=67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n=86</a:t>
              </a:r>
            </a:p>
          </p:txBody>
        </p:sp>
        <p:sp>
          <p:nvSpPr>
            <p:cNvPr id="8260" name="Rectangle 637"/>
            <p:cNvSpPr>
              <a:spLocks noChangeArrowheads="1"/>
            </p:cNvSpPr>
            <p:nvPr/>
          </p:nvSpPr>
          <p:spPr bwMode="auto">
            <a:xfrm>
              <a:off x="3193894" y="3070522"/>
              <a:ext cx="477529" cy="170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–17,0%</a:t>
              </a:r>
            </a:p>
          </p:txBody>
        </p:sp>
        <p:sp>
          <p:nvSpPr>
            <p:cNvPr id="86" name="Oval 625"/>
            <p:cNvSpPr>
              <a:spLocks noChangeArrowheads="1"/>
            </p:cNvSpPr>
            <p:nvPr/>
          </p:nvSpPr>
          <p:spPr bwMode="auto">
            <a:xfrm>
              <a:off x="2242929" y="2380558"/>
              <a:ext cx="130094" cy="131829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0" cap="sq">
              <a:solidFill>
                <a:schemeClr val="accent3">
                  <a:lumMod val="7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altLang="de-DE" sz="16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262" name="Rectangle 638"/>
            <p:cNvSpPr>
              <a:spLocks noChangeArrowheads="1"/>
            </p:cNvSpPr>
            <p:nvPr/>
          </p:nvSpPr>
          <p:spPr bwMode="auto">
            <a:xfrm>
              <a:off x="7292989" y="4249003"/>
              <a:ext cx="477529" cy="170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–60,6%</a:t>
              </a:r>
            </a:p>
          </p:txBody>
        </p:sp>
        <p:sp>
          <p:nvSpPr>
            <p:cNvPr id="8263" name="Rectangle 637"/>
            <p:cNvSpPr>
              <a:spLocks noChangeArrowheads="1"/>
            </p:cNvSpPr>
            <p:nvPr/>
          </p:nvSpPr>
          <p:spPr bwMode="auto">
            <a:xfrm>
              <a:off x="7264263" y="3135714"/>
              <a:ext cx="477529" cy="170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ct val="3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–22,5%</a:t>
              </a:r>
            </a:p>
          </p:txBody>
        </p:sp>
        <p:sp>
          <p:nvSpPr>
            <p:cNvPr id="92" name="Line 565">
              <a:extLst>
                <a:ext uri="{FF2B5EF4-FFF2-40B4-BE49-F238E27FC236}">
                  <a16:creationId xmlns:a16="http://schemas.microsoft.com/office/drawing/2014/main" id="{092D4E15-6D9E-6341-8B50-93E1DF6B2A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1374" y="5150777"/>
              <a:ext cx="0" cy="93663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3" name="Line 565">
              <a:extLst>
                <a:ext uri="{FF2B5EF4-FFF2-40B4-BE49-F238E27FC236}">
                  <a16:creationId xmlns:a16="http://schemas.microsoft.com/office/drawing/2014/main" id="{0F6CB06A-02AE-8C4E-AB55-B8C5AE664C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0413" y="5150777"/>
              <a:ext cx="0" cy="93663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200" name="Rectangle 637"/>
          <p:cNvSpPr>
            <a:spLocks noChangeArrowheads="1"/>
          </p:cNvSpPr>
          <p:nvPr/>
        </p:nvSpPr>
        <p:spPr bwMode="auto">
          <a:xfrm>
            <a:off x="2935288" y="4579938"/>
            <a:ext cx="698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*</a:t>
            </a:r>
          </a:p>
        </p:txBody>
      </p:sp>
      <p:sp>
        <p:nvSpPr>
          <p:cNvPr id="8201" name="Rectangle 637"/>
          <p:cNvSpPr>
            <a:spLocks noChangeArrowheads="1"/>
          </p:cNvSpPr>
          <p:nvPr/>
        </p:nvSpPr>
        <p:spPr bwMode="auto">
          <a:xfrm>
            <a:off x="6651625" y="4157663"/>
            <a:ext cx="1111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*</a:t>
            </a:r>
          </a:p>
        </p:txBody>
      </p:sp>
      <p:grpSp>
        <p:nvGrpSpPr>
          <p:cNvPr id="89" name="Group 107">
            <a:extLst>
              <a:ext uri="{FF2B5EF4-FFF2-40B4-BE49-F238E27FC236}">
                <a16:creationId xmlns:a16="http://schemas.microsoft.com/office/drawing/2014/main" id="{0ACE593A-9F3F-5B47-9816-3C5B53305AE5}"/>
              </a:ext>
            </a:extLst>
          </p:cNvPr>
          <p:cNvGrpSpPr>
            <a:grpSpLocks/>
          </p:cNvGrpSpPr>
          <p:nvPr/>
        </p:nvGrpSpPr>
        <p:grpSpPr bwMode="auto">
          <a:xfrm>
            <a:off x="6921274" y="6118859"/>
            <a:ext cx="381000" cy="93663"/>
            <a:chOff x="4736147" y="1522541"/>
            <a:chExt cx="381063" cy="93268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90" name="Oval 633">
              <a:extLst>
                <a:ext uri="{FF2B5EF4-FFF2-40B4-BE49-F238E27FC236}">
                  <a16:creationId xmlns:a16="http://schemas.microsoft.com/office/drawing/2014/main" id="{5999E3FB-0601-1F47-8157-B6D2FD0AE7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9519" y="1522541"/>
              <a:ext cx="90502" cy="93268"/>
            </a:xfrm>
            <a:prstGeom prst="ellipse">
              <a:avLst/>
            </a:prstGeom>
            <a:grpFill/>
            <a:ln w="0" cap="sq">
              <a:solidFill>
                <a:schemeClr val="accent2">
                  <a:lumMod val="20000"/>
                  <a:lumOff val="8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charset="0"/>
                  <a:cs typeface="Arial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altLang="de-DE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cxnSp>
          <p:nvCxnSpPr>
            <p:cNvPr id="91" name="Straight Connector 96">
              <a:extLst>
                <a:ext uri="{FF2B5EF4-FFF2-40B4-BE49-F238E27FC236}">
                  <a16:creationId xmlns:a16="http://schemas.microsoft.com/office/drawing/2014/main" id="{A467ED10-A119-D043-B599-57525001FC47}"/>
                </a:ext>
              </a:extLst>
            </p:cNvPr>
            <p:cNvCxnSpPr/>
            <p:nvPr/>
          </p:nvCxnSpPr>
          <p:spPr bwMode="auto">
            <a:xfrm>
              <a:off x="4736147" y="1576288"/>
              <a:ext cx="381063" cy="0"/>
            </a:xfrm>
            <a:prstGeom prst="line">
              <a:avLst/>
            </a:prstGeom>
            <a:grpFill/>
            <a:ln w="22225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4" name="Textplatzhalter 7"/>
          <p:cNvSpPr txBox="1">
            <a:spLocks/>
          </p:cNvSpPr>
          <p:nvPr/>
        </p:nvSpPr>
        <p:spPr bwMode="auto">
          <a:xfrm>
            <a:off x="2150837" y="5601845"/>
            <a:ext cx="4451513" cy="187462"/>
          </a:xfrm>
          <a:prstGeom prst="hexagon">
            <a:avLst>
              <a:gd name="adj" fmla="val 51585"/>
              <a:gd name="vf" fmla="val 115470"/>
            </a:avLst>
          </a:prstGeom>
          <a:noFill/>
          <a:ln w="9525">
            <a:solidFill>
              <a:sysClr val="window" lastClr="FFFFFF">
                <a:lumMod val="50000"/>
              </a:sys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1000">
                <a:solidFill>
                  <a:srgbClr val="51515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10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373545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Arial" panose="020B0604020202020204" pitchFamily="34" charset="0"/>
                <a:ea typeface=""/>
                <a:cs typeface="Arial" panose="020B0604020202020204" pitchFamily="34" charset="0"/>
              </a:rPr>
              <a:t>Studienmonat</a:t>
            </a:r>
          </a:p>
        </p:txBody>
      </p:sp>
    </p:spTree>
    <p:extLst>
      <p:ext uri="{BB962C8B-B14F-4D97-AF65-F5344CB8AC3E}">
        <p14:creationId xmlns:p14="http://schemas.microsoft.com/office/powerpoint/2010/main" val="2945994678"/>
      </p:ext>
    </p:extLst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E3A7E55-E428-644A-8465-7A1BEA07D4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5918335"/>
            <a:ext cx="4032000" cy="609398"/>
          </a:xfrm>
        </p:spPr>
        <p:txBody>
          <a:bodyPr/>
          <a:lstStyle/>
          <a:p>
            <a:r>
              <a:rPr lang="de-DE" dirty="0"/>
              <a:t>N = Anzahl von Patientinnen, die mindestens eine Dosis der Prüfsubstanz erhalten hatten; </a:t>
            </a:r>
            <a:r>
              <a:rPr lang="de-DE" dirty="0" err="1"/>
              <a:t>n</a:t>
            </a:r>
            <a:r>
              <a:rPr lang="de-DE" dirty="0"/>
              <a:t> = Patientinnen mit ≥ 1 Event; </a:t>
            </a:r>
          </a:p>
          <a:p>
            <a:r>
              <a:rPr lang="de-DE" dirty="0"/>
              <a:t>* Alle Ereignisse, unabhängig von einem Zusammenhang mit der Behandlung</a:t>
            </a:r>
          </a:p>
          <a:p>
            <a:r>
              <a:rPr lang="de-DE" dirty="0"/>
              <a:t>Adaptiert nach Roux C et al.</a:t>
            </a:r>
            <a:r>
              <a:rPr lang="de-DE" i="1" dirty="0"/>
              <a:t> </a:t>
            </a:r>
            <a:r>
              <a:rPr lang="de-DE" i="1" dirty="0" err="1"/>
              <a:t>Bone</a:t>
            </a:r>
            <a:r>
              <a:rPr lang="de-DE" dirty="0"/>
              <a:t>. 2014 Jan;58:48-54.</a:t>
            </a:r>
          </a:p>
        </p:txBody>
      </p:sp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b="1" dirty="0">
                <a:latin typeface="Arial" panose="020B0604020202020204" pitchFamily="34" charset="0"/>
                <a:cs typeface="Arial" panose="020B0604020202020204" pitchFamily="34" charset="0"/>
              </a:rPr>
              <a:t>Unerwünschte Ereignisse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816262"/>
              </p:ext>
            </p:extLst>
          </p:nvPr>
        </p:nvGraphicFramePr>
        <p:xfrm>
          <a:off x="533400" y="1981200"/>
          <a:ext cx="8077200" cy="190023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808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6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2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996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Ereignisse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Anzahl</a:t>
                      </a: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Patientinnen</a:t>
                      </a: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; n (%)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698" marB="45698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Risedronat</a:t>
                      </a:r>
                      <a:endParaRPr kumimoji="0" lang="en-US" altLang="de-DE" sz="12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 = 429</a:t>
                      </a: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698" marB="45698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Denosumab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 = 429</a:t>
                      </a:r>
                      <a:endParaRPr kumimoji="0" lang="en-US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698" marB="45698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192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Alle</a:t>
                      </a: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Ereignisse</a:t>
                      </a: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*</a:t>
                      </a: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698" marB="45698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293 (68,3)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269 (62,7)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192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Schwerwiegende Ereignisse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698" marB="45698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35 (8,2)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33 (7,7)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192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Tödliche Ereignisse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698" marB="45698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 (0,2)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666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Abbruch</a:t>
                      </a: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der </a:t>
                      </a: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Studienmedikation</a:t>
                      </a: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aufgrund</a:t>
                      </a: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von UE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698" marB="45698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19 (4,4)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 (2,3)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860226"/>
      </p:ext>
    </p:extLst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01F16080-4221-C849-9DED-BAC9E2FE60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5955269"/>
            <a:ext cx="4032000" cy="572464"/>
          </a:xfrm>
        </p:spPr>
        <p:txBody>
          <a:bodyPr/>
          <a:lstStyle/>
          <a:p>
            <a:r>
              <a:rPr lang="de-DE" dirty="0"/>
              <a:t>N = Anzahl von Patientinnen, die mindestens eine Dosis der Prüfsubstanz erhalten hatten; </a:t>
            </a:r>
            <a:r>
              <a:rPr lang="de-DE" dirty="0" err="1"/>
              <a:t>n</a:t>
            </a:r>
            <a:r>
              <a:rPr lang="de-DE" dirty="0"/>
              <a:t> = Patientinnen mit ≥ 1 UE; Es wurden keine </a:t>
            </a:r>
            <a:r>
              <a:rPr lang="de-DE" dirty="0" err="1"/>
              <a:t>Kieferosteonekrosen</a:t>
            </a:r>
            <a:r>
              <a:rPr lang="de-DE" dirty="0"/>
              <a:t>, atypische </a:t>
            </a:r>
            <a:r>
              <a:rPr lang="de-DE" dirty="0" err="1"/>
              <a:t>Femurfrakturen</a:t>
            </a:r>
            <a:r>
              <a:rPr lang="de-DE" dirty="0"/>
              <a:t> oder verzögerte Frakturheilung beobachtet.</a:t>
            </a:r>
          </a:p>
          <a:p>
            <a:r>
              <a:rPr lang="de-DE" dirty="0"/>
              <a:t>Adaptiert nach Roux C et al. </a:t>
            </a:r>
            <a:r>
              <a:rPr lang="de-DE" i="1" dirty="0" err="1"/>
              <a:t>Bone</a:t>
            </a:r>
            <a:r>
              <a:rPr lang="de-DE" i="1" dirty="0"/>
              <a:t>. </a:t>
            </a:r>
            <a:r>
              <a:rPr lang="de-DE" dirty="0"/>
              <a:t>2014 Jan;58:48-54.</a:t>
            </a:r>
          </a:p>
        </p:txBody>
      </p:sp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b="1" dirty="0">
                <a:latin typeface="Arial" panose="020B0604020202020204" pitchFamily="34" charset="0"/>
                <a:cs typeface="Arial" panose="020B0604020202020204" pitchFamily="34" charset="0"/>
              </a:rPr>
              <a:t>Ausgewählte unerwünschte Ereignisse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411426"/>
              </p:ext>
            </p:extLst>
          </p:nvPr>
        </p:nvGraphicFramePr>
        <p:xfrm>
          <a:off x="533401" y="1600200"/>
          <a:ext cx="8077200" cy="316547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591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3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2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192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Ereignisse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Anzahl</a:t>
                      </a: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Patientinnen</a:t>
                      </a: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; n (%)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5" marB="45715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Risedronat</a:t>
                      </a:r>
                      <a:endParaRPr kumimoji="0" lang="en-US" altLang="de-DE" sz="12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 = 429</a:t>
                      </a: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Denosumab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 = 429</a:t>
                      </a:r>
                      <a:endParaRPr kumimoji="0" lang="en-US" alt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143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Ausgewählte</a:t>
                      </a:r>
                      <a:r>
                        <a:rPr kumimoji="0" lang="en-US" altLang="de-DE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SUE</a:t>
                      </a: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5" marB="45715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143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Ekzeme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5" marB="45715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 (1,2)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 (0,9)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143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Frakturen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5" marB="45715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17 (4,0)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23 (5,4)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143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Hypersensibilität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5" marB="45715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 (3,5)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 (1,9)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143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Malignome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5" marB="45715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8 (1,9)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 (1,4)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143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Ausgewählte</a:t>
                      </a:r>
                      <a:r>
                        <a:rPr kumimoji="0" lang="en-US" altLang="de-DE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UE</a:t>
                      </a: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5" marB="45715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7A76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7A76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5" marB="45715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37A76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143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Infektionen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5" marB="45715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 (1,2)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 (1,2)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4143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Pankreatitis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5" marB="45715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 (0,2)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 (0,2)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143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Zellulitis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5" marB="45715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 (0,2)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82150"/>
      </p:ext>
    </p:extLst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b="1" dirty="0">
                <a:latin typeface="Arial" panose="020B0604020202020204" pitchFamily="34" charset="0"/>
                <a:cs typeface="Arial" panose="020B0604020202020204" pitchFamily="34" charset="0"/>
              </a:rPr>
              <a:t>Zusammenfassung der Ergebnisse  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F51ADB0F-06F0-3142-B773-6F0E5990A0F6}"/>
              </a:ext>
            </a:extLst>
          </p:cNvPr>
          <p:cNvGrpSpPr/>
          <p:nvPr/>
        </p:nvGrpSpPr>
        <p:grpSpPr>
          <a:xfrm>
            <a:off x="304800" y="1676400"/>
            <a:ext cx="8610600" cy="875262"/>
            <a:chOff x="0" y="171825"/>
            <a:chExt cx="2175867" cy="875262"/>
          </a:xfrm>
          <a:scene3d>
            <a:camera prst="orthographicFront"/>
            <a:lightRig rig="flat" dir="t"/>
          </a:scene3d>
        </p:grpSpPr>
        <p:sp>
          <p:nvSpPr>
            <p:cNvPr id="22" name="Eingebuchteter Richtungspfeil 21">
              <a:extLst>
                <a:ext uri="{FF2B5EF4-FFF2-40B4-BE49-F238E27FC236}">
                  <a16:creationId xmlns:a16="http://schemas.microsoft.com/office/drawing/2014/main" id="{7CD3C2A3-3505-0A48-A1C7-9935D9BA8AA2}"/>
                </a:ext>
              </a:extLst>
            </p:cNvPr>
            <p:cNvSpPr/>
            <p:nvPr/>
          </p:nvSpPr>
          <p:spPr>
            <a:xfrm>
              <a:off x="0" y="171825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2 w 8105774"/>
                <a:gd name="connsiteY5" fmla="*/ 443485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1" y="728059"/>
                    <a:pt x="1941" y="585772"/>
                    <a:pt x="2912" y="443485"/>
                  </a:cubicBezTo>
                  <a:cubicBezTo>
                    <a:pt x="1941" y="295657"/>
                    <a:pt x="971" y="147828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3" name="Eingebuchteter Richtungspfeil 4">
              <a:extLst>
                <a:ext uri="{FF2B5EF4-FFF2-40B4-BE49-F238E27FC236}">
                  <a16:creationId xmlns:a16="http://schemas.microsoft.com/office/drawing/2014/main" id="{E3FD1DC8-9BFC-C14A-B2D1-FBD1384758AF}"/>
                </a:ext>
              </a:extLst>
            </p:cNvPr>
            <p:cNvSpPr txBox="1"/>
            <p:nvPr/>
          </p:nvSpPr>
          <p:spPr>
            <a:xfrm>
              <a:off x="109944" y="176741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lvl="0">
                <a:lnSpc>
                  <a:spcPct val="95000"/>
                </a:lnSpc>
                <a:spcBef>
                  <a:spcPct val="0"/>
                </a:spcBef>
                <a:spcAft>
                  <a:spcPts val="1200"/>
                </a:spcAft>
                <a:buClr>
                  <a:srgbClr val="000000"/>
                </a:buClr>
                <a:buSzPct val="100000"/>
                <a:defRPr/>
              </a:pPr>
              <a:r>
                <a:rPr lang="de-DE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Ein Wechsel zu </a:t>
              </a:r>
              <a:r>
                <a:rPr lang="de-DE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Denosumab</a:t>
              </a:r>
              <a:r>
                <a:rPr lang="de-DE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war bei postmenopausalen Frauen mit suboptimaler </a:t>
              </a:r>
              <a:r>
                <a:rPr lang="de-DE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Alendronat</a:t>
              </a:r>
              <a:r>
                <a:rPr lang="de-DE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-Therapieadhärenz effektiver als ein Wechsel zu </a:t>
              </a:r>
              <a:r>
                <a:rPr lang="de-DE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Risedronat</a:t>
              </a:r>
              <a:endParaRPr lang="de-DE" altLang="de-DE" sz="1400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8B826518-CB4D-7146-B1DE-862029D90B19}"/>
              </a:ext>
            </a:extLst>
          </p:cNvPr>
          <p:cNvGrpSpPr/>
          <p:nvPr/>
        </p:nvGrpSpPr>
        <p:grpSpPr>
          <a:xfrm>
            <a:off x="304800" y="2666228"/>
            <a:ext cx="8610600" cy="870346"/>
            <a:chOff x="0" y="1161653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20" name="Eingebuchteter Richtungspfeil 19">
              <a:extLst>
                <a:ext uri="{FF2B5EF4-FFF2-40B4-BE49-F238E27FC236}">
                  <a16:creationId xmlns:a16="http://schemas.microsoft.com/office/drawing/2014/main" id="{B5BD391B-BA8C-F94B-B0E1-144ABFC417C8}"/>
                </a:ext>
              </a:extLst>
            </p:cNvPr>
            <p:cNvSpPr/>
            <p:nvPr/>
          </p:nvSpPr>
          <p:spPr>
            <a:xfrm>
              <a:off x="0" y="1161653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1 w 8105774"/>
                <a:gd name="connsiteY5" fmla="*/ 460111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0" y="733601"/>
                    <a:pt x="1941" y="596856"/>
                    <a:pt x="2911" y="460111"/>
                  </a:cubicBezTo>
                  <a:cubicBezTo>
                    <a:pt x="1941" y="306741"/>
                    <a:pt x="970" y="153370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1" name="Eingebuchteter Richtungspfeil 6">
              <a:extLst>
                <a:ext uri="{FF2B5EF4-FFF2-40B4-BE49-F238E27FC236}">
                  <a16:creationId xmlns:a16="http://schemas.microsoft.com/office/drawing/2014/main" id="{1CD353E6-157E-E24F-BE9A-F77460E584AE}"/>
                </a:ext>
              </a:extLst>
            </p:cNvPr>
            <p:cNvSpPr txBox="1"/>
            <p:nvPr/>
          </p:nvSpPr>
          <p:spPr>
            <a:xfrm>
              <a:off x="109944" y="1161653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lvl="0">
                <a:lnSpc>
                  <a:spcPct val="95000"/>
                </a:lnSpc>
                <a:spcBef>
                  <a:spcPct val="0"/>
                </a:spcBef>
                <a:spcAft>
                  <a:spcPts val="1200"/>
                </a:spcAft>
                <a:buClr>
                  <a:srgbClr val="000000"/>
                </a:buClr>
                <a:buSzPct val="100000"/>
                <a:defRPr/>
              </a:pP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Signifikant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größere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Zunahme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der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Knochenmineraldichte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an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allen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gemessenen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Lokalisationen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unter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Therapie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mit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Denosumab</a:t>
              </a:r>
              <a:endParaRPr lang="en-US" altLang="de-DE" sz="1400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013B3B48-578B-7A44-AFE1-A28436FA448B}"/>
              </a:ext>
            </a:extLst>
          </p:cNvPr>
          <p:cNvGrpSpPr/>
          <p:nvPr/>
        </p:nvGrpSpPr>
        <p:grpSpPr>
          <a:xfrm>
            <a:off x="304800" y="3692689"/>
            <a:ext cx="8610600" cy="870346"/>
            <a:chOff x="0" y="2188114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18" name="Eingebuchteter Richtungspfeil 17">
              <a:extLst>
                <a:ext uri="{FF2B5EF4-FFF2-40B4-BE49-F238E27FC236}">
                  <a16:creationId xmlns:a16="http://schemas.microsoft.com/office/drawing/2014/main" id="{A9872F6D-4CB3-7F4A-AEAD-D7213958EFA0}"/>
                </a:ext>
              </a:extLst>
            </p:cNvPr>
            <p:cNvSpPr/>
            <p:nvPr/>
          </p:nvSpPr>
          <p:spPr>
            <a:xfrm>
              <a:off x="0" y="2188114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1 w 8105774"/>
                <a:gd name="connsiteY5" fmla="*/ 435173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0" y="725288"/>
                    <a:pt x="1941" y="580231"/>
                    <a:pt x="2911" y="435173"/>
                  </a:cubicBezTo>
                  <a:cubicBezTo>
                    <a:pt x="1941" y="290115"/>
                    <a:pt x="970" y="145058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9" name="Eingebuchteter Richtungspfeil 8">
              <a:extLst>
                <a:ext uri="{FF2B5EF4-FFF2-40B4-BE49-F238E27FC236}">
                  <a16:creationId xmlns:a16="http://schemas.microsoft.com/office/drawing/2014/main" id="{DDF12397-B649-6D4E-B053-943D1AF86D82}"/>
                </a:ext>
              </a:extLst>
            </p:cNvPr>
            <p:cNvSpPr txBox="1"/>
            <p:nvPr/>
          </p:nvSpPr>
          <p:spPr>
            <a:xfrm>
              <a:off x="109944" y="2188114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lvl="0">
                <a:lnSpc>
                  <a:spcPct val="95000"/>
                </a:lnSpc>
                <a:spcBef>
                  <a:spcPct val="0"/>
                </a:spcBef>
                <a:spcAft>
                  <a:spcPts val="1200"/>
                </a:spcAft>
                <a:buClr>
                  <a:srgbClr val="000000"/>
                </a:buClr>
                <a:buSzPct val="100000"/>
                <a:defRPr/>
              </a:pP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Signifikant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stärkere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Abnahme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des CTX-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Serumspiegels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bei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Denosumab</a:t>
              </a:r>
              <a:endParaRPr lang="en-US" altLang="de-DE" sz="1400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4" name="Gruppieren 16">
            <a:extLst>
              <a:ext uri="{FF2B5EF4-FFF2-40B4-BE49-F238E27FC236}">
                <a16:creationId xmlns:a16="http://schemas.microsoft.com/office/drawing/2014/main" id="{013B3B48-578B-7A44-AFE1-A28436FA448B}"/>
              </a:ext>
            </a:extLst>
          </p:cNvPr>
          <p:cNvGrpSpPr/>
          <p:nvPr/>
        </p:nvGrpSpPr>
        <p:grpSpPr>
          <a:xfrm>
            <a:off x="304800" y="4724400"/>
            <a:ext cx="8610600" cy="870346"/>
            <a:chOff x="0" y="2188114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15" name="Eingebuchteter Richtungspfeil 17">
              <a:extLst>
                <a:ext uri="{FF2B5EF4-FFF2-40B4-BE49-F238E27FC236}">
                  <a16:creationId xmlns:a16="http://schemas.microsoft.com/office/drawing/2014/main" id="{A9872F6D-4CB3-7F4A-AEAD-D7213958EFA0}"/>
                </a:ext>
              </a:extLst>
            </p:cNvPr>
            <p:cNvSpPr/>
            <p:nvPr/>
          </p:nvSpPr>
          <p:spPr>
            <a:xfrm>
              <a:off x="0" y="2188114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1 w 8105774"/>
                <a:gd name="connsiteY5" fmla="*/ 435173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0" y="725288"/>
                    <a:pt x="1941" y="580231"/>
                    <a:pt x="2911" y="435173"/>
                  </a:cubicBezTo>
                  <a:cubicBezTo>
                    <a:pt x="1941" y="290115"/>
                    <a:pt x="970" y="145058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6" name="Eingebuchteter Richtungspfeil 8">
              <a:extLst>
                <a:ext uri="{FF2B5EF4-FFF2-40B4-BE49-F238E27FC236}">
                  <a16:creationId xmlns:a16="http://schemas.microsoft.com/office/drawing/2014/main" id="{DDF12397-B649-6D4E-B053-943D1AF86D82}"/>
                </a:ext>
              </a:extLst>
            </p:cNvPr>
            <p:cNvSpPr txBox="1"/>
            <p:nvPr/>
          </p:nvSpPr>
          <p:spPr>
            <a:xfrm>
              <a:off x="121123" y="2188114"/>
              <a:ext cx="1911561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lvl="0">
                <a:lnSpc>
                  <a:spcPct val="95000"/>
                </a:lnSpc>
                <a:spcBef>
                  <a:spcPct val="0"/>
                </a:spcBef>
                <a:spcAft>
                  <a:spcPts val="1200"/>
                </a:spcAft>
                <a:buClr>
                  <a:srgbClr val="000000"/>
                </a:buClr>
                <a:buSzPct val="100000"/>
                <a:defRPr/>
              </a:pP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Die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Inzidenzen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der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unerwünschten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Ereignisse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waren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unter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Denosumab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und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Risedronat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vergleichbar</a:t>
              </a:r>
              <a:endParaRPr lang="en-US" altLang="de-DE" sz="1400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24" name="Textplatzhalter 2">
            <a:extLst>
              <a:ext uri="{FF2B5EF4-FFF2-40B4-BE49-F238E27FC236}">
                <a16:creationId xmlns:a16="http://schemas.microsoft.com/office/drawing/2014/main" id="{F6BE6EC6-C9B5-6147-9ABB-F8B125F8D9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324600"/>
            <a:ext cx="2209800" cy="203133"/>
          </a:xfrm>
        </p:spPr>
        <p:txBody>
          <a:bodyPr/>
          <a:lstStyle/>
          <a:p>
            <a:r>
              <a:rPr lang="de-DE" dirty="0"/>
              <a:t>Roux C et al. </a:t>
            </a:r>
            <a:r>
              <a:rPr lang="de-DE" i="1" dirty="0" err="1"/>
              <a:t>Bone</a:t>
            </a:r>
            <a:r>
              <a:rPr lang="de-DE" i="1" dirty="0"/>
              <a:t>. </a:t>
            </a:r>
            <a:r>
              <a:rPr lang="de-DE" dirty="0"/>
              <a:t>2014 Jan;58:48-54.</a:t>
            </a:r>
          </a:p>
        </p:txBody>
      </p:sp>
    </p:spTree>
    <p:extLst>
      <p:ext uri="{BB962C8B-B14F-4D97-AF65-F5344CB8AC3E}">
        <p14:creationId xmlns:p14="http://schemas.microsoft.com/office/powerpoint/2010/main" val="3905960139"/>
      </p:ext>
    </p:extLst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18327" y="457200"/>
            <a:ext cx="8153400" cy="601884"/>
          </a:xfrm>
        </p:spPr>
        <p:txBody>
          <a:bodyPr/>
          <a:lstStyle/>
          <a:p>
            <a:pPr eaLnBrk="1" hangingPunct="1">
              <a:buClrTx/>
            </a:pPr>
            <a:r>
              <a:rPr lang="de-DE" altLang="de-DE" dirty="0"/>
              <a:t>Wirkung von </a:t>
            </a:r>
            <a:r>
              <a:rPr lang="de-DE" altLang="de-DE" dirty="0" err="1"/>
              <a:t>Denosumab</a:t>
            </a:r>
            <a:r>
              <a:rPr lang="de-DE" altLang="de-DE" dirty="0"/>
              <a:t> auf die Knochendichte und den Knochenumsatz bei mit </a:t>
            </a:r>
            <a:r>
              <a:rPr lang="de-DE" altLang="de-DE" dirty="0" err="1"/>
              <a:t>Alendronat</a:t>
            </a:r>
            <a:r>
              <a:rPr lang="de-DE" altLang="de-DE" dirty="0"/>
              <a:t> vorbehandelten postmenopausalen Frauen (STAND)</a:t>
            </a:r>
          </a:p>
        </p:txBody>
      </p:sp>
      <p:sp>
        <p:nvSpPr>
          <p:cNvPr id="2" name="Bildplatzhalter 1">
            <a:extLst>
              <a:ext uri="{FF2B5EF4-FFF2-40B4-BE49-F238E27FC236}">
                <a16:creationId xmlns:a16="http://schemas.microsoft.com/office/drawing/2014/main" id="{E4F530C5-B04D-2B42-BA62-1619A319C4B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18327" y="6248400"/>
            <a:ext cx="8001000" cy="4572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</a:pPr>
            <a:r>
              <a:rPr lang="en-US" altLang="de-DE" i="0" dirty="0" err="1"/>
              <a:t>Kendler</a:t>
            </a:r>
            <a:r>
              <a:rPr lang="en-US" altLang="de-DE" i="0" dirty="0"/>
              <a:t> DL et al. </a:t>
            </a:r>
            <a:r>
              <a:rPr lang="en-US" altLang="de-DE" dirty="0"/>
              <a:t>J Bone Miner Res</a:t>
            </a:r>
            <a:r>
              <a:rPr lang="en-US" altLang="de-DE" i="0" dirty="0"/>
              <a:t>. 2010 Jan;25(1):72-81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</a:pPr>
            <a:endParaRPr lang="en-US" altLang="de-DE" i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6167342"/>
            <a:ext cx="2209800" cy="57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577964"/>
      </p:ext>
    </p:extLst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4" name="Gerade Verbindung 113">
            <a:extLst>
              <a:ext uri="{FF2B5EF4-FFF2-40B4-BE49-F238E27FC236}">
                <a16:creationId xmlns:a16="http://schemas.microsoft.com/office/drawing/2014/main" id="{4AD83C47-8CD1-F548-9430-3D2E22CB06C3}"/>
              </a:ext>
            </a:extLst>
          </p:cNvPr>
          <p:cNvCxnSpPr/>
          <p:nvPr/>
        </p:nvCxnSpPr>
        <p:spPr bwMode="auto">
          <a:xfrm>
            <a:off x="6130375" y="3319625"/>
            <a:ext cx="0" cy="1548000"/>
          </a:xfrm>
          <a:prstGeom prst="line">
            <a:avLst/>
          </a:pr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Gerade Verbindung 114">
            <a:extLst>
              <a:ext uri="{FF2B5EF4-FFF2-40B4-BE49-F238E27FC236}">
                <a16:creationId xmlns:a16="http://schemas.microsoft.com/office/drawing/2014/main" id="{44391A19-D1ED-2F44-BF8B-EF4B9C73E0C5}"/>
              </a:ext>
            </a:extLst>
          </p:cNvPr>
          <p:cNvCxnSpPr/>
          <p:nvPr/>
        </p:nvCxnSpPr>
        <p:spPr bwMode="auto">
          <a:xfrm>
            <a:off x="6678911" y="3319625"/>
            <a:ext cx="0" cy="1404000"/>
          </a:xfrm>
          <a:prstGeom prst="line">
            <a:avLst/>
          </a:pr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Gerade Verbindung 115">
            <a:extLst>
              <a:ext uri="{FF2B5EF4-FFF2-40B4-BE49-F238E27FC236}">
                <a16:creationId xmlns:a16="http://schemas.microsoft.com/office/drawing/2014/main" id="{83B6146C-11F4-A548-B496-D3F8BA4ACC21}"/>
              </a:ext>
            </a:extLst>
          </p:cNvPr>
          <p:cNvCxnSpPr/>
          <p:nvPr/>
        </p:nvCxnSpPr>
        <p:spPr bwMode="auto">
          <a:xfrm>
            <a:off x="7222749" y="3319625"/>
            <a:ext cx="0" cy="1404000"/>
          </a:xfrm>
          <a:prstGeom prst="line">
            <a:avLst/>
          </a:pr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Gerade Verbindung 116">
            <a:extLst>
              <a:ext uri="{FF2B5EF4-FFF2-40B4-BE49-F238E27FC236}">
                <a16:creationId xmlns:a16="http://schemas.microsoft.com/office/drawing/2014/main" id="{CB966ADF-15B5-FA44-AFAD-EDBC43A9EECB}"/>
              </a:ext>
            </a:extLst>
          </p:cNvPr>
          <p:cNvCxnSpPr/>
          <p:nvPr/>
        </p:nvCxnSpPr>
        <p:spPr bwMode="auto">
          <a:xfrm>
            <a:off x="7765390" y="3319625"/>
            <a:ext cx="0" cy="1404000"/>
          </a:xfrm>
          <a:prstGeom prst="line">
            <a:avLst/>
          </a:pr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Gerade Verbindung 131">
            <a:extLst>
              <a:ext uri="{FF2B5EF4-FFF2-40B4-BE49-F238E27FC236}">
                <a16:creationId xmlns:a16="http://schemas.microsoft.com/office/drawing/2014/main" id="{5E58901D-8F68-E54C-9D50-4430E51C454A}"/>
              </a:ext>
            </a:extLst>
          </p:cNvPr>
          <p:cNvCxnSpPr/>
          <p:nvPr/>
        </p:nvCxnSpPr>
        <p:spPr bwMode="auto">
          <a:xfrm>
            <a:off x="8304540" y="3307857"/>
            <a:ext cx="0" cy="1404000"/>
          </a:xfrm>
          <a:prstGeom prst="line">
            <a:avLst/>
          </a:pr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platzhalter 42">
            <a:extLst>
              <a:ext uri="{FF2B5EF4-FFF2-40B4-BE49-F238E27FC236}">
                <a16:creationId xmlns:a16="http://schemas.microsoft.com/office/drawing/2014/main" id="{408D4614-045B-BD43-A652-0381DD4130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103001"/>
            <a:ext cx="4032000" cy="424732"/>
          </a:xfrm>
        </p:spPr>
        <p:txBody>
          <a:bodyPr/>
          <a:lstStyle/>
          <a:p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s.c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. = subkutan;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p.o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. = per oral;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qd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= einmal täglich;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qw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= einmal wöchentlich; q6m = einmal alle 6 Monate; ALN =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Alendronat</a:t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Adaptiert nach Kendler DL et al. </a:t>
            </a:r>
            <a:r>
              <a:rPr lang="de-DE" i="1" dirty="0">
                <a:latin typeface="Arial" panose="020B0604020202020204" pitchFamily="34" charset="0"/>
                <a:cs typeface="Arial" panose="020B0604020202020204" pitchFamily="34" charset="0"/>
              </a:rPr>
              <a:t>J </a:t>
            </a:r>
            <a:r>
              <a:rPr lang="de-DE" i="1" dirty="0" err="1">
                <a:latin typeface="Arial" panose="020B0604020202020204" pitchFamily="34" charset="0"/>
                <a:cs typeface="Arial" panose="020B0604020202020204" pitchFamily="34" charset="0"/>
              </a:rPr>
              <a:t>Bone</a:t>
            </a:r>
            <a:r>
              <a:rPr lang="de-DE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i="1" dirty="0" err="1">
                <a:latin typeface="Arial" panose="020B0604020202020204" pitchFamily="34" charset="0"/>
                <a:cs typeface="Arial" panose="020B0604020202020204" pitchFamily="34" charset="0"/>
              </a:rPr>
              <a:t>Miner</a:t>
            </a:r>
            <a:r>
              <a:rPr lang="de-DE" i="1" dirty="0">
                <a:latin typeface="Arial" panose="020B0604020202020204" pitchFamily="34" charset="0"/>
                <a:cs typeface="Arial" panose="020B0604020202020204" pitchFamily="34" charset="0"/>
              </a:rPr>
              <a:t> Res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. 2010 Jan;25(1):72-81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Studiendesign</a:t>
            </a:r>
            <a:endParaRPr lang="de-CH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platzhalter 2">
            <a:extLst>
              <a:ext uri="{FF2B5EF4-FFF2-40B4-BE49-F238E27FC236}">
                <a16:creationId xmlns:a16="http://schemas.microsoft.com/office/drawing/2014/main" id="{D0A257CC-9105-3140-926A-CF1211C17ADF}"/>
              </a:ext>
            </a:extLst>
          </p:cNvPr>
          <p:cNvSpPr txBox="1">
            <a:spLocks/>
          </p:cNvSpPr>
          <p:nvPr/>
        </p:nvSpPr>
        <p:spPr bwMode="auto">
          <a:xfrm>
            <a:off x="471114" y="4150522"/>
            <a:ext cx="4253286" cy="1564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12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5250" indent="-87313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60000"/>
              <a:buFont typeface="AppleSymbols" charset="0"/>
              <a:buChar char="﹥"/>
              <a:tabLst/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rgbClr val="51515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rgbClr val="51515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31775" marR="0" lvl="0" indent="-231775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ADBF25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Haupteinschlusskriterien</a:t>
            </a:r>
          </a:p>
          <a:p>
            <a:pPr marL="88900" lvl="0" indent="-88900" eaLnBrk="1" fontAlgn="auto" hangingPunct="1">
              <a:lnSpc>
                <a:spcPct val="85000"/>
              </a:lnSpc>
              <a:spcAft>
                <a:spcPts val="0"/>
              </a:spcAft>
              <a:buClr>
                <a:prstClr val="white">
                  <a:lumMod val="50000"/>
                </a:prstClr>
              </a:buClr>
              <a:buSzPct val="150000"/>
              <a:buFont typeface="AppleSymbols" charset="0"/>
              <a:buChar char="﹥"/>
              <a:defRPr/>
            </a:pPr>
            <a:r>
              <a:rPr lang="de-DE" b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Postmenopausale Frauen ≥ 55 Jahre mit niedriger BMD </a:t>
            </a:r>
            <a:br>
              <a:rPr lang="de-DE" b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b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(T-score ≤ -2,0 - ≥ -4,0) an der </a:t>
            </a:r>
            <a:r>
              <a:rPr lang="de-DE" b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Ledenwirbelsäule</a:t>
            </a:r>
            <a:r>
              <a:rPr lang="de-DE" b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oder Gesamthüfte</a:t>
            </a:r>
          </a:p>
          <a:p>
            <a:pPr marL="88900" lvl="0" indent="-88900" eaLnBrk="1" fontAlgn="auto" hangingPunct="1">
              <a:lnSpc>
                <a:spcPct val="85000"/>
              </a:lnSpc>
              <a:spcAft>
                <a:spcPts val="0"/>
              </a:spcAft>
              <a:buClr>
                <a:prstClr val="white">
                  <a:lumMod val="50000"/>
                </a:prstClr>
              </a:buClr>
              <a:buSzPct val="150000"/>
              <a:buFont typeface="AppleSymbols" charset="0"/>
              <a:buChar char="﹥"/>
              <a:defRPr/>
            </a:pPr>
            <a:r>
              <a:rPr lang="de-DE" b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Behandlung mit </a:t>
            </a:r>
            <a:r>
              <a:rPr lang="de-DE" b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Alendronat</a:t>
            </a:r>
            <a:r>
              <a:rPr lang="de-DE" b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für mind. 6 Monate vor Studienbeginn </a:t>
            </a:r>
          </a:p>
        </p:txBody>
      </p:sp>
      <p:sp>
        <p:nvSpPr>
          <p:cNvPr id="78" name="Abgerundetes Rechteck 77">
            <a:extLst>
              <a:ext uri="{FF2B5EF4-FFF2-40B4-BE49-F238E27FC236}">
                <a16:creationId xmlns:a16="http://schemas.microsoft.com/office/drawing/2014/main" id="{A9B84332-92E5-C749-B986-70907E97BF1C}"/>
              </a:ext>
            </a:extLst>
          </p:cNvPr>
          <p:cNvSpPr/>
          <p:nvPr/>
        </p:nvSpPr>
        <p:spPr>
          <a:xfrm>
            <a:off x="5726219" y="1753834"/>
            <a:ext cx="2904570" cy="3427766"/>
          </a:xfrm>
          <a:prstGeom prst="roundRect">
            <a:avLst>
              <a:gd name="adj" fmla="val 10000"/>
            </a:avLst>
          </a:prstGeom>
          <a:noFill/>
          <a:ln>
            <a:solidFill>
              <a:srgbClr val="0000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 Box 14">
            <a:extLst>
              <a:ext uri="{FF2B5EF4-FFF2-40B4-BE49-F238E27FC236}">
                <a16:creationId xmlns:a16="http://schemas.microsoft.com/office/drawing/2014/main" id="{444DA5F7-6A96-D74E-B53B-B43F8E75E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6218" y="2588568"/>
            <a:ext cx="29045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288" tIns="18288" rIns="18288" bIns="18288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Studienmonat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755AA6A5-A4F5-194A-83AD-62A437A0D7D7}"/>
              </a:ext>
            </a:extLst>
          </p:cNvPr>
          <p:cNvGrpSpPr/>
          <p:nvPr/>
        </p:nvGrpSpPr>
        <p:grpSpPr>
          <a:xfrm>
            <a:off x="6130375" y="3733800"/>
            <a:ext cx="2175425" cy="1143000"/>
            <a:chOff x="6137250" y="3352800"/>
            <a:chExt cx="3082950" cy="1143000"/>
          </a:xfrm>
        </p:grpSpPr>
        <p:sp>
          <p:nvSpPr>
            <p:cNvPr id="81" name="AutoShape 4">
              <a:extLst>
                <a:ext uri="{FF2B5EF4-FFF2-40B4-BE49-F238E27FC236}">
                  <a16:creationId xmlns:a16="http://schemas.microsoft.com/office/drawing/2014/main" id="{F643241F-9D50-1A49-8CBE-336E0041B0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5483" y="3352800"/>
              <a:ext cx="3074717" cy="369086"/>
            </a:xfrm>
            <a:prstGeom prst="homePlate">
              <a:avLst>
                <a:gd name="adj" fmla="val 49189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Text Box 7">
              <a:extLst>
                <a:ext uri="{FF2B5EF4-FFF2-40B4-BE49-F238E27FC236}">
                  <a16:creationId xmlns:a16="http://schemas.microsoft.com/office/drawing/2014/main" id="{C0885CD8-571E-B54C-BD75-67A1BFE063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53717" y="3429000"/>
              <a:ext cx="3066483" cy="17938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de-DE" sz="1000" dirty="0" err="1">
                  <a:solidFill>
                    <a:srgbClr val="FFFFFF"/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Denosumab</a:t>
              </a:r>
              <a:r>
                <a:rPr lang="de-DE" sz="1000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 </a:t>
              </a:r>
              <a:r>
                <a:rPr lang="de-DE" sz="1000" dirty="0" err="1">
                  <a:solidFill>
                    <a:srgbClr val="FFFFFF"/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s.c</a:t>
              </a:r>
              <a:r>
                <a:rPr lang="de-DE" sz="1000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. </a:t>
              </a:r>
              <a:br>
                <a:rPr lang="de-DE" sz="1000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</a:br>
              <a:r>
                <a:rPr lang="de-DE" sz="1000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60 mg q6m </a:t>
              </a:r>
              <a:r>
                <a:rPr lang="de-DE" sz="1000" dirty="0" err="1">
                  <a:solidFill>
                    <a:srgbClr val="FFFFFF"/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n</a:t>
              </a:r>
              <a:r>
                <a:rPr lang="de-DE" sz="1000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 = 253</a:t>
              </a:r>
            </a:p>
          </p:txBody>
        </p:sp>
        <p:sp>
          <p:nvSpPr>
            <p:cNvPr id="83" name="AutoShape 3">
              <a:extLst>
                <a:ext uri="{FF2B5EF4-FFF2-40B4-BE49-F238E27FC236}">
                  <a16:creationId xmlns:a16="http://schemas.microsoft.com/office/drawing/2014/main" id="{B9A0FAB7-846E-554A-A1A0-585D63BC3276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6145483" y="4132512"/>
              <a:ext cx="3074717" cy="363288"/>
            </a:xfrm>
            <a:prstGeom prst="homePlate">
              <a:avLst>
                <a:gd name="adj" fmla="val 49189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Text Box 12">
              <a:extLst>
                <a:ext uri="{FF2B5EF4-FFF2-40B4-BE49-F238E27FC236}">
                  <a16:creationId xmlns:a16="http://schemas.microsoft.com/office/drawing/2014/main" id="{423AFC37-5214-B84F-96B6-9EA66B0ACC5F}"/>
                </a:ext>
              </a:extLst>
            </p:cNvPr>
            <p:cNvSpPr txBox="1">
              <a:spLocks noChangeArrowheads="1"/>
            </p:cNvSpPr>
            <p:nvPr/>
          </p:nvSpPr>
          <p:spPr bwMode="invGray">
            <a:xfrm>
              <a:off x="6137250" y="4114800"/>
              <a:ext cx="3074716" cy="38100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lIns="9144" rIns="9144" anchor="ctr"/>
            <a:lstStyle/>
            <a:p>
              <a:pPr lvl="0" algn="ctr"/>
              <a:r>
                <a:rPr lang="de-DE" sz="1000" dirty="0" err="1">
                  <a:solidFill>
                    <a:prstClr val="black"/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Alendronat</a:t>
              </a:r>
              <a:r>
                <a:rPr lang="de-DE" sz="1000" dirty="0">
                  <a:solidFill>
                    <a:prstClr val="black"/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 </a:t>
              </a:r>
              <a:r>
                <a:rPr lang="de-DE" sz="1000" dirty="0" err="1">
                  <a:solidFill>
                    <a:prstClr val="black"/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p.o</a:t>
              </a:r>
              <a:r>
                <a:rPr lang="de-DE" sz="1000" dirty="0">
                  <a:solidFill>
                    <a:prstClr val="black"/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.</a:t>
              </a:r>
              <a:br>
                <a:rPr lang="de-DE" sz="1000" dirty="0">
                  <a:solidFill>
                    <a:prstClr val="black"/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</a:br>
              <a:r>
                <a:rPr lang="de-DE" sz="1000" dirty="0">
                  <a:solidFill>
                    <a:prstClr val="black"/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70 mg </a:t>
              </a:r>
              <a:r>
                <a:rPr lang="de-DE" sz="1000" dirty="0" err="1">
                  <a:solidFill>
                    <a:prstClr val="black"/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qw</a:t>
              </a:r>
              <a:r>
                <a:rPr lang="de-DE" sz="1000" dirty="0">
                  <a:solidFill>
                    <a:prstClr val="black"/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 </a:t>
              </a:r>
              <a:r>
                <a:rPr lang="de-DE" sz="1000" dirty="0" err="1">
                  <a:solidFill>
                    <a:prstClr val="black"/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n</a:t>
              </a:r>
              <a:r>
                <a:rPr lang="de-DE" sz="1000" dirty="0">
                  <a:solidFill>
                    <a:prstClr val="black"/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 = 251</a:t>
              </a:r>
            </a:p>
          </p:txBody>
        </p:sp>
        <p:sp>
          <p:nvSpPr>
            <p:cNvPr id="85" name="Pfeil nach rechts 84">
              <a:extLst>
                <a:ext uri="{FF2B5EF4-FFF2-40B4-BE49-F238E27FC236}">
                  <a16:creationId xmlns:a16="http://schemas.microsoft.com/office/drawing/2014/main" id="{6BAF1CF3-EF2E-0848-840D-9FF420C393BE}"/>
                </a:ext>
              </a:extLst>
            </p:cNvPr>
            <p:cNvSpPr/>
            <p:nvPr/>
          </p:nvSpPr>
          <p:spPr>
            <a:xfrm>
              <a:off x="6145483" y="3810000"/>
              <a:ext cx="3074717" cy="227265"/>
            </a:xfrm>
            <a:prstGeom prst="rightArrow">
              <a:avLst>
                <a:gd name="adj1" fmla="val 98525"/>
                <a:gd name="adj2" fmla="val 5417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Calcium und Vitamin D</a:t>
              </a:r>
            </a:p>
          </p:txBody>
        </p:sp>
      </p:grpSp>
      <p:grpSp>
        <p:nvGrpSpPr>
          <p:cNvPr id="98" name="Gruppierung 80">
            <a:extLst>
              <a:ext uri="{FF2B5EF4-FFF2-40B4-BE49-F238E27FC236}">
                <a16:creationId xmlns:a16="http://schemas.microsoft.com/office/drawing/2014/main" id="{C0DCC142-5143-6A4F-8BC6-F53D0134CDE0}"/>
              </a:ext>
            </a:extLst>
          </p:cNvPr>
          <p:cNvGrpSpPr/>
          <p:nvPr/>
        </p:nvGrpSpPr>
        <p:grpSpPr>
          <a:xfrm>
            <a:off x="5717986" y="1683236"/>
            <a:ext cx="2912803" cy="883621"/>
            <a:chOff x="6559099" y="1079103"/>
            <a:chExt cx="1437730" cy="571738"/>
          </a:xfrm>
          <a:solidFill>
            <a:schemeClr val="accent3">
              <a:lumMod val="50000"/>
            </a:schemeClr>
          </a:solidFill>
        </p:grpSpPr>
        <p:sp>
          <p:nvSpPr>
            <p:cNvPr id="99" name="Abgerundetes Rechteck 98">
              <a:extLst>
                <a:ext uri="{FF2B5EF4-FFF2-40B4-BE49-F238E27FC236}">
                  <a16:creationId xmlns:a16="http://schemas.microsoft.com/office/drawing/2014/main" id="{A68887D3-2CB0-8548-921B-4261C64F8E3D}"/>
                </a:ext>
              </a:extLst>
            </p:cNvPr>
            <p:cNvSpPr/>
            <p:nvPr/>
          </p:nvSpPr>
          <p:spPr>
            <a:xfrm>
              <a:off x="6559099" y="1079103"/>
              <a:ext cx="1437730" cy="571738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100" name="Abgerundetes Rechteck 17">
              <a:extLst>
                <a:ext uri="{FF2B5EF4-FFF2-40B4-BE49-F238E27FC236}">
                  <a16:creationId xmlns:a16="http://schemas.microsoft.com/office/drawing/2014/main" id="{CAA4398A-1D43-E245-9F4E-DA84C7A017A9}"/>
                </a:ext>
              </a:extLst>
            </p:cNvPr>
            <p:cNvSpPr/>
            <p:nvPr/>
          </p:nvSpPr>
          <p:spPr>
            <a:xfrm>
              <a:off x="6575845" y="1095849"/>
              <a:ext cx="1404238" cy="538246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lvl="0" algn="ctr">
                <a:lnSpc>
                  <a:spcPct val="85000"/>
                </a:lnSpc>
                <a:spcBef>
                  <a:spcPct val="30000"/>
                </a:spcBef>
                <a:buClr>
                  <a:srgbClr val="FAB900"/>
                </a:buClr>
              </a:pPr>
              <a:r>
                <a:rPr lang="de-DE" sz="1400" kern="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Internationale, multizentrische, randomisierte, doppelblinde, doppel-Dummy, Parallelgruppen Phase 3 Studie</a:t>
              </a:r>
            </a:p>
          </p:txBody>
        </p:sp>
      </p:grpSp>
      <p:grpSp>
        <p:nvGrpSpPr>
          <p:cNvPr id="107" name="Gruppierung 35">
            <a:extLst>
              <a:ext uri="{FF2B5EF4-FFF2-40B4-BE49-F238E27FC236}">
                <a16:creationId xmlns:a16="http://schemas.microsoft.com/office/drawing/2014/main" id="{0957FEBC-62E6-1643-A005-8D154735F41D}"/>
              </a:ext>
            </a:extLst>
          </p:cNvPr>
          <p:cNvGrpSpPr/>
          <p:nvPr/>
        </p:nvGrpSpPr>
        <p:grpSpPr>
          <a:xfrm>
            <a:off x="1658008" y="1683236"/>
            <a:ext cx="856593" cy="713846"/>
            <a:chOff x="363602" y="2413158"/>
            <a:chExt cx="1437730" cy="571738"/>
          </a:xfrm>
          <a:solidFill>
            <a:schemeClr val="accent3">
              <a:lumMod val="50000"/>
            </a:schemeClr>
          </a:solidFill>
        </p:grpSpPr>
        <p:sp>
          <p:nvSpPr>
            <p:cNvPr id="108" name="Abgerundetes Rechteck 107">
              <a:extLst>
                <a:ext uri="{FF2B5EF4-FFF2-40B4-BE49-F238E27FC236}">
                  <a16:creationId xmlns:a16="http://schemas.microsoft.com/office/drawing/2014/main" id="{9E81D5B5-BCFA-144A-82BD-B045EF1BD13B}"/>
                </a:ext>
              </a:extLst>
            </p:cNvPr>
            <p:cNvSpPr/>
            <p:nvPr/>
          </p:nvSpPr>
          <p:spPr>
            <a:xfrm>
              <a:off x="363602" y="2413158"/>
              <a:ext cx="1437730" cy="57173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9" name="Abgerundetes Rechteck 5">
              <a:extLst>
                <a:ext uri="{FF2B5EF4-FFF2-40B4-BE49-F238E27FC236}">
                  <a16:creationId xmlns:a16="http://schemas.microsoft.com/office/drawing/2014/main" id="{A00689D9-7D59-E04D-A3A2-6CF0826C5C24}"/>
                </a:ext>
              </a:extLst>
            </p:cNvPr>
            <p:cNvSpPr/>
            <p:nvPr/>
          </p:nvSpPr>
          <p:spPr>
            <a:xfrm>
              <a:off x="380348" y="2429904"/>
              <a:ext cx="1404238" cy="53824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marL="0" marR="0" lvl="0" indent="0" algn="ctr" defTabSz="622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Screening</a:t>
              </a:r>
            </a:p>
          </p:txBody>
        </p:sp>
      </p:grpSp>
      <p:grpSp>
        <p:nvGrpSpPr>
          <p:cNvPr id="110" name="Gruppierung 38">
            <a:extLst>
              <a:ext uri="{FF2B5EF4-FFF2-40B4-BE49-F238E27FC236}">
                <a16:creationId xmlns:a16="http://schemas.microsoft.com/office/drawing/2014/main" id="{24848D72-0B45-FE4A-BFBB-48BEBA61D916}"/>
              </a:ext>
            </a:extLst>
          </p:cNvPr>
          <p:cNvGrpSpPr/>
          <p:nvPr/>
        </p:nvGrpSpPr>
        <p:grpSpPr>
          <a:xfrm>
            <a:off x="4333954" y="1697901"/>
            <a:ext cx="1240974" cy="713846"/>
            <a:chOff x="2428768" y="1079103"/>
            <a:chExt cx="1437730" cy="571738"/>
          </a:xfrm>
          <a:solidFill>
            <a:schemeClr val="accent3">
              <a:lumMod val="50000"/>
            </a:schemeClr>
          </a:solidFill>
        </p:grpSpPr>
        <p:sp>
          <p:nvSpPr>
            <p:cNvPr id="111" name="Abgerundetes Rechteck 110">
              <a:extLst>
                <a:ext uri="{FF2B5EF4-FFF2-40B4-BE49-F238E27FC236}">
                  <a16:creationId xmlns:a16="http://schemas.microsoft.com/office/drawing/2014/main" id="{2E9098F5-1A6B-8947-8C06-37533A84AA22}"/>
                </a:ext>
              </a:extLst>
            </p:cNvPr>
            <p:cNvSpPr/>
            <p:nvPr/>
          </p:nvSpPr>
          <p:spPr>
            <a:xfrm>
              <a:off x="2428768" y="1079103"/>
              <a:ext cx="1437730" cy="57173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203816"/>
                <a:satOff val="-11400"/>
                <a:lumOff val="22699"/>
                <a:alphaOff val="0"/>
              </a:schemeClr>
            </a:fillRef>
            <a:effectRef idx="2">
              <a:schemeClr val="accent1">
                <a:shade val="50000"/>
                <a:hueOff val="203816"/>
                <a:satOff val="-11400"/>
                <a:lumOff val="2269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2" name="Abgerundetes Rechteck 9">
              <a:extLst>
                <a:ext uri="{FF2B5EF4-FFF2-40B4-BE49-F238E27FC236}">
                  <a16:creationId xmlns:a16="http://schemas.microsoft.com/office/drawing/2014/main" id="{BD60EED9-03E0-CC42-84DB-A7352D88577F}"/>
                </a:ext>
              </a:extLst>
            </p:cNvPr>
            <p:cNvSpPr/>
            <p:nvPr/>
          </p:nvSpPr>
          <p:spPr>
            <a:xfrm>
              <a:off x="2445514" y="1095849"/>
              <a:ext cx="1404238" cy="53824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marL="0" marR="0" lvl="0" indent="0" algn="ctr" defTabSz="622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Randomisierung</a:t>
              </a:r>
            </a:p>
            <a:p>
              <a:pPr marL="0" marR="0" lvl="0" indent="0" algn="ctr" defTabSz="622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Tag 1</a:t>
              </a:r>
            </a:p>
            <a:p>
              <a:pPr marL="0" marR="0" lvl="0" indent="0" algn="ctr" defTabSz="622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Visite</a:t>
              </a:r>
              <a:endPara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8" name="Oval 117">
            <a:extLst>
              <a:ext uri="{FF2B5EF4-FFF2-40B4-BE49-F238E27FC236}">
                <a16:creationId xmlns:a16="http://schemas.microsoft.com/office/drawing/2014/main" id="{B3346890-4B38-FC4D-8281-0598EE2B7DD8}"/>
              </a:ext>
            </a:extLst>
          </p:cNvPr>
          <p:cNvSpPr>
            <a:spLocks noChangeAspect="1"/>
          </p:cNvSpPr>
          <p:nvPr/>
        </p:nvSpPr>
        <p:spPr>
          <a:xfrm>
            <a:off x="5950375" y="2895600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algn="ctr"/>
            <a:r>
              <a:rPr lang="de-DE" sz="1000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de-DE" sz="1000" kern="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E3572077-DAE1-5B43-890E-2F28EAABEEB3}"/>
              </a:ext>
            </a:extLst>
          </p:cNvPr>
          <p:cNvSpPr>
            <a:spLocks noChangeAspect="1"/>
          </p:cNvSpPr>
          <p:nvPr/>
        </p:nvSpPr>
        <p:spPr>
          <a:xfrm>
            <a:off x="6490677" y="2895600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algn="ctr"/>
            <a:r>
              <a:rPr lang="de-DE" sz="100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3642E424-C6A6-9741-9A2B-202437618FF9}"/>
              </a:ext>
            </a:extLst>
          </p:cNvPr>
          <p:cNvSpPr>
            <a:spLocks noChangeAspect="1"/>
          </p:cNvSpPr>
          <p:nvPr/>
        </p:nvSpPr>
        <p:spPr>
          <a:xfrm>
            <a:off x="7030979" y="2895600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algn="ctr"/>
            <a:r>
              <a:rPr lang="de-DE" sz="100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C288127A-2E22-0F4A-8DD7-EDE563B79559}"/>
              </a:ext>
            </a:extLst>
          </p:cNvPr>
          <p:cNvSpPr>
            <a:spLocks noChangeAspect="1"/>
          </p:cNvSpPr>
          <p:nvPr/>
        </p:nvSpPr>
        <p:spPr>
          <a:xfrm>
            <a:off x="7571281" y="2895600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algn="ctr"/>
            <a:r>
              <a:rPr lang="de-DE" sz="100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03343365-4FF8-5849-A516-F31CA5423E60}"/>
              </a:ext>
            </a:extLst>
          </p:cNvPr>
          <p:cNvSpPr>
            <a:spLocks noChangeAspect="1"/>
          </p:cNvSpPr>
          <p:nvPr/>
        </p:nvSpPr>
        <p:spPr>
          <a:xfrm>
            <a:off x="8111583" y="2895600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algn="ctr"/>
            <a:r>
              <a:rPr lang="de-DE" sz="100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grpSp>
        <p:nvGrpSpPr>
          <p:cNvPr id="123" name="Gruppierung 36">
            <a:extLst>
              <a:ext uri="{FF2B5EF4-FFF2-40B4-BE49-F238E27FC236}">
                <a16:creationId xmlns:a16="http://schemas.microsoft.com/office/drawing/2014/main" id="{430B5244-117E-1846-BB32-BAD4A741C6FF}"/>
              </a:ext>
            </a:extLst>
          </p:cNvPr>
          <p:cNvGrpSpPr/>
          <p:nvPr/>
        </p:nvGrpSpPr>
        <p:grpSpPr>
          <a:xfrm>
            <a:off x="533400" y="1662328"/>
            <a:ext cx="931884" cy="713846"/>
            <a:chOff x="363602" y="2413158"/>
            <a:chExt cx="1437730" cy="571738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24" name="Abgerundetes Rechteck 123">
              <a:extLst>
                <a:ext uri="{FF2B5EF4-FFF2-40B4-BE49-F238E27FC236}">
                  <a16:creationId xmlns:a16="http://schemas.microsoft.com/office/drawing/2014/main" id="{F9A90988-9C83-F64E-B105-D2E4F9F1CAE3}"/>
                </a:ext>
              </a:extLst>
            </p:cNvPr>
            <p:cNvSpPr/>
            <p:nvPr/>
          </p:nvSpPr>
          <p:spPr>
            <a:xfrm>
              <a:off x="363602" y="2413158"/>
              <a:ext cx="1437730" cy="57173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5" name="Abgerundetes Rechteck 5">
              <a:extLst>
                <a:ext uri="{FF2B5EF4-FFF2-40B4-BE49-F238E27FC236}">
                  <a16:creationId xmlns:a16="http://schemas.microsoft.com/office/drawing/2014/main" id="{B351D81A-5249-E140-812D-AC0E0EA240E9}"/>
                </a:ext>
              </a:extLst>
            </p:cNvPr>
            <p:cNvSpPr/>
            <p:nvPr/>
          </p:nvSpPr>
          <p:spPr>
            <a:xfrm>
              <a:off x="380348" y="2429904"/>
              <a:ext cx="1404238" cy="53824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marL="0" marR="0" lvl="0" indent="0" algn="ctr" defTabSz="914400" rtl="0" eaLnBrk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ALN</a:t>
              </a:r>
              <a:endPara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  <a:p>
              <a:pPr marL="0" marR="0" lvl="0" indent="0" algn="ctr" defTabSz="914400" rtl="0" eaLnBrk="0" fontAlgn="auto" latinLnBrk="0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≥ 6 Monate</a:t>
              </a:r>
            </a:p>
          </p:txBody>
        </p:sp>
      </p:grpSp>
      <p:grpSp>
        <p:nvGrpSpPr>
          <p:cNvPr id="126" name="Gruppierung 41">
            <a:extLst>
              <a:ext uri="{FF2B5EF4-FFF2-40B4-BE49-F238E27FC236}">
                <a16:creationId xmlns:a16="http://schemas.microsoft.com/office/drawing/2014/main" id="{9A5AB063-C109-6D40-A5F2-38BAED911C4C}"/>
              </a:ext>
            </a:extLst>
          </p:cNvPr>
          <p:cNvGrpSpPr/>
          <p:nvPr/>
        </p:nvGrpSpPr>
        <p:grpSpPr>
          <a:xfrm>
            <a:off x="2754498" y="1697901"/>
            <a:ext cx="1403477" cy="969099"/>
            <a:chOff x="363602" y="2413158"/>
            <a:chExt cx="1437730" cy="571738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27" name="Abgerundetes Rechteck 126">
              <a:extLst>
                <a:ext uri="{FF2B5EF4-FFF2-40B4-BE49-F238E27FC236}">
                  <a16:creationId xmlns:a16="http://schemas.microsoft.com/office/drawing/2014/main" id="{3AB38651-F1AE-AF46-812B-B21DA5F463F2}"/>
                </a:ext>
              </a:extLst>
            </p:cNvPr>
            <p:cNvSpPr/>
            <p:nvPr/>
          </p:nvSpPr>
          <p:spPr>
            <a:xfrm>
              <a:off x="363602" y="2413158"/>
              <a:ext cx="1437730" cy="57173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8" name="Abgerundetes Rechteck 5">
              <a:extLst>
                <a:ext uri="{FF2B5EF4-FFF2-40B4-BE49-F238E27FC236}">
                  <a16:creationId xmlns:a16="http://schemas.microsoft.com/office/drawing/2014/main" id="{F2AC410F-FD9B-5D40-B450-E7F47AD4F221}"/>
                </a:ext>
              </a:extLst>
            </p:cNvPr>
            <p:cNvSpPr/>
            <p:nvPr/>
          </p:nvSpPr>
          <p:spPr>
            <a:xfrm>
              <a:off x="380348" y="2429904"/>
              <a:ext cx="1404238" cy="53824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lvl="0" algn="ctr" eaLnBrk="0" hangingPunct="0">
                <a:lnSpc>
                  <a:spcPct val="90000"/>
                </a:lnSpc>
              </a:pPr>
              <a:r>
                <a:rPr lang="de-DE" sz="1000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1 Monat Run-in-Phase: ALN 70 mg </a:t>
              </a:r>
              <a:r>
                <a:rPr lang="de-DE" sz="1000" dirty="0" err="1">
                  <a:solidFill>
                    <a:srgbClr val="000000">
                      <a:lumMod val="85000"/>
                      <a:lumOff val="15000"/>
                    </a:srgbClr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qw</a:t>
              </a:r>
              <a:r>
                <a:rPr lang="de-DE" sz="1000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 </a:t>
              </a:r>
            </a:p>
            <a:p>
              <a:pPr lvl="0" algn="ctr" eaLnBrk="0" hangingPunct="0">
                <a:lnSpc>
                  <a:spcPct val="90000"/>
                </a:lnSpc>
              </a:pPr>
              <a:r>
                <a:rPr lang="de-DE" sz="1000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+ </a:t>
              </a:r>
            </a:p>
            <a:p>
              <a:pPr lvl="0" algn="ctr" eaLnBrk="0" hangingPunct="0">
                <a:lnSpc>
                  <a:spcPct val="90000"/>
                </a:lnSpc>
              </a:pPr>
              <a:r>
                <a:rPr lang="de-DE" sz="1000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1000 mg Kalzium </a:t>
              </a:r>
              <a:r>
                <a:rPr lang="de-DE" sz="1000" dirty="0" err="1">
                  <a:solidFill>
                    <a:srgbClr val="000000">
                      <a:lumMod val="85000"/>
                      <a:lumOff val="15000"/>
                    </a:srgbClr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qd</a:t>
              </a:r>
              <a:endParaRPr lang="de-DE" sz="1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  <a:p>
              <a:pPr lvl="0" algn="ctr" eaLnBrk="0" hangingPunct="0">
                <a:lnSpc>
                  <a:spcPct val="90000"/>
                </a:lnSpc>
              </a:pPr>
              <a:r>
                <a:rPr lang="de-DE" sz="1000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+</a:t>
              </a:r>
            </a:p>
            <a:p>
              <a:pPr lvl="0" algn="ctr" eaLnBrk="0" hangingPunct="0">
                <a:lnSpc>
                  <a:spcPct val="90000"/>
                </a:lnSpc>
              </a:pPr>
              <a:r>
                <a:rPr lang="de-DE" sz="1000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  ≥400 IE Vitamin D </a:t>
              </a:r>
              <a:r>
                <a:rPr lang="de-DE" sz="1000" dirty="0" err="1">
                  <a:solidFill>
                    <a:srgbClr val="000000">
                      <a:lumMod val="85000"/>
                      <a:lumOff val="15000"/>
                    </a:srgbClr>
                  </a:solidFill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qd</a:t>
              </a:r>
              <a:endParaRPr lang="de-DE" sz="1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</p:grpSp>
      <p:sp>
        <p:nvSpPr>
          <p:cNvPr id="133" name="Form 132">
            <a:extLst>
              <a:ext uri="{FF2B5EF4-FFF2-40B4-BE49-F238E27FC236}">
                <a16:creationId xmlns:a16="http://schemas.microsoft.com/office/drawing/2014/main" id="{7E8E19DA-5C14-8A49-AEC7-9C98AE864E81}"/>
              </a:ext>
            </a:extLst>
          </p:cNvPr>
          <p:cNvSpPr/>
          <p:nvPr/>
        </p:nvSpPr>
        <p:spPr>
          <a:xfrm flipV="1">
            <a:off x="2122902" y="1170100"/>
            <a:ext cx="1153698" cy="1344499"/>
          </a:xfrm>
          <a:prstGeom prst="leftCircularArrow">
            <a:avLst>
              <a:gd name="adj1" fmla="val 3155"/>
              <a:gd name="adj2" fmla="val 388268"/>
              <a:gd name="adj3" fmla="val 2163779"/>
              <a:gd name="adj4" fmla="val 9024489"/>
              <a:gd name="adj5" fmla="val 3681"/>
            </a:avLst>
          </a:prstGeom>
          <a:solidFill>
            <a:schemeClr val="accent3">
              <a:lumMod val="50000"/>
            </a:schemeClr>
          </a:solidFill>
          <a:ln w="3175"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Form 133">
            <a:extLst>
              <a:ext uri="{FF2B5EF4-FFF2-40B4-BE49-F238E27FC236}">
                <a16:creationId xmlns:a16="http://schemas.microsoft.com/office/drawing/2014/main" id="{AC1447B9-F1AE-B640-8D4D-F2F6077A90F5}"/>
              </a:ext>
            </a:extLst>
          </p:cNvPr>
          <p:cNvSpPr/>
          <p:nvPr/>
        </p:nvSpPr>
        <p:spPr>
          <a:xfrm flipV="1">
            <a:off x="5249420" y="1166534"/>
            <a:ext cx="1153698" cy="1344499"/>
          </a:xfrm>
          <a:prstGeom prst="leftCircularArrow">
            <a:avLst>
              <a:gd name="adj1" fmla="val 3155"/>
              <a:gd name="adj2" fmla="val 388268"/>
              <a:gd name="adj3" fmla="val 2163779"/>
              <a:gd name="adj4" fmla="val 9024489"/>
              <a:gd name="adj5" fmla="val 3681"/>
            </a:avLst>
          </a:prstGeom>
          <a:solidFill>
            <a:schemeClr val="accent3">
              <a:lumMod val="50000"/>
            </a:schemeClr>
          </a:solidFill>
          <a:ln w="3175"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Form 134">
            <a:extLst>
              <a:ext uri="{FF2B5EF4-FFF2-40B4-BE49-F238E27FC236}">
                <a16:creationId xmlns:a16="http://schemas.microsoft.com/office/drawing/2014/main" id="{104F3697-D0A6-EB4A-9074-3F437BAC5F3C}"/>
              </a:ext>
            </a:extLst>
          </p:cNvPr>
          <p:cNvSpPr/>
          <p:nvPr/>
        </p:nvSpPr>
        <p:spPr>
          <a:xfrm>
            <a:off x="923878" y="1506313"/>
            <a:ext cx="1153698" cy="1344499"/>
          </a:xfrm>
          <a:prstGeom prst="leftCircularArrow">
            <a:avLst>
              <a:gd name="adj1" fmla="val 3155"/>
              <a:gd name="adj2" fmla="val 388268"/>
              <a:gd name="adj3" fmla="val 2163779"/>
              <a:gd name="adj4" fmla="val 9024489"/>
              <a:gd name="adj5" fmla="val 3681"/>
            </a:avLst>
          </a:prstGeom>
          <a:solidFill>
            <a:schemeClr val="accent3">
              <a:lumMod val="50000"/>
            </a:schemeClr>
          </a:solidFill>
          <a:ln w="3175"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Form 135">
            <a:extLst>
              <a:ext uri="{FF2B5EF4-FFF2-40B4-BE49-F238E27FC236}">
                <a16:creationId xmlns:a16="http://schemas.microsoft.com/office/drawing/2014/main" id="{34D25E28-DDCD-754C-81D4-3AA4E6DE1EF9}"/>
              </a:ext>
            </a:extLst>
          </p:cNvPr>
          <p:cNvSpPr/>
          <p:nvPr/>
        </p:nvSpPr>
        <p:spPr>
          <a:xfrm>
            <a:off x="3707837" y="1855901"/>
            <a:ext cx="1153698" cy="1344499"/>
          </a:xfrm>
          <a:prstGeom prst="leftCircularArrow">
            <a:avLst>
              <a:gd name="adj1" fmla="val 3155"/>
              <a:gd name="adj2" fmla="val 388268"/>
              <a:gd name="adj3" fmla="val 2163779"/>
              <a:gd name="adj4" fmla="val 9024489"/>
              <a:gd name="adj5" fmla="val 3681"/>
            </a:avLst>
          </a:prstGeom>
          <a:solidFill>
            <a:schemeClr val="accent3">
              <a:lumMod val="50000"/>
            </a:schemeClr>
          </a:solidFill>
          <a:ln w="3175"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582308"/>
      </p:ext>
    </p:extLst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F51ADB0F-06F0-3142-B773-6F0E5990A0F6}"/>
              </a:ext>
            </a:extLst>
          </p:cNvPr>
          <p:cNvGrpSpPr/>
          <p:nvPr/>
        </p:nvGrpSpPr>
        <p:grpSpPr>
          <a:xfrm>
            <a:off x="228600" y="1985682"/>
            <a:ext cx="8610600" cy="870346"/>
            <a:chOff x="0" y="171825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22" name="Eingebuchteter Richtungspfeil 21">
              <a:extLst>
                <a:ext uri="{FF2B5EF4-FFF2-40B4-BE49-F238E27FC236}">
                  <a16:creationId xmlns:a16="http://schemas.microsoft.com/office/drawing/2014/main" id="{7CD3C2A3-3505-0A48-A1C7-9935D9BA8AA2}"/>
                </a:ext>
              </a:extLst>
            </p:cNvPr>
            <p:cNvSpPr/>
            <p:nvPr/>
          </p:nvSpPr>
          <p:spPr>
            <a:xfrm>
              <a:off x="0" y="171825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2 w 8105774"/>
                <a:gd name="connsiteY5" fmla="*/ 443485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1" y="728059"/>
                    <a:pt x="1941" y="585772"/>
                    <a:pt x="2912" y="443485"/>
                  </a:cubicBezTo>
                  <a:cubicBezTo>
                    <a:pt x="1941" y="295657"/>
                    <a:pt x="971" y="147828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3" name="Eingebuchteter Richtungspfeil 4">
              <a:extLst>
                <a:ext uri="{FF2B5EF4-FFF2-40B4-BE49-F238E27FC236}">
                  <a16:creationId xmlns:a16="http://schemas.microsoft.com/office/drawing/2014/main" id="{E3FD1DC8-9BFC-C14A-B2D1-FBD1384758AF}"/>
                </a:ext>
              </a:extLst>
            </p:cNvPr>
            <p:cNvSpPr txBox="1"/>
            <p:nvPr/>
          </p:nvSpPr>
          <p:spPr>
            <a:xfrm>
              <a:off x="109944" y="171825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>
                <a:lnSpc>
                  <a:spcPct val="95000"/>
                </a:lnSpc>
                <a:spcBef>
                  <a:spcPct val="0"/>
                </a:spcBef>
                <a:buClr>
                  <a:srgbClr val="000000"/>
                </a:buClr>
                <a:buSzPct val="100000"/>
                <a:defRPr/>
              </a:pPr>
              <a:r>
                <a:rPr lang="de-DE" altLang="de-DE" sz="1400" b="1" dirty="0">
                  <a:solidFill>
                    <a:srgbClr val="000000"/>
                  </a:solidFill>
                  <a:ea typeface="MS PGothic" panose="020B0600070205080204" pitchFamily="34" charset="-128"/>
                </a:rPr>
                <a:t>Wirksamkeit und Verträglichkeit von </a:t>
              </a:r>
              <a:r>
                <a:rPr lang="de-DE" altLang="de-DE" sz="1400" b="1" dirty="0" err="1">
                  <a:solidFill>
                    <a:srgbClr val="000000"/>
                  </a:solidFill>
                  <a:ea typeface="MS PGothic" panose="020B0600070205080204" pitchFamily="34" charset="-128"/>
                </a:rPr>
                <a:t>Denosumab</a:t>
              </a:r>
              <a:r>
                <a:rPr lang="de-DE" altLang="de-DE" sz="1400" b="1" dirty="0">
                  <a:solidFill>
                    <a:srgbClr val="000000"/>
                  </a:solidFill>
                  <a:ea typeface="MS PGothic" panose="020B0600070205080204" pitchFamily="34" charset="-128"/>
                </a:rPr>
                <a:t> bei Patientinnen, die zuvor mit </a:t>
              </a:r>
              <a:r>
                <a:rPr lang="de-DE" altLang="de-DE" sz="1400" b="1" dirty="0" err="1">
                  <a:solidFill>
                    <a:srgbClr val="000000"/>
                  </a:solidFill>
                  <a:ea typeface="MS PGothic" panose="020B0600070205080204" pitchFamily="34" charset="-128"/>
                </a:rPr>
                <a:t>Alendronat</a:t>
              </a:r>
              <a:r>
                <a:rPr lang="de-DE" altLang="de-DE" sz="1400" b="1" dirty="0">
                  <a:solidFill>
                    <a:srgbClr val="000000"/>
                  </a:solidFill>
                  <a:ea typeface="MS PGothic" panose="020B0600070205080204" pitchFamily="34" charset="-128"/>
                </a:rPr>
                <a:t> behandelt wurden, im Vergleich zur Weiterführung der </a:t>
              </a:r>
              <a:r>
                <a:rPr lang="de-DE" altLang="de-DE" sz="1400" b="1" dirty="0" err="1">
                  <a:solidFill>
                    <a:srgbClr val="000000"/>
                  </a:solidFill>
                  <a:ea typeface="MS PGothic" panose="020B0600070205080204" pitchFamily="34" charset="-128"/>
                </a:rPr>
                <a:t>Alendronat</a:t>
              </a:r>
              <a:r>
                <a:rPr lang="de-DE" altLang="de-DE" sz="1400" b="1" dirty="0">
                  <a:solidFill>
                    <a:srgbClr val="000000"/>
                  </a:solidFill>
                  <a:ea typeface="MS PGothic" panose="020B0600070205080204" pitchFamily="34" charset="-128"/>
                </a:rPr>
                <a:t>-Therapie</a:t>
              </a: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8B826518-CB4D-7146-B1DE-862029D90B19}"/>
              </a:ext>
            </a:extLst>
          </p:cNvPr>
          <p:cNvGrpSpPr/>
          <p:nvPr/>
        </p:nvGrpSpPr>
        <p:grpSpPr>
          <a:xfrm>
            <a:off x="228600" y="2975510"/>
            <a:ext cx="8610600" cy="870346"/>
            <a:chOff x="0" y="1161653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20" name="Eingebuchteter Richtungspfeil 19">
              <a:extLst>
                <a:ext uri="{FF2B5EF4-FFF2-40B4-BE49-F238E27FC236}">
                  <a16:creationId xmlns:a16="http://schemas.microsoft.com/office/drawing/2014/main" id="{B5BD391B-BA8C-F94B-B0E1-144ABFC417C8}"/>
                </a:ext>
              </a:extLst>
            </p:cNvPr>
            <p:cNvSpPr/>
            <p:nvPr/>
          </p:nvSpPr>
          <p:spPr>
            <a:xfrm>
              <a:off x="0" y="1161653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1 w 8105774"/>
                <a:gd name="connsiteY5" fmla="*/ 460111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0" y="733601"/>
                    <a:pt x="1941" y="596856"/>
                    <a:pt x="2911" y="460111"/>
                  </a:cubicBezTo>
                  <a:cubicBezTo>
                    <a:pt x="1941" y="306741"/>
                    <a:pt x="970" y="153370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1" name="Eingebuchteter Richtungspfeil 6">
              <a:extLst>
                <a:ext uri="{FF2B5EF4-FFF2-40B4-BE49-F238E27FC236}">
                  <a16:creationId xmlns:a16="http://schemas.microsoft.com/office/drawing/2014/main" id="{1CD353E6-157E-E24F-BE9A-F77460E584AE}"/>
                </a:ext>
              </a:extLst>
            </p:cNvPr>
            <p:cNvSpPr txBox="1"/>
            <p:nvPr/>
          </p:nvSpPr>
          <p:spPr>
            <a:xfrm>
              <a:off x="109944" y="1161653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>
                <a:lnSpc>
                  <a:spcPct val="95000"/>
                </a:lnSpc>
                <a:spcBef>
                  <a:spcPct val="0"/>
                </a:spcBef>
                <a:buClr>
                  <a:srgbClr val="000000"/>
                </a:buClr>
                <a:buSzPct val="100000"/>
                <a:defRPr/>
              </a:pPr>
              <a:r>
                <a:rPr lang="de-DE" altLang="de-DE" sz="1400" b="1" dirty="0">
                  <a:solidFill>
                    <a:srgbClr val="000000"/>
                  </a:solidFill>
                  <a:ea typeface="MS PGothic" panose="020B0600070205080204" pitchFamily="34" charset="-128"/>
                </a:rPr>
                <a:t>Änderung der Knochenmineraldichte nach 12 Monaten </a:t>
              </a:r>
              <a:r>
                <a:rPr lang="de-DE" altLang="de-DE" sz="1400" dirty="0">
                  <a:solidFill>
                    <a:srgbClr val="000000"/>
                  </a:solidFill>
                  <a:ea typeface="MS PGothic" panose="020B0600070205080204" pitchFamily="34" charset="-128"/>
                </a:rPr>
                <a:t>(primärer Endpunkt: prozentuale Änderung der BMD an der Gesamthüfte)</a:t>
              </a: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013B3B48-578B-7A44-AFE1-A28436FA448B}"/>
              </a:ext>
            </a:extLst>
          </p:cNvPr>
          <p:cNvGrpSpPr/>
          <p:nvPr/>
        </p:nvGrpSpPr>
        <p:grpSpPr>
          <a:xfrm>
            <a:off x="228600" y="4001971"/>
            <a:ext cx="8610600" cy="870346"/>
            <a:chOff x="0" y="2188114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18" name="Eingebuchteter Richtungspfeil 17">
              <a:extLst>
                <a:ext uri="{FF2B5EF4-FFF2-40B4-BE49-F238E27FC236}">
                  <a16:creationId xmlns:a16="http://schemas.microsoft.com/office/drawing/2014/main" id="{A9872F6D-4CB3-7F4A-AEAD-D7213958EFA0}"/>
                </a:ext>
              </a:extLst>
            </p:cNvPr>
            <p:cNvSpPr/>
            <p:nvPr/>
          </p:nvSpPr>
          <p:spPr>
            <a:xfrm>
              <a:off x="0" y="2188114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1 w 8105774"/>
                <a:gd name="connsiteY5" fmla="*/ 435173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0" y="725288"/>
                    <a:pt x="1941" y="580231"/>
                    <a:pt x="2911" y="435173"/>
                  </a:cubicBezTo>
                  <a:cubicBezTo>
                    <a:pt x="1941" y="290115"/>
                    <a:pt x="970" y="145058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9" name="Eingebuchteter Richtungspfeil 8">
              <a:extLst>
                <a:ext uri="{FF2B5EF4-FFF2-40B4-BE49-F238E27FC236}">
                  <a16:creationId xmlns:a16="http://schemas.microsoft.com/office/drawing/2014/main" id="{DDF12397-B649-6D4E-B053-943D1AF86D82}"/>
                </a:ext>
              </a:extLst>
            </p:cNvPr>
            <p:cNvSpPr txBox="1"/>
            <p:nvPr/>
          </p:nvSpPr>
          <p:spPr>
            <a:xfrm>
              <a:off x="109944" y="2188114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>
                <a:lnSpc>
                  <a:spcPct val="95000"/>
                </a:lnSpc>
                <a:spcBef>
                  <a:spcPct val="0"/>
                </a:spcBef>
                <a:buClr>
                  <a:srgbClr val="000000"/>
                </a:buClr>
                <a:buSzPct val="100000"/>
                <a:defRPr/>
              </a:pPr>
              <a:r>
                <a:rPr lang="de-DE" altLang="de-DE" sz="1400" b="1" dirty="0">
                  <a:solidFill>
                    <a:srgbClr val="000000"/>
                  </a:solidFill>
                  <a:ea typeface="MS PGothic" panose="020B0600070205080204" pitchFamily="34" charset="-128"/>
                </a:rPr>
                <a:t>Änderung der Knochenumbaumarker CTX und P1NP nach 12 Monaten</a:t>
              </a:r>
              <a:endParaRPr lang="en-US" altLang="de-DE" sz="1400" b="1" dirty="0">
                <a:solidFill>
                  <a:srgbClr val="000000"/>
                </a:solidFill>
                <a:ea typeface="MS PGothic" panose="020B0600070205080204" pitchFamily="34" charset="-128"/>
              </a:endParaRPr>
            </a:p>
          </p:txBody>
        </p:sp>
      </p:grpSp>
      <p:sp>
        <p:nvSpPr>
          <p:cNvPr id="14" name="Title 1"/>
          <p:cNvSpPr txBox="1">
            <a:spLocks/>
          </p:cNvSpPr>
          <p:nvPr/>
        </p:nvSpPr>
        <p:spPr bwMode="auto">
          <a:xfrm>
            <a:off x="504825" y="77429"/>
            <a:ext cx="6124575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de-DE" altLang="de-DE" b="1" kern="0" dirty="0">
                <a:latin typeface="Arial" panose="020B0604020202020204" pitchFamily="34" charset="0"/>
                <a:cs typeface="Arial" panose="020B0604020202020204" pitchFamily="34" charset="0"/>
              </a:rPr>
              <a:t>Studienziele </a:t>
            </a:r>
          </a:p>
        </p:txBody>
      </p:sp>
      <p:sp>
        <p:nvSpPr>
          <p:cNvPr id="15" name="Textplatzhalter 1">
            <a:extLst>
              <a:ext uri="{FF2B5EF4-FFF2-40B4-BE49-F238E27FC236}">
                <a16:creationId xmlns:a16="http://schemas.microsoft.com/office/drawing/2014/main" id="{3C467A65-E360-9D4D-9AB2-C70173B5751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324600"/>
            <a:ext cx="3048000" cy="203133"/>
          </a:xfrm>
        </p:spPr>
        <p:txBody>
          <a:bodyPr/>
          <a:lstStyle/>
          <a:p>
            <a:r>
              <a:rPr lang="de-DE" dirty="0"/>
              <a:t>Kendler DL et al.</a:t>
            </a:r>
            <a:r>
              <a:rPr lang="de-DE" i="1" dirty="0"/>
              <a:t> J </a:t>
            </a:r>
            <a:r>
              <a:rPr lang="de-DE" i="1" dirty="0" err="1"/>
              <a:t>Bone</a:t>
            </a:r>
            <a:r>
              <a:rPr lang="de-DE" i="1" dirty="0"/>
              <a:t> </a:t>
            </a:r>
            <a:r>
              <a:rPr lang="de-DE" i="1" dirty="0" err="1"/>
              <a:t>Miner</a:t>
            </a:r>
            <a:r>
              <a:rPr lang="de-DE" i="1" dirty="0"/>
              <a:t> Res</a:t>
            </a:r>
            <a:r>
              <a:rPr lang="de-DE" dirty="0"/>
              <a:t>. 2010 Jan;25(1):72-81</a:t>
            </a:r>
          </a:p>
        </p:txBody>
      </p:sp>
    </p:spTree>
    <p:extLst>
      <p:ext uri="{BB962C8B-B14F-4D97-AF65-F5344CB8AC3E}">
        <p14:creationId xmlns:p14="http://schemas.microsoft.com/office/powerpoint/2010/main" val="69347640"/>
      </p:ext>
    </p:extLst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4E7FE105-12E8-4841-B9DA-DF35EC5054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324600"/>
            <a:ext cx="4032000" cy="203133"/>
          </a:xfrm>
        </p:spPr>
        <p:txBody>
          <a:bodyPr/>
          <a:lstStyle/>
          <a:p>
            <a:r>
              <a:rPr lang="de-DE" dirty="0"/>
              <a:t>Adaptiert nach Kendler DL et al. </a:t>
            </a:r>
            <a:r>
              <a:rPr lang="de-DE" i="1" dirty="0"/>
              <a:t>J </a:t>
            </a:r>
            <a:r>
              <a:rPr lang="de-DE" i="1" dirty="0" err="1"/>
              <a:t>Bone</a:t>
            </a:r>
            <a:r>
              <a:rPr lang="de-DE" i="1" dirty="0"/>
              <a:t> </a:t>
            </a:r>
            <a:r>
              <a:rPr lang="de-DE" i="1" dirty="0" err="1"/>
              <a:t>Miner</a:t>
            </a:r>
            <a:r>
              <a:rPr lang="de-DE" i="1" dirty="0"/>
              <a:t> Res</a:t>
            </a:r>
            <a:r>
              <a:rPr lang="de-DE" dirty="0"/>
              <a:t>. 2010 Jan;25(1):72-81</a:t>
            </a:r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 dirty="0"/>
              <a:t>Basischarakteristika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636857"/>
              </p:ext>
            </p:extLst>
          </p:nvPr>
        </p:nvGraphicFramePr>
        <p:xfrm>
          <a:off x="609600" y="1600200"/>
          <a:ext cx="8001001" cy="3382961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980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0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0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ADADAD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Alendronat</a:t>
                      </a:r>
                      <a:endParaRPr kumimoji="0" lang="en-US" sz="1200" u="none" strike="noStrike" cap="none" normalizeH="0" baseline="0" dirty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N = 251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Denosumab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N = 253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18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Alter (Jahre), Mittelwert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68,2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66,9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92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Dauer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der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Bisphosphonat-Vorbehandlung</a:t>
                      </a:r>
                      <a:endParaRPr kumimoji="0" lang="en-US" sz="1200" u="none" strike="noStrike" cap="none" normalizeH="0" baseline="0" dirty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(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Monate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), Median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34,5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36,0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92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Patienten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mit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osteoporosebedingter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Fraktur-Vorgeschichte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, n (%)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117 (47)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134 (53)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Knochendichte T-Score, Mittelwert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  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Gesamthüfte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-1,81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-1,79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    Lendenwirbelsäule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-2,62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-2,64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Serum CTX (ng/ml), Median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0,207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0,187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Serum P1NP (µg/l), Median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22,52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21,24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528094"/>
      </p:ext>
    </p:extLst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b="1" dirty="0">
                <a:latin typeface="Arial" panose="020B0604020202020204" pitchFamily="34" charset="0"/>
                <a:cs typeface="Arial" panose="020B0604020202020204" pitchFamily="34" charset="0"/>
              </a:rPr>
              <a:t>Änderung der Knochenmineraldichte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74811E0-D23C-DD4F-AC94-4CF5A19CCDA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1" y="6217445"/>
            <a:ext cx="3856227" cy="350865"/>
          </a:xfrm>
        </p:spPr>
        <p:txBody>
          <a:bodyPr/>
          <a:lstStyle/>
          <a:p>
            <a:r>
              <a:rPr lang="de-DE" dirty="0"/>
              <a:t>LWS = Lendenwirbelsäule</a:t>
            </a:r>
          </a:p>
          <a:p>
            <a:r>
              <a:rPr lang="de-DE" dirty="0"/>
              <a:t>Adaptiert nach Kendler DL et al. </a:t>
            </a:r>
            <a:r>
              <a:rPr lang="de-DE" i="1" dirty="0"/>
              <a:t>J </a:t>
            </a:r>
            <a:r>
              <a:rPr lang="de-DE" i="1" dirty="0" err="1"/>
              <a:t>Bone</a:t>
            </a:r>
            <a:r>
              <a:rPr lang="de-DE" i="1" dirty="0"/>
              <a:t> </a:t>
            </a:r>
            <a:r>
              <a:rPr lang="de-DE" i="1" dirty="0" err="1"/>
              <a:t>Miner</a:t>
            </a:r>
            <a:r>
              <a:rPr lang="de-DE" i="1" dirty="0"/>
              <a:t> Res</a:t>
            </a:r>
            <a:r>
              <a:rPr lang="de-DE" dirty="0"/>
              <a:t>. 2010 Jan;25(1):72-81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922B756-1A50-8046-9BB0-F8773C7BA5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81175" y="1243013"/>
            <a:ext cx="1266826" cy="280987"/>
          </a:xfrm>
        </p:spPr>
        <p:txBody>
          <a:bodyPr/>
          <a:lstStyle/>
          <a:p>
            <a:r>
              <a:rPr lang="de-DE" b="1" dirty="0"/>
              <a:t>Gesamthüfte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0EB44F6-DF29-474A-93C0-76C0E9D02A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00" y="1243013"/>
            <a:ext cx="1219200" cy="280987"/>
          </a:xfrm>
        </p:spPr>
        <p:txBody>
          <a:bodyPr/>
          <a:lstStyle/>
          <a:p>
            <a:r>
              <a:rPr lang="de-DE" b="1" dirty="0"/>
              <a:t>LWS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03721F3-2FA7-7142-B82F-DD92CA96F54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16200000" flipH="1">
            <a:off x="-1135059" y="3367087"/>
            <a:ext cx="3717925" cy="381001"/>
          </a:xfrm>
        </p:spPr>
        <p:txBody>
          <a:bodyPr/>
          <a:lstStyle/>
          <a:p>
            <a:r>
              <a:rPr lang="de-DE" dirty="0"/>
              <a:t>Änderung der BMD vs. Ausgangswert (%)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46F6E4D0-1AB9-7443-A422-02A30FDEEB0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81800" y="5327404"/>
            <a:ext cx="1828800" cy="1200329"/>
          </a:xfrm>
        </p:spPr>
        <p:txBody>
          <a:bodyPr/>
          <a:lstStyle/>
          <a:p>
            <a:pPr lv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altLang="de-DE" kern="1200" dirty="0">
                <a:solidFill>
                  <a:srgbClr val="716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p &lt; 0,0001</a:t>
            </a:r>
          </a:p>
          <a:p>
            <a:pPr lv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altLang="de-DE" kern="1200" dirty="0">
              <a:solidFill>
                <a:srgbClr val="716F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altLang="de-DE" kern="1200" baseline="30000" dirty="0">
                <a:solidFill>
                  <a:srgbClr val="716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en-US" altLang="de-DE" kern="1200" dirty="0">
                <a:solidFill>
                  <a:srgbClr val="716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 0,0121   </a:t>
            </a:r>
          </a:p>
          <a:p>
            <a:endParaRPr lang="de-DE" dirty="0"/>
          </a:p>
          <a:p>
            <a:r>
              <a:rPr lang="de-DE" dirty="0"/>
              <a:t>          </a:t>
            </a:r>
            <a:r>
              <a:rPr lang="de-DE" sz="1200" dirty="0" err="1"/>
              <a:t>Alendronat</a:t>
            </a:r>
            <a:endParaRPr lang="de-DE" sz="1200" dirty="0"/>
          </a:p>
          <a:p>
            <a:endParaRPr lang="de-DE" dirty="0"/>
          </a:p>
          <a:p>
            <a:r>
              <a:rPr lang="de-DE" dirty="0"/>
              <a:t>          </a:t>
            </a:r>
            <a:r>
              <a:rPr lang="de-DE" sz="1200" dirty="0" err="1"/>
              <a:t>Denosumab</a:t>
            </a:r>
            <a:endParaRPr lang="de-DE" sz="1200" dirty="0"/>
          </a:p>
        </p:txBody>
      </p:sp>
      <p:sp>
        <p:nvSpPr>
          <p:cNvPr id="7180" name="Rectangle 63"/>
          <p:cNvSpPr>
            <a:spLocks noChangeArrowheads="1"/>
          </p:cNvSpPr>
          <p:nvPr/>
        </p:nvSpPr>
        <p:spPr bwMode="auto">
          <a:xfrm>
            <a:off x="6903420" y="6080395"/>
            <a:ext cx="144488" cy="1428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81" name="Rectangle 66"/>
          <p:cNvSpPr>
            <a:spLocks noChangeArrowheads="1"/>
          </p:cNvSpPr>
          <p:nvPr/>
        </p:nvSpPr>
        <p:spPr bwMode="auto">
          <a:xfrm>
            <a:off x="6903421" y="6353175"/>
            <a:ext cx="144487" cy="1444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3" name="Textplatzhalter 4">
            <a:extLst>
              <a:ext uri="{FF2B5EF4-FFF2-40B4-BE49-F238E27FC236}">
                <a16:creationId xmlns:a16="http://schemas.microsoft.com/office/drawing/2014/main" id="{4FDB9EAB-5AC8-0546-8F35-7B1B6B0B303A}"/>
              </a:ext>
            </a:extLst>
          </p:cNvPr>
          <p:cNvSpPr txBox="1">
            <a:spLocks/>
          </p:cNvSpPr>
          <p:nvPr/>
        </p:nvSpPr>
        <p:spPr bwMode="auto">
          <a:xfrm>
            <a:off x="4800600" y="1243013"/>
            <a:ext cx="1295399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1200">
                <a:solidFill>
                  <a:srgbClr val="51515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200">
                <a:solidFill>
                  <a:srgbClr val="515151"/>
                </a:solidFill>
                <a:latin typeface="+mn-lt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200">
                <a:solidFill>
                  <a:srgbClr val="515151"/>
                </a:solidFill>
                <a:latin typeface="+mn-lt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200">
                <a:solidFill>
                  <a:srgbClr val="515151"/>
                </a:solidFill>
                <a:latin typeface="+mn-lt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12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Clr>
                <a:srgbClr val="455F51"/>
              </a:buClr>
            </a:pPr>
            <a:r>
              <a:rPr lang="de-DE" b="1" kern="0" dirty="0"/>
              <a:t>Distaler </a:t>
            </a:r>
            <a:br>
              <a:rPr lang="de-DE" b="1" kern="0" dirty="0"/>
            </a:br>
            <a:r>
              <a:rPr lang="de-DE" b="1" kern="0" dirty="0"/>
              <a:t>1/3 Radius</a:t>
            </a:r>
          </a:p>
        </p:txBody>
      </p:sp>
      <p:grpSp>
        <p:nvGrpSpPr>
          <p:cNvPr id="74" name="Gruppieren 73">
            <a:extLst>
              <a:ext uri="{FF2B5EF4-FFF2-40B4-BE49-F238E27FC236}">
                <a16:creationId xmlns:a16="http://schemas.microsoft.com/office/drawing/2014/main" id="{D8027331-9C2D-6745-AC8F-8C7362C832E2}"/>
              </a:ext>
            </a:extLst>
          </p:cNvPr>
          <p:cNvGrpSpPr/>
          <p:nvPr/>
        </p:nvGrpSpPr>
        <p:grpSpPr>
          <a:xfrm>
            <a:off x="1981200" y="1593850"/>
            <a:ext cx="3992562" cy="3871813"/>
            <a:chOff x="2227263" y="1593850"/>
            <a:chExt cx="3992562" cy="3871813"/>
          </a:xfrm>
        </p:grpSpPr>
        <p:sp>
          <p:nvSpPr>
            <p:cNvPr id="75" name="Text Box 5">
              <a:extLst>
                <a:ext uri="{FF2B5EF4-FFF2-40B4-BE49-F238E27FC236}">
                  <a16:creationId xmlns:a16="http://schemas.microsoft.com/office/drawing/2014/main" id="{A08583E3-BBC6-1B41-A67E-59988A9FB3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05125" y="3094038"/>
              <a:ext cx="59503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0,85%*</a:t>
              </a:r>
            </a:p>
          </p:txBody>
        </p:sp>
        <p:grpSp>
          <p:nvGrpSpPr>
            <p:cNvPr id="76" name="Group 6">
              <a:extLst>
                <a:ext uri="{FF2B5EF4-FFF2-40B4-BE49-F238E27FC236}">
                  <a16:creationId xmlns:a16="http://schemas.microsoft.com/office/drawing/2014/main" id="{BF1DEC97-DF7A-E74B-B9ED-4C0AC97963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7513" y="3382963"/>
              <a:ext cx="403225" cy="984250"/>
              <a:chOff x="1156" y="2225"/>
              <a:chExt cx="310" cy="620"/>
            </a:xfrm>
          </p:grpSpPr>
          <p:sp>
            <p:nvSpPr>
              <p:cNvPr id="115" name="Line 7">
                <a:extLst>
                  <a:ext uri="{FF2B5EF4-FFF2-40B4-BE49-F238E27FC236}">
                    <a16:creationId xmlns:a16="http://schemas.microsoft.com/office/drawing/2014/main" id="{BD5C63CD-5D50-1046-B8AB-F078452407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66" y="2225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6" name="Line 8">
                <a:extLst>
                  <a:ext uri="{FF2B5EF4-FFF2-40B4-BE49-F238E27FC236}">
                    <a16:creationId xmlns:a16="http://schemas.microsoft.com/office/drawing/2014/main" id="{7C0DF537-94EA-8845-9D8E-94B265BFC0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56" y="2225"/>
                <a:ext cx="31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7" name="Line 9">
                <a:extLst>
                  <a:ext uri="{FF2B5EF4-FFF2-40B4-BE49-F238E27FC236}">
                    <a16:creationId xmlns:a16="http://schemas.microsoft.com/office/drawing/2014/main" id="{F813EC3D-8D0E-DC45-A8ED-1650BD97EA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56" y="2225"/>
                <a:ext cx="0" cy="6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7" name="Text Box 10">
              <a:extLst>
                <a:ext uri="{FF2B5EF4-FFF2-40B4-BE49-F238E27FC236}">
                  <a16:creationId xmlns:a16="http://schemas.microsoft.com/office/drawing/2014/main" id="{94C05AAE-55F1-A242-973E-28984CF16B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3213" y="2081213"/>
              <a:ext cx="59503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1,18%*</a:t>
              </a:r>
            </a:p>
          </p:txBody>
        </p:sp>
        <p:grpSp>
          <p:nvGrpSpPr>
            <p:cNvPr id="88" name="Group 11">
              <a:extLst>
                <a:ext uri="{FF2B5EF4-FFF2-40B4-BE49-F238E27FC236}">
                  <a16:creationId xmlns:a16="http://schemas.microsoft.com/office/drawing/2014/main" id="{BD598812-94A9-164E-A338-79640F0675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35438" y="2370138"/>
              <a:ext cx="403225" cy="1208087"/>
              <a:chOff x="2049" y="1587"/>
              <a:chExt cx="254" cy="761"/>
            </a:xfrm>
          </p:grpSpPr>
          <p:sp>
            <p:nvSpPr>
              <p:cNvPr id="112" name="Line 12">
                <a:extLst>
                  <a:ext uri="{FF2B5EF4-FFF2-40B4-BE49-F238E27FC236}">
                    <a16:creationId xmlns:a16="http://schemas.microsoft.com/office/drawing/2014/main" id="{EBD5E2E3-A45F-4E4B-8E13-CC3AF4694D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03" y="1587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3" name="Line 13">
                <a:extLst>
                  <a:ext uri="{FF2B5EF4-FFF2-40B4-BE49-F238E27FC236}">
                    <a16:creationId xmlns:a16="http://schemas.microsoft.com/office/drawing/2014/main" id="{713681E7-29A0-6043-9A3A-FACC28CB66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49" y="1587"/>
                <a:ext cx="2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4" name="Line 14">
                <a:extLst>
                  <a:ext uri="{FF2B5EF4-FFF2-40B4-BE49-F238E27FC236}">
                    <a16:creationId xmlns:a16="http://schemas.microsoft.com/office/drawing/2014/main" id="{1A5E8DE4-0D10-7D49-84FA-9FDAA6A33D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49" y="1587"/>
                <a:ext cx="0" cy="76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89" name="Text Box 25">
              <a:extLst>
                <a:ext uri="{FF2B5EF4-FFF2-40B4-BE49-F238E27FC236}">
                  <a16:creationId xmlns:a16="http://schemas.microsoft.com/office/drawing/2014/main" id="{2927B5A4-393C-E141-A2F0-CA00E0822A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05425" y="4106863"/>
              <a:ext cx="59343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0,73%</a:t>
              </a:r>
              <a:r>
                <a:rPr kumimoji="0" lang="en-US" altLang="de-DE" sz="1000" i="0" u="none" strike="noStrike" kern="1200" cap="none" spc="0" normalizeH="0" baseline="30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§</a:t>
              </a:r>
            </a:p>
          </p:txBody>
        </p:sp>
        <p:grpSp>
          <p:nvGrpSpPr>
            <p:cNvPr id="90" name="Group 26">
              <a:extLst>
                <a:ext uri="{FF2B5EF4-FFF2-40B4-BE49-F238E27FC236}">
                  <a16:creationId xmlns:a16="http://schemas.microsoft.com/office/drawing/2014/main" id="{B6D1E58E-36C9-3F43-A584-B79520FDF2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68925" y="4395788"/>
              <a:ext cx="403225" cy="730250"/>
              <a:chOff x="4708" y="2863"/>
              <a:chExt cx="254" cy="460"/>
            </a:xfrm>
          </p:grpSpPr>
          <p:sp>
            <p:nvSpPr>
              <p:cNvPr id="109" name="Line 27">
                <a:extLst>
                  <a:ext uri="{FF2B5EF4-FFF2-40B4-BE49-F238E27FC236}">
                    <a16:creationId xmlns:a16="http://schemas.microsoft.com/office/drawing/2014/main" id="{4B42CDD0-B9C7-024D-9BEB-1336E675D3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962" y="2863"/>
                <a:ext cx="0" cy="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0" name="Line 28">
                <a:extLst>
                  <a:ext uri="{FF2B5EF4-FFF2-40B4-BE49-F238E27FC236}">
                    <a16:creationId xmlns:a16="http://schemas.microsoft.com/office/drawing/2014/main" id="{1DB0D6CA-9607-4F47-8687-44F3B7DEAE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708" y="2863"/>
                <a:ext cx="25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1" name="Line 29">
                <a:extLst>
                  <a:ext uri="{FF2B5EF4-FFF2-40B4-BE49-F238E27FC236}">
                    <a16:creationId xmlns:a16="http://schemas.microsoft.com/office/drawing/2014/main" id="{B57C5AC1-065A-1845-82C6-2D641C83BC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708" y="2863"/>
                <a:ext cx="0" cy="4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91" name="Rectangle 30">
              <a:extLst>
                <a:ext uri="{FF2B5EF4-FFF2-40B4-BE49-F238E27FC236}">
                  <a16:creationId xmlns:a16="http://schemas.microsoft.com/office/drawing/2014/main" id="{9A520D81-2DC1-744F-9B0B-3613A9A74C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0025" y="4437063"/>
              <a:ext cx="400050" cy="97948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rgbClr val="51515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altLang="de-DE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2" name="Rectangle 31">
              <a:extLst>
                <a:ext uri="{FF2B5EF4-FFF2-40B4-BE49-F238E27FC236}">
                  <a16:creationId xmlns:a16="http://schemas.microsoft.com/office/drawing/2014/main" id="{9CD66A1A-FB74-644E-90AF-CA99D53CC3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0175" y="3695700"/>
              <a:ext cx="400050" cy="172085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rgbClr val="51515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altLang="de-DE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3" name="Rectangle 34">
              <a:extLst>
                <a:ext uri="{FF2B5EF4-FFF2-40B4-BE49-F238E27FC236}">
                  <a16:creationId xmlns:a16="http://schemas.microsoft.com/office/drawing/2014/main" id="{BC931DB7-0A66-CE4F-84EB-61550F607C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3975" y="5273675"/>
              <a:ext cx="400050" cy="14287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rgbClr val="51515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altLang="de-DE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4" name="Rectangle 35">
              <a:extLst>
                <a:ext uri="{FF2B5EF4-FFF2-40B4-BE49-F238E27FC236}">
                  <a16:creationId xmlns:a16="http://schemas.microsoft.com/office/drawing/2014/main" id="{3AE17DEB-B15E-E64C-8092-89AA27C9F6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0075" y="3648075"/>
              <a:ext cx="400050" cy="176847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2700">
              <a:solidFill>
                <a:schemeClr val="tx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95" name="Rectangle 36">
              <a:extLst>
                <a:ext uri="{FF2B5EF4-FFF2-40B4-BE49-F238E27FC236}">
                  <a16:creationId xmlns:a16="http://schemas.microsoft.com/office/drawing/2014/main" id="{A7A3694C-C96B-A045-ADD7-B16B2E5FBA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8638" y="2601913"/>
              <a:ext cx="400050" cy="2814637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2700">
              <a:solidFill>
                <a:schemeClr val="tx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96" name="Rectangle 39">
              <a:extLst>
                <a:ext uri="{FF2B5EF4-FFF2-40B4-BE49-F238E27FC236}">
                  <a16:creationId xmlns:a16="http://schemas.microsoft.com/office/drawing/2014/main" id="{CB03C13C-2EF0-3D41-9447-D7F12AAB56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4025" y="4608513"/>
              <a:ext cx="400050" cy="808037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2700">
              <a:solidFill>
                <a:schemeClr val="tx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97" name="Line 40">
              <a:extLst>
                <a:ext uri="{FF2B5EF4-FFF2-40B4-BE49-F238E27FC236}">
                  <a16:creationId xmlns:a16="http://schemas.microsoft.com/office/drawing/2014/main" id="{EC4FE91A-22BF-2844-86C9-024EFD2C1C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4913" y="1698625"/>
              <a:ext cx="0" cy="37179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8" name="Line 41">
              <a:extLst>
                <a:ext uri="{FF2B5EF4-FFF2-40B4-BE49-F238E27FC236}">
                  <a16:creationId xmlns:a16="http://schemas.microsoft.com/office/drawing/2014/main" id="{73443CD5-D265-3C45-8921-4F79A9433C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7763" y="5416550"/>
              <a:ext cx="57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9" name="Line 42">
              <a:extLst>
                <a:ext uri="{FF2B5EF4-FFF2-40B4-BE49-F238E27FC236}">
                  <a16:creationId xmlns:a16="http://schemas.microsoft.com/office/drawing/2014/main" id="{C448003C-E200-D84D-B7F3-7DBC6DFBFB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7763" y="4484688"/>
              <a:ext cx="57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0" name="Line 43">
              <a:extLst>
                <a:ext uri="{FF2B5EF4-FFF2-40B4-BE49-F238E27FC236}">
                  <a16:creationId xmlns:a16="http://schemas.microsoft.com/office/drawing/2014/main" id="{ACB541A4-8DD5-5E4B-8E86-35DEF956F0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7763" y="3562350"/>
              <a:ext cx="57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1" name="Line 44">
              <a:extLst>
                <a:ext uri="{FF2B5EF4-FFF2-40B4-BE49-F238E27FC236}">
                  <a16:creationId xmlns:a16="http://schemas.microsoft.com/office/drawing/2014/main" id="{C8CA6446-82D1-8346-8D93-2769A8A341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7763" y="2630488"/>
              <a:ext cx="57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2" name="Line 45">
              <a:extLst>
                <a:ext uri="{FF2B5EF4-FFF2-40B4-BE49-F238E27FC236}">
                  <a16:creationId xmlns:a16="http://schemas.microsoft.com/office/drawing/2014/main" id="{32EAA0C1-02A2-D342-A90D-FB5BBEF812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7763" y="1698625"/>
              <a:ext cx="571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" name="Line 46">
              <a:extLst>
                <a:ext uri="{FF2B5EF4-FFF2-40B4-BE49-F238E27FC236}">
                  <a16:creationId xmlns:a16="http://schemas.microsoft.com/office/drawing/2014/main" id="{8717B2EC-66F5-E146-93C1-B1D9D8A89F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4913" y="5416550"/>
              <a:ext cx="37449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4" name="Rectangle 47">
              <a:extLst>
                <a:ext uri="{FF2B5EF4-FFF2-40B4-BE49-F238E27FC236}">
                  <a16:creationId xmlns:a16="http://schemas.microsoft.com/office/drawing/2014/main" id="{3422C27D-69C6-8349-9DB8-BDDC472A96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7263" y="5311775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05" name="Rectangle 48">
              <a:extLst>
                <a:ext uri="{FF2B5EF4-FFF2-40B4-BE49-F238E27FC236}">
                  <a16:creationId xmlns:a16="http://schemas.microsoft.com/office/drawing/2014/main" id="{A2235346-5634-C543-AF6B-DAB28D946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7263" y="4379913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06" name="Rectangle 49">
              <a:extLst>
                <a:ext uri="{FF2B5EF4-FFF2-40B4-BE49-F238E27FC236}">
                  <a16:creationId xmlns:a16="http://schemas.microsoft.com/office/drawing/2014/main" id="{4B83A3F1-1002-154B-BC50-CD231EC09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7263" y="3457575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07" name="Rectangle 50">
              <a:extLst>
                <a:ext uri="{FF2B5EF4-FFF2-40B4-BE49-F238E27FC236}">
                  <a16:creationId xmlns:a16="http://schemas.microsoft.com/office/drawing/2014/main" id="{5CFC57BF-55BF-F642-A146-454880447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7263" y="2525713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08" name="Rectangle 51">
              <a:extLst>
                <a:ext uri="{FF2B5EF4-FFF2-40B4-BE49-F238E27FC236}">
                  <a16:creationId xmlns:a16="http://schemas.microsoft.com/office/drawing/2014/main" id="{B03A3D1C-0032-C44D-BC3F-AC762ECA64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7263" y="1593850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3252188"/>
      </p:ext>
    </p:extLst>
  </p:cSld>
  <p:clrMapOvr>
    <a:masterClrMapping/>
  </p:clrMapOvr>
  <p:transition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 dirty="0"/>
              <a:t>Änderung der Knochenumbaumarker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FD66BB60-D8F2-A741-BD1E-39638DC90FD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b="1" dirty="0"/>
              <a:t>CTX-1</a:t>
            </a:r>
          </a:p>
          <a:p>
            <a:endParaRPr lang="de-DE" b="1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5B72B03-C8CA-EE48-AD2D-691D96B146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b="1" dirty="0"/>
              <a:t>P1NP</a:t>
            </a:r>
          </a:p>
          <a:p>
            <a:endParaRPr lang="de-DE" b="1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9AA29B4-CC6C-D044-9B89-56D8B5F692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16200000" flipH="1">
            <a:off x="-804015" y="3234581"/>
            <a:ext cx="3055837" cy="381001"/>
          </a:xfrm>
        </p:spPr>
        <p:txBody>
          <a:bodyPr/>
          <a:lstStyle/>
          <a:p>
            <a:r>
              <a:rPr lang="de-DE" dirty="0"/>
              <a:t>Serum CTx-1 (</a:t>
            </a:r>
            <a:r>
              <a:rPr lang="de-DE" dirty="0" err="1"/>
              <a:t>ng</a:t>
            </a:r>
            <a:r>
              <a:rPr lang="de-DE" dirty="0"/>
              <a:t>/ml)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F028AA3C-1F19-6C49-B0BC-22A48490C0A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38238" y="5203825"/>
            <a:ext cx="7247074" cy="206375"/>
          </a:xfrm>
        </p:spPr>
        <p:txBody>
          <a:bodyPr/>
          <a:lstStyle/>
          <a:p>
            <a:r>
              <a:rPr lang="de-DE" dirty="0"/>
              <a:t>Monate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B1AA132E-6090-8340-AA2D-78C452D397B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22" name="Textplatzhalter 1">
            <a:extLst>
              <a:ext uri="{FF2B5EF4-FFF2-40B4-BE49-F238E27FC236}">
                <a16:creationId xmlns:a16="http://schemas.microsoft.com/office/drawing/2014/main" id="{F1FB3893-2A85-6C4D-867C-7B491D41497E}"/>
              </a:ext>
            </a:extLst>
          </p:cNvPr>
          <p:cNvSpPr txBox="1">
            <a:spLocks/>
          </p:cNvSpPr>
          <p:nvPr/>
        </p:nvSpPr>
        <p:spPr bwMode="auto">
          <a:xfrm>
            <a:off x="533400" y="6213801"/>
            <a:ext cx="4032000" cy="313932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>
                <a:lumMod val="50000"/>
                <a:lumOff val="50000"/>
              </a:srgbClr>
            </a:solidFill>
            <a:miter lim="800000"/>
            <a:headEnd/>
            <a:tailEnd/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800">
                <a:solidFill>
                  <a:srgbClr val="51515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8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455F5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Adaptiert nach Kendler DL et al. </a:t>
            </a:r>
            <a:r>
              <a:rPr kumimoji="0" lang="de-DE" sz="800" b="0" i="1" u="none" strike="noStrike" kern="0" cap="none" spc="0" normalizeH="0" baseline="0" noProof="0" dirty="0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 </a:t>
            </a:r>
            <a:r>
              <a:rPr kumimoji="0" lang="de-DE" sz="800" b="0" i="1" u="none" strike="noStrike" kern="0" cap="none" spc="0" normalizeH="0" baseline="0" noProof="0" dirty="0" err="1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Bone</a:t>
            </a:r>
            <a:r>
              <a:rPr kumimoji="0" lang="de-DE" sz="800" b="0" i="1" u="none" strike="noStrike" kern="0" cap="none" spc="0" normalizeH="0" baseline="0" noProof="0" dirty="0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de-DE" sz="800" b="0" i="1" u="none" strike="noStrike" kern="0" cap="none" spc="0" normalizeH="0" baseline="0" noProof="0" dirty="0" err="1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Miner</a:t>
            </a:r>
            <a:r>
              <a:rPr kumimoji="0" lang="de-DE" sz="800" b="0" i="1" u="none" strike="noStrike" kern="0" cap="none" spc="0" normalizeH="0" baseline="0" noProof="0" dirty="0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Res. </a:t>
            </a: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2010 Jan;25(1):72-81; De Papp AE, et al. </a:t>
            </a:r>
            <a:r>
              <a:rPr kumimoji="0" lang="de-DE" sz="800" b="0" i="0" u="none" strike="noStrike" kern="0" cap="none" spc="0" normalizeH="0" baseline="0" noProof="0" dirty="0" err="1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Bone</a:t>
            </a: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2007;40:1222-1230.</a:t>
            </a:r>
          </a:p>
        </p:txBody>
      </p:sp>
      <p:sp>
        <p:nvSpPr>
          <p:cNvPr id="223" name="Textplatzhalter 2">
            <a:extLst>
              <a:ext uri="{FF2B5EF4-FFF2-40B4-BE49-F238E27FC236}">
                <a16:creationId xmlns:a16="http://schemas.microsoft.com/office/drawing/2014/main" id="{F90CD883-CF16-A749-9874-2CC99C47A448}"/>
              </a:ext>
            </a:extLst>
          </p:cNvPr>
          <p:cNvSpPr txBox="1">
            <a:spLocks/>
          </p:cNvSpPr>
          <p:nvPr/>
        </p:nvSpPr>
        <p:spPr bwMode="auto">
          <a:xfrm>
            <a:off x="5597525" y="5576703"/>
            <a:ext cx="3097213" cy="951030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>
                <a:lumMod val="50000"/>
                <a:lumOff val="50000"/>
              </a:srgbClr>
            </a:solidFill>
            <a:miter lim="800000"/>
            <a:headEnd/>
            <a:tailEnd/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800">
                <a:solidFill>
                  <a:srgbClr val="51515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8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455F5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            </a:t>
            </a:r>
            <a:r>
              <a:rPr kumimoji="0" lang="de-DE" sz="1200" b="0" i="0" u="none" strike="noStrike" kern="0" cap="none" spc="0" normalizeH="0" baseline="0" noProof="0" dirty="0" err="1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Denosumab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srgbClr val="51515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455F51"/>
              </a:buClr>
              <a:buSzTx/>
              <a:buFont typeface="Wingdings" pitchFamily="2" charset="2"/>
              <a:buNone/>
              <a:tabLst/>
              <a:defRPr/>
            </a:pPr>
            <a:r>
              <a:rPr lang="de-DE" kern="0" dirty="0">
                <a:latin typeface="Arial"/>
              </a:rPr>
              <a:t>                  </a:t>
            </a:r>
            <a:r>
              <a:rPr lang="de-DE" sz="1200" kern="0" dirty="0" err="1">
                <a:latin typeface="Arial"/>
              </a:rPr>
              <a:t>Alendronat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srgbClr val="515151"/>
              </a:solidFill>
              <a:effectLst/>
              <a:uLnTx/>
              <a:uFillTx/>
              <a:latin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455F5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      Untere Grenze des prämenopausalen Referenzbereichs 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455F5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* p&lt;0,0001</a:t>
            </a:r>
          </a:p>
        </p:txBody>
      </p:sp>
      <p:sp>
        <p:nvSpPr>
          <p:cNvPr id="224" name="Line 77">
            <a:extLst>
              <a:ext uri="{FF2B5EF4-FFF2-40B4-BE49-F238E27FC236}">
                <a16:creationId xmlns:a16="http://schemas.microsoft.com/office/drawing/2014/main" id="{89D442C5-D224-C64E-9606-23300F4FAB22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1748" y="6276009"/>
            <a:ext cx="307975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25" name="Line 77">
            <a:extLst>
              <a:ext uri="{FF2B5EF4-FFF2-40B4-BE49-F238E27FC236}">
                <a16:creationId xmlns:a16="http://schemas.microsoft.com/office/drawing/2014/main" id="{8C0203A6-912F-C447-A2AC-2E23DE2B028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1748" y="6066398"/>
            <a:ext cx="307975" cy="0"/>
          </a:xfrm>
          <a:prstGeom prst="line">
            <a:avLst/>
          </a:prstGeom>
          <a:noFill/>
          <a:ln w="1905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6" name="Oval 78">
            <a:extLst>
              <a:ext uri="{FF2B5EF4-FFF2-40B4-BE49-F238E27FC236}">
                <a16:creationId xmlns:a16="http://schemas.microsoft.com/office/drawing/2014/main" id="{1FFE60E5-D7B1-394E-9FA4-FCC7BD7E9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6998" y="6006073"/>
            <a:ext cx="106362" cy="10953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 algn="ctr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altLang="de-DE" sz="1800" b="1" i="0" u="none" strike="noStrike" kern="1200" cap="none" spc="0" normalizeH="0" baseline="0" noProof="0">
              <a:ln>
                <a:noFill/>
              </a:ln>
              <a:solidFill>
                <a:srgbClr val="E2DF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7" name="Line 80">
            <a:extLst>
              <a:ext uri="{FF2B5EF4-FFF2-40B4-BE49-F238E27FC236}">
                <a16:creationId xmlns:a16="http://schemas.microsoft.com/office/drawing/2014/main" id="{33003B13-B946-6549-AFF7-6A5B740FA42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1748" y="5805916"/>
            <a:ext cx="307975" cy="0"/>
          </a:xfrm>
          <a:prstGeom prst="line">
            <a:avLst/>
          </a:prstGeom>
          <a:noFill/>
          <a:ln w="1905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28" name="Oval 81">
            <a:extLst>
              <a:ext uri="{FF2B5EF4-FFF2-40B4-BE49-F238E27FC236}">
                <a16:creationId xmlns:a16="http://schemas.microsoft.com/office/drawing/2014/main" id="{ABA90B05-98C1-FF4B-AB7D-3508746A6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6998" y="5745591"/>
            <a:ext cx="106363" cy="109537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19050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36" name="Textplatzhalter 8">
            <a:extLst>
              <a:ext uri="{FF2B5EF4-FFF2-40B4-BE49-F238E27FC236}">
                <a16:creationId xmlns:a16="http://schemas.microsoft.com/office/drawing/2014/main" id="{2FC8EFEA-0A10-8741-908D-039C84F3FD3F}"/>
              </a:ext>
            </a:extLst>
          </p:cNvPr>
          <p:cNvSpPr txBox="1">
            <a:spLocks/>
          </p:cNvSpPr>
          <p:nvPr/>
        </p:nvSpPr>
        <p:spPr bwMode="auto">
          <a:xfrm rot="16200000" flipH="1">
            <a:off x="3386981" y="3234581"/>
            <a:ext cx="3055837" cy="381001"/>
          </a:xfrm>
          <a:prstGeom prst="hexagon">
            <a:avLst>
              <a:gd name="adj" fmla="val 52600"/>
              <a:gd name="vf" fmla="val 115470"/>
            </a:avLst>
          </a:prstGeom>
          <a:noFill/>
          <a:ln w="9525" cap="sq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1000">
                <a:solidFill>
                  <a:srgbClr val="51515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10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kern="0" dirty="0"/>
              <a:t>Serum P1NP (</a:t>
            </a:r>
            <a:r>
              <a:rPr lang="de-DE" kern="0" dirty="0" err="1"/>
              <a:t>ng</a:t>
            </a:r>
            <a:r>
              <a:rPr lang="de-DE" kern="0" dirty="0"/>
              <a:t>/ml)</a:t>
            </a:r>
          </a:p>
        </p:txBody>
      </p:sp>
      <p:grpSp>
        <p:nvGrpSpPr>
          <p:cNvPr id="237" name="Gruppieren 236">
            <a:extLst>
              <a:ext uri="{FF2B5EF4-FFF2-40B4-BE49-F238E27FC236}">
                <a16:creationId xmlns:a16="http://schemas.microsoft.com/office/drawing/2014/main" id="{93183E20-C578-024A-BDCC-B4B917354A17}"/>
              </a:ext>
            </a:extLst>
          </p:cNvPr>
          <p:cNvGrpSpPr>
            <a:grpSpLocks noChangeAspect="1"/>
          </p:cNvGrpSpPr>
          <p:nvPr/>
        </p:nvGrpSpPr>
        <p:grpSpPr>
          <a:xfrm>
            <a:off x="1115593" y="2151729"/>
            <a:ext cx="3456000" cy="2897261"/>
            <a:chOff x="896138" y="2259271"/>
            <a:chExt cx="3806037" cy="3190709"/>
          </a:xfrm>
        </p:grpSpPr>
        <p:sp>
          <p:nvSpPr>
            <p:cNvPr id="238" name="TextBox 10">
              <a:extLst>
                <a:ext uri="{FF2B5EF4-FFF2-40B4-BE49-F238E27FC236}">
                  <a16:creationId xmlns:a16="http://schemas.microsoft.com/office/drawing/2014/main" id="{6A311C30-4876-8A49-854D-EA6149D185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97375" y="3889375"/>
              <a:ext cx="3048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*</a:t>
              </a:r>
            </a:p>
          </p:txBody>
        </p:sp>
        <p:sp>
          <p:nvSpPr>
            <p:cNvPr id="239" name="TextBox 10">
              <a:extLst>
                <a:ext uri="{FF2B5EF4-FFF2-40B4-BE49-F238E27FC236}">
                  <a16:creationId xmlns:a16="http://schemas.microsoft.com/office/drawing/2014/main" id="{F7A04F04-B884-FF42-8982-3F43DA2011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8035" y="4778953"/>
              <a:ext cx="30479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*</a:t>
              </a:r>
            </a:p>
          </p:txBody>
        </p:sp>
        <p:sp>
          <p:nvSpPr>
            <p:cNvPr id="240" name="TextBox 10">
              <a:extLst>
                <a:ext uri="{FF2B5EF4-FFF2-40B4-BE49-F238E27FC236}">
                  <a16:creationId xmlns:a16="http://schemas.microsoft.com/office/drawing/2014/main" id="{5D1022CA-93E0-CC47-AE7E-77C92369D0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0147" y="4704324"/>
              <a:ext cx="30479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*</a:t>
              </a:r>
            </a:p>
          </p:txBody>
        </p:sp>
        <p:sp>
          <p:nvSpPr>
            <p:cNvPr id="241" name="TextBox 10">
              <a:extLst>
                <a:ext uri="{FF2B5EF4-FFF2-40B4-BE49-F238E27FC236}">
                  <a16:creationId xmlns:a16="http://schemas.microsoft.com/office/drawing/2014/main" id="{69D1F98A-6949-9D41-8570-1B1783F731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8325" y="4058068"/>
              <a:ext cx="30479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*</a:t>
              </a:r>
            </a:p>
          </p:txBody>
        </p:sp>
        <p:sp>
          <p:nvSpPr>
            <p:cNvPr id="242" name="TextBox 10">
              <a:extLst>
                <a:ext uri="{FF2B5EF4-FFF2-40B4-BE49-F238E27FC236}">
                  <a16:creationId xmlns:a16="http://schemas.microsoft.com/office/drawing/2014/main" id="{465BB4AF-E15E-794E-9F8B-2317C8E390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4429" y="4575708"/>
              <a:ext cx="30479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*</a:t>
              </a:r>
            </a:p>
          </p:txBody>
        </p:sp>
        <p:sp>
          <p:nvSpPr>
            <p:cNvPr id="243" name="Line 11">
              <a:extLst>
                <a:ext uri="{FF2B5EF4-FFF2-40B4-BE49-F238E27FC236}">
                  <a16:creationId xmlns:a16="http://schemas.microsoft.com/office/drawing/2014/main" id="{209F0B4F-51F3-BA4F-8162-8E53F26564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3082" y="2330482"/>
              <a:ext cx="6032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44" name="Line 12">
              <a:extLst>
                <a:ext uri="{FF2B5EF4-FFF2-40B4-BE49-F238E27FC236}">
                  <a16:creationId xmlns:a16="http://schemas.microsoft.com/office/drawing/2014/main" id="{2FD2D8B9-42E2-A841-97FB-F19DCAEB1C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3082" y="2506733"/>
              <a:ext cx="6032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45" name="Line 13">
              <a:extLst>
                <a:ext uri="{FF2B5EF4-FFF2-40B4-BE49-F238E27FC236}">
                  <a16:creationId xmlns:a16="http://schemas.microsoft.com/office/drawing/2014/main" id="{AAB4103F-5422-814C-8A7D-7683D1731B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3082" y="2711567"/>
              <a:ext cx="6032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46" name="Line 14">
              <a:extLst>
                <a:ext uri="{FF2B5EF4-FFF2-40B4-BE49-F238E27FC236}">
                  <a16:creationId xmlns:a16="http://schemas.microsoft.com/office/drawing/2014/main" id="{B4CBC9FD-38C4-CE41-A268-9B497DDF5C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3082" y="2887818"/>
              <a:ext cx="6032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47" name="Line 15">
              <a:extLst>
                <a:ext uri="{FF2B5EF4-FFF2-40B4-BE49-F238E27FC236}">
                  <a16:creationId xmlns:a16="http://schemas.microsoft.com/office/drawing/2014/main" id="{12D165CB-264C-7C40-8030-666914BA14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3082" y="3064071"/>
              <a:ext cx="6032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48" name="Line 16">
              <a:extLst>
                <a:ext uri="{FF2B5EF4-FFF2-40B4-BE49-F238E27FC236}">
                  <a16:creationId xmlns:a16="http://schemas.microsoft.com/office/drawing/2014/main" id="{9E54BC56-8BEE-5F47-AD5B-6F7F0E3740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3082" y="3268903"/>
              <a:ext cx="6032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49" name="Line 17">
              <a:extLst>
                <a:ext uri="{FF2B5EF4-FFF2-40B4-BE49-F238E27FC236}">
                  <a16:creationId xmlns:a16="http://schemas.microsoft.com/office/drawing/2014/main" id="{FEF2DF80-1B75-0146-83EF-942AF14B7D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3082" y="3445156"/>
              <a:ext cx="6032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50" name="Line 18">
              <a:extLst>
                <a:ext uri="{FF2B5EF4-FFF2-40B4-BE49-F238E27FC236}">
                  <a16:creationId xmlns:a16="http://schemas.microsoft.com/office/drawing/2014/main" id="{237EF745-22D4-7149-8F5B-F1CA4B416A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3082" y="3648401"/>
              <a:ext cx="6032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51" name="Line 19">
              <a:extLst>
                <a:ext uri="{FF2B5EF4-FFF2-40B4-BE49-F238E27FC236}">
                  <a16:creationId xmlns:a16="http://schemas.microsoft.com/office/drawing/2014/main" id="{5A54E9F0-468F-1843-9E3C-6C7ADEBC4D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3082" y="3824652"/>
              <a:ext cx="6032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52" name="Line 20">
              <a:extLst>
                <a:ext uri="{FF2B5EF4-FFF2-40B4-BE49-F238E27FC236}">
                  <a16:creationId xmlns:a16="http://schemas.microsoft.com/office/drawing/2014/main" id="{7AF343DE-9172-794E-9905-67153D27C2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3082" y="4002492"/>
              <a:ext cx="6032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53" name="Line 21">
              <a:extLst>
                <a:ext uri="{FF2B5EF4-FFF2-40B4-BE49-F238E27FC236}">
                  <a16:creationId xmlns:a16="http://schemas.microsoft.com/office/drawing/2014/main" id="{AA7FA4C7-F805-9344-8F76-7975D2DC3B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3082" y="4191447"/>
              <a:ext cx="6032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54" name="Line 22">
              <a:extLst>
                <a:ext uri="{FF2B5EF4-FFF2-40B4-BE49-F238E27FC236}">
                  <a16:creationId xmlns:a16="http://schemas.microsoft.com/office/drawing/2014/main" id="{286D5E6F-B568-DC44-9942-51F0143E2A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3082" y="4396280"/>
              <a:ext cx="6032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55" name="Line 23">
              <a:extLst>
                <a:ext uri="{FF2B5EF4-FFF2-40B4-BE49-F238E27FC236}">
                  <a16:creationId xmlns:a16="http://schemas.microsoft.com/office/drawing/2014/main" id="{7E4DD616-D60B-5740-9860-5A15C92A1A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3082" y="4572532"/>
              <a:ext cx="6032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56" name="Line 24">
              <a:extLst>
                <a:ext uri="{FF2B5EF4-FFF2-40B4-BE49-F238E27FC236}">
                  <a16:creationId xmlns:a16="http://schemas.microsoft.com/office/drawing/2014/main" id="{7CF956B1-AE6A-AB4F-BE4F-0DB930A77D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3082" y="4777365"/>
              <a:ext cx="6032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57" name="Line 25">
              <a:extLst>
                <a:ext uri="{FF2B5EF4-FFF2-40B4-BE49-F238E27FC236}">
                  <a16:creationId xmlns:a16="http://schemas.microsoft.com/office/drawing/2014/main" id="{8A67149A-CC24-D64B-A6B4-1A4299BB7C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3082" y="4953617"/>
              <a:ext cx="6032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58" name="Line 26">
              <a:extLst>
                <a:ext uri="{FF2B5EF4-FFF2-40B4-BE49-F238E27FC236}">
                  <a16:creationId xmlns:a16="http://schemas.microsoft.com/office/drawing/2014/main" id="{F5784B6E-6CD4-0D4D-B457-6032B6ED9C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3082" y="5156863"/>
              <a:ext cx="6032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59" name="Line 27">
              <a:extLst>
                <a:ext uri="{FF2B5EF4-FFF2-40B4-BE49-F238E27FC236}">
                  <a16:creationId xmlns:a16="http://schemas.microsoft.com/office/drawing/2014/main" id="{AEDB2B6B-1CDF-5C4E-881B-550CF87EFA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5953" y="5204498"/>
              <a:ext cx="0" cy="619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60" name="Line 28">
              <a:extLst>
                <a:ext uri="{FF2B5EF4-FFF2-40B4-BE49-F238E27FC236}">
                  <a16:creationId xmlns:a16="http://schemas.microsoft.com/office/drawing/2014/main" id="{6D256C1D-CEE0-5E4D-94C3-09AAD6FE0E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3121" y="5204498"/>
              <a:ext cx="0" cy="619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61" name="Line 29">
              <a:extLst>
                <a:ext uri="{FF2B5EF4-FFF2-40B4-BE49-F238E27FC236}">
                  <a16:creationId xmlns:a16="http://schemas.microsoft.com/office/drawing/2014/main" id="{3B7305B1-2370-D441-B6DA-4D14D398B2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5782" y="5204498"/>
              <a:ext cx="0" cy="619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62" name="Line 30">
              <a:extLst>
                <a:ext uri="{FF2B5EF4-FFF2-40B4-BE49-F238E27FC236}">
                  <a16:creationId xmlns:a16="http://schemas.microsoft.com/office/drawing/2014/main" id="{0E4E7B7A-0F00-9C43-A6FA-3216F0C487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0632" y="5204498"/>
              <a:ext cx="0" cy="619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63" name="Line 31">
              <a:extLst>
                <a:ext uri="{FF2B5EF4-FFF2-40B4-BE49-F238E27FC236}">
                  <a16:creationId xmlns:a16="http://schemas.microsoft.com/office/drawing/2014/main" id="{28385E23-E1D3-754B-8557-EFB328507B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8403" y="5204498"/>
              <a:ext cx="0" cy="619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64" name="Line 32">
              <a:extLst>
                <a:ext uri="{FF2B5EF4-FFF2-40B4-BE49-F238E27FC236}">
                  <a16:creationId xmlns:a16="http://schemas.microsoft.com/office/drawing/2014/main" id="{A578BE2B-736B-2D4F-87A8-4E82BBC7F7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1661" y="5204498"/>
              <a:ext cx="0" cy="619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65" name="Freeform 33">
              <a:extLst>
                <a:ext uri="{FF2B5EF4-FFF2-40B4-BE49-F238E27FC236}">
                  <a16:creationId xmlns:a16="http://schemas.microsoft.com/office/drawing/2014/main" id="{FBA7049F-A581-0245-9D82-77B76CBA96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3405" y="2325718"/>
              <a:ext cx="3281274" cy="2878781"/>
            </a:xfrm>
            <a:custGeom>
              <a:avLst/>
              <a:gdLst>
                <a:gd name="T0" fmla="*/ 0 w 2067"/>
                <a:gd name="T1" fmla="*/ 0 h 1861"/>
                <a:gd name="T2" fmla="*/ 0 w 2067"/>
                <a:gd name="T3" fmla="*/ 2147483647 h 1861"/>
                <a:gd name="T4" fmla="*/ 2147483647 w 2067"/>
                <a:gd name="T5" fmla="*/ 2147483647 h 1861"/>
                <a:gd name="T6" fmla="*/ 0 60000 65536"/>
                <a:gd name="T7" fmla="*/ 0 60000 65536"/>
                <a:gd name="T8" fmla="*/ 0 60000 65536"/>
                <a:gd name="T9" fmla="*/ 0 w 2067"/>
                <a:gd name="T10" fmla="*/ 0 h 1861"/>
                <a:gd name="T11" fmla="*/ 2067 w 2067"/>
                <a:gd name="T12" fmla="*/ 1861 h 18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67" h="1861">
                  <a:moveTo>
                    <a:pt x="0" y="0"/>
                  </a:moveTo>
                  <a:lnTo>
                    <a:pt x="0" y="1861"/>
                  </a:lnTo>
                  <a:lnTo>
                    <a:pt x="2067" y="186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66" name="Freeform 35">
              <a:extLst>
                <a:ext uri="{FF2B5EF4-FFF2-40B4-BE49-F238E27FC236}">
                  <a16:creationId xmlns:a16="http://schemas.microsoft.com/office/drawing/2014/main" id="{6CB4C289-39E4-0849-A195-0EAEBB3F92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9603" y="3532487"/>
              <a:ext cx="3062205" cy="150847"/>
            </a:xfrm>
            <a:custGeom>
              <a:avLst/>
              <a:gdLst>
                <a:gd name="T0" fmla="*/ 0 w 1929"/>
                <a:gd name="T1" fmla="*/ 2147483647 h 95"/>
                <a:gd name="T2" fmla="*/ 2147483647 w 1929"/>
                <a:gd name="T3" fmla="*/ 0 h 95"/>
                <a:gd name="T4" fmla="*/ 2147483647 w 1929"/>
                <a:gd name="T5" fmla="*/ 2147483647 h 95"/>
                <a:gd name="T6" fmla="*/ 2147483647 w 1929"/>
                <a:gd name="T7" fmla="*/ 2147483647 h 95"/>
                <a:gd name="T8" fmla="*/ 2147483647 w 1929"/>
                <a:gd name="T9" fmla="*/ 2147483647 h 95"/>
                <a:gd name="T10" fmla="*/ 2147483647 w 1929"/>
                <a:gd name="T11" fmla="*/ 2147483647 h 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29"/>
                <a:gd name="T19" fmla="*/ 0 h 95"/>
                <a:gd name="T20" fmla="*/ 1929 w 1929"/>
                <a:gd name="T21" fmla="*/ 95 h 9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29" h="95">
                  <a:moveTo>
                    <a:pt x="0" y="26"/>
                  </a:moveTo>
                  <a:lnTo>
                    <a:pt x="128" y="0"/>
                  </a:lnTo>
                  <a:lnTo>
                    <a:pt x="457" y="95"/>
                  </a:lnTo>
                  <a:lnTo>
                    <a:pt x="945" y="73"/>
                  </a:lnTo>
                  <a:lnTo>
                    <a:pt x="1437" y="43"/>
                  </a:lnTo>
                  <a:lnTo>
                    <a:pt x="1929" y="9"/>
                  </a:lnTo>
                </a:path>
              </a:pathLst>
            </a:cu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67" name="Line 36">
              <a:extLst>
                <a:ext uri="{FF2B5EF4-FFF2-40B4-BE49-F238E27FC236}">
                  <a16:creationId xmlns:a16="http://schemas.microsoft.com/office/drawing/2014/main" id="{E438FA1A-86A3-E542-A4A7-784FAB099D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9603" y="2521024"/>
              <a:ext cx="0" cy="1752991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68" name="Line 37">
              <a:extLst>
                <a:ext uri="{FF2B5EF4-FFF2-40B4-BE49-F238E27FC236}">
                  <a16:creationId xmlns:a16="http://schemas.microsoft.com/office/drawing/2014/main" id="{58E548B3-A622-8446-B86A-496C083EE7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8329" y="2506733"/>
              <a:ext cx="80961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69" name="Line 38">
              <a:extLst>
                <a:ext uri="{FF2B5EF4-FFF2-40B4-BE49-F238E27FC236}">
                  <a16:creationId xmlns:a16="http://schemas.microsoft.com/office/drawing/2014/main" id="{58CC65B3-A70B-A84A-A764-C7289053C3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8329" y="4274016"/>
              <a:ext cx="80961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70" name="Line 39">
              <a:extLst>
                <a:ext uri="{FF2B5EF4-FFF2-40B4-BE49-F238E27FC236}">
                  <a16:creationId xmlns:a16="http://schemas.microsoft.com/office/drawing/2014/main" id="{376E83FC-133A-9F44-9386-02A972878D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2797" y="2541666"/>
              <a:ext cx="0" cy="1670423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71" name="Line 40">
              <a:extLst>
                <a:ext uri="{FF2B5EF4-FFF2-40B4-BE49-F238E27FC236}">
                  <a16:creationId xmlns:a16="http://schemas.microsoft.com/office/drawing/2014/main" id="{A9EE36B5-61DA-9A44-BE27-84DECC8F01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95174" y="2527376"/>
              <a:ext cx="88898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72" name="Line 41">
              <a:extLst>
                <a:ext uri="{FF2B5EF4-FFF2-40B4-BE49-F238E27FC236}">
                  <a16:creationId xmlns:a16="http://schemas.microsoft.com/office/drawing/2014/main" id="{EB7C84A2-E0E4-624D-85E1-42814A8F9F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95174" y="4212089"/>
              <a:ext cx="88898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73" name="Line 42">
              <a:extLst>
                <a:ext uri="{FF2B5EF4-FFF2-40B4-BE49-F238E27FC236}">
                  <a16:creationId xmlns:a16="http://schemas.microsoft.com/office/drawing/2014/main" id="{08D62EB2-06E7-484F-A69A-6F27140EC6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2372" y="2533727"/>
              <a:ext cx="0" cy="1814917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74" name="Line 43">
              <a:extLst>
                <a:ext uri="{FF2B5EF4-FFF2-40B4-BE49-F238E27FC236}">
                  <a16:creationId xmlns:a16="http://schemas.microsoft.com/office/drawing/2014/main" id="{714FF854-1C9E-C841-B6C4-ADD1A57F97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1098" y="2521024"/>
              <a:ext cx="80960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75" name="Line 44">
              <a:extLst>
                <a:ext uri="{FF2B5EF4-FFF2-40B4-BE49-F238E27FC236}">
                  <a16:creationId xmlns:a16="http://schemas.microsoft.com/office/drawing/2014/main" id="{2B6F4E39-BDB6-934D-B351-6B703EBBF7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1098" y="4348644"/>
              <a:ext cx="80960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76" name="Line 45">
              <a:extLst>
                <a:ext uri="{FF2B5EF4-FFF2-40B4-BE49-F238E27FC236}">
                  <a16:creationId xmlns:a16="http://schemas.microsoft.com/office/drawing/2014/main" id="{E3DACD59-6750-9C46-9789-D92B7C3B1F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4429" y="2636937"/>
              <a:ext cx="0" cy="1595794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77" name="Line 46">
              <a:extLst>
                <a:ext uri="{FF2B5EF4-FFF2-40B4-BE49-F238E27FC236}">
                  <a16:creationId xmlns:a16="http://schemas.microsoft.com/office/drawing/2014/main" id="{C0B10A04-70E5-D54B-A549-A6AAB56EE7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73156" y="2622647"/>
              <a:ext cx="80960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78" name="Line 47">
              <a:extLst>
                <a:ext uri="{FF2B5EF4-FFF2-40B4-BE49-F238E27FC236}">
                  <a16:creationId xmlns:a16="http://schemas.microsoft.com/office/drawing/2014/main" id="{B4C4DA66-C422-464C-A40F-1947C3D85B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73156" y="4232732"/>
              <a:ext cx="80960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79" name="Line 48">
              <a:extLst>
                <a:ext uri="{FF2B5EF4-FFF2-40B4-BE49-F238E27FC236}">
                  <a16:creationId xmlns:a16="http://schemas.microsoft.com/office/drawing/2014/main" id="{CCA5E338-5348-6547-9D05-F5A116AB69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46100" y="2881467"/>
              <a:ext cx="0" cy="1324271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80" name="Line 49">
              <a:extLst>
                <a:ext uri="{FF2B5EF4-FFF2-40B4-BE49-F238E27FC236}">
                  <a16:creationId xmlns:a16="http://schemas.microsoft.com/office/drawing/2014/main" id="{85CC7302-72F4-AF46-B2BE-054CB42700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98476" y="2881467"/>
              <a:ext cx="88898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81" name="Line 50">
              <a:extLst>
                <a:ext uri="{FF2B5EF4-FFF2-40B4-BE49-F238E27FC236}">
                  <a16:creationId xmlns:a16="http://schemas.microsoft.com/office/drawing/2014/main" id="{DC3A5DC4-4F90-0C41-8477-9BD28349C5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98476" y="4205737"/>
              <a:ext cx="88898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82" name="Line 51">
              <a:extLst>
                <a:ext uri="{FF2B5EF4-FFF2-40B4-BE49-F238E27FC236}">
                  <a16:creationId xmlns:a16="http://schemas.microsoft.com/office/drawing/2014/main" id="{DF6D48D8-D58A-A24B-B949-6FCEE6A274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5458" y="2521024"/>
              <a:ext cx="0" cy="1548158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83" name="Line 52">
              <a:extLst>
                <a:ext uri="{FF2B5EF4-FFF2-40B4-BE49-F238E27FC236}">
                  <a16:creationId xmlns:a16="http://schemas.microsoft.com/office/drawing/2014/main" id="{7650B02F-B1EC-D749-B3DF-6D83287A3D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7835" y="2527376"/>
              <a:ext cx="87310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84" name="Line 53">
              <a:extLst>
                <a:ext uri="{FF2B5EF4-FFF2-40B4-BE49-F238E27FC236}">
                  <a16:creationId xmlns:a16="http://schemas.microsoft.com/office/drawing/2014/main" id="{A5709005-3E37-4047-9B04-28714EAF67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7835" y="4069182"/>
              <a:ext cx="87310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85" name="Freeform 54">
              <a:extLst>
                <a:ext uri="{FF2B5EF4-FFF2-40B4-BE49-F238E27FC236}">
                  <a16:creationId xmlns:a16="http://schemas.microsoft.com/office/drawing/2014/main" id="{E3F00D1A-072A-724E-953D-E5550E342E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6590" y="3750024"/>
              <a:ext cx="3076492" cy="1271871"/>
            </a:xfrm>
            <a:custGeom>
              <a:avLst/>
              <a:gdLst>
                <a:gd name="T0" fmla="*/ 0 w 1938"/>
                <a:gd name="T1" fmla="*/ 0 h 801"/>
                <a:gd name="T2" fmla="*/ 2147483647 w 1938"/>
                <a:gd name="T3" fmla="*/ 2147483647 h 801"/>
                <a:gd name="T4" fmla="*/ 2147483647 w 1938"/>
                <a:gd name="T5" fmla="*/ 2147483647 h 801"/>
                <a:gd name="T6" fmla="*/ 2147483647 w 1938"/>
                <a:gd name="T7" fmla="*/ 2147483647 h 801"/>
                <a:gd name="T8" fmla="*/ 2147483647 w 1938"/>
                <a:gd name="T9" fmla="*/ 2147483647 h 801"/>
                <a:gd name="T10" fmla="*/ 2147483647 w 1938"/>
                <a:gd name="T11" fmla="*/ 2147483647 h 8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8"/>
                <a:gd name="T19" fmla="*/ 0 h 801"/>
                <a:gd name="T20" fmla="*/ 1938 w 1938"/>
                <a:gd name="T21" fmla="*/ 801 h 80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8" h="801">
                  <a:moveTo>
                    <a:pt x="0" y="0"/>
                  </a:moveTo>
                  <a:lnTo>
                    <a:pt x="137" y="801"/>
                  </a:lnTo>
                  <a:lnTo>
                    <a:pt x="462" y="801"/>
                  </a:lnTo>
                  <a:lnTo>
                    <a:pt x="958" y="338"/>
                  </a:lnTo>
                  <a:lnTo>
                    <a:pt x="1437" y="736"/>
                  </a:lnTo>
                  <a:lnTo>
                    <a:pt x="1938" y="231"/>
                  </a:lnTo>
                </a:path>
              </a:pathLst>
            </a:cu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86" name="Line 55">
              <a:extLst>
                <a:ext uri="{FF2B5EF4-FFF2-40B4-BE49-F238E27FC236}">
                  <a16:creationId xmlns:a16="http://schemas.microsoft.com/office/drawing/2014/main" id="{8F58C06A-B236-F942-A3E8-0B314AFCC1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66838" y="2792413"/>
              <a:ext cx="0" cy="1535112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charset="0"/>
              </a:endParaRPr>
            </a:p>
          </p:txBody>
        </p:sp>
        <p:sp>
          <p:nvSpPr>
            <p:cNvPr id="287" name="Line 56">
              <a:extLst>
                <a:ext uri="{FF2B5EF4-FFF2-40B4-BE49-F238E27FC236}">
                  <a16:creationId xmlns:a16="http://schemas.microsoft.com/office/drawing/2014/main" id="{6440CBCD-3B83-4C45-9B2E-E25828935D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25316" y="2786196"/>
              <a:ext cx="80960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88" name="Line 57">
              <a:extLst>
                <a:ext uri="{FF2B5EF4-FFF2-40B4-BE49-F238E27FC236}">
                  <a16:creationId xmlns:a16="http://schemas.microsoft.com/office/drawing/2014/main" id="{DFF692E1-0076-3142-A5B1-147C0E134F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25316" y="4328003"/>
              <a:ext cx="80960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89" name="Line 58">
              <a:extLst>
                <a:ext uri="{FF2B5EF4-FFF2-40B4-BE49-F238E27FC236}">
                  <a16:creationId xmlns:a16="http://schemas.microsoft.com/office/drawing/2014/main" id="{36E93D79-18F1-7548-AA7E-3CD43D6EA2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448" y="4783717"/>
              <a:ext cx="87311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90" name="Line 59">
              <a:extLst>
                <a:ext uri="{FF2B5EF4-FFF2-40B4-BE49-F238E27FC236}">
                  <a16:creationId xmlns:a16="http://schemas.microsoft.com/office/drawing/2014/main" id="{469AD6B6-14A6-A342-A504-4A99088D1D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84071" y="4790068"/>
              <a:ext cx="0" cy="231827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91" name="Line 60">
              <a:extLst>
                <a:ext uri="{FF2B5EF4-FFF2-40B4-BE49-F238E27FC236}">
                  <a16:creationId xmlns:a16="http://schemas.microsoft.com/office/drawing/2014/main" id="{816D40B2-A51F-1D47-95CF-7B9B2618E5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2372" y="4701148"/>
              <a:ext cx="80960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92" name="Line 61">
              <a:extLst>
                <a:ext uri="{FF2B5EF4-FFF2-40B4-BE49-F238E27FC236}">
                  <a16:creationId xmlns:a16="http://schemas.microsoft.com/office/drawing/2014/main" id="{FEAA299C-825B-D049-BDBA-C6EEA6C0E4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92058" y="4709088"/>
              <a:ext cx="0" cy="312807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93" name="Line 62">
              <a:extLst>
                <a:ext uri="{FF2B5EF4-FFF2-40B4-BE49-F238E27FC236}">
                  <a16:creationId xmlns:a16="http://schemas.microsoft.com/office/drawing/2014/main" id="{CEC2DF60-48C7-A442-B5E7-E43D6D50DC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9750" y="3729381"/>
              <a:ext cx="80960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94" name="Line 63">
              <a:extLst>
                <a:ext uri="{FF2B5EF4-FFF2-40B4-BE49-F238E27FC236}">
                  <a16:creationId xmlns:a16="http://schemas.microsoft.com/office/drawing/2014/main" id="{627BEE91-D243-514C-B0C7-76C7AF83C6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9750" y="4742432"/>
              <a:ext cx="80960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95" name="Line 64">
              <a:extLst>
                <a:ext uri="{FF2B5EF4-FFF2-40B4-BE49-F238E27FC236}">
                  <a16:creationId xmlns:a16="http://schemas.microsoft.com/office/drawing/2014/main" id="{224B859B-0C69-D946-96E0-09A2A073D4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1024" y="3737321"/>
              <a:ext cx="0" cy="99876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96" name="Line 65">
              <a:extLst>
                <a:ext uri="{FF2B5EF4-FFF2-40B4-BE49-F238E27FC236}">
                  <a16:creationId xmlns:a16="http://schemas.microsoft.com/office/drawing/2014/main" id="{7B5214FE-473B-2A4F-846C-7BFA2A4A9E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6492" y="4721791"/>
              <a:ext cx="88898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97" name="Line 66">
              <a:extLst>
                <a:ext uri="{FF2B5EF4-FFF2-40B4-BE49-F238E27FC236}">
                  <a16:creationId xmlns:a16="http://schemas.microsoft.com/office/drawing/2014/main" id="{F3273557-FB80-1B49-98E6-C8D1899D2F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6492" y="5028246"/>
              <a:ext cx="88898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98" name="Line 67">
              <a:extLst>
                <a:ext uri="{FF2B5EF4-FFF2-40B4-BE49-F238E27FC236}">
                  <a16:creationId xmlns:a16="http://schemas.microsoft.com/office/drawing/2014/main" id="{2486810B-2444-C841-9BF0-B90FFBDC22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54115" y="4729729"/>
              <a:ext cx="0" cy="284226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99" name="Line 68">
              <a:extLst>
                <a:ext uri="{FF2B5EF4-FFF2-40B4-BE49-F238E27FC236}">
                  <a16:creationId xmlns:a16="http://schemas.microsoft.com/office/drawing/2014/main" id="{BD41BD73-7B12-6244-809E-1D4461EB12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9109" y="3200626"/>
              <a:ext cx="87310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300" name="Line 69">
              <a:extLst>
                <a:ext uri="{FF2B5EF4-FFF2-40B4-BE49-F238E27FC236}">
                  <a16:creationId xmlns:a16="http://schemas.microsoft.com/office/drawing/2014/main" id="{4A419057-56D3-254A-A887-FEA4302293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9109" y="4674155"/>
              <a:ext cx="87310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301" name="Line 70">
              <a:extLst>
                <a:ext uri="{FF2B5EF4-FFF2-40B4-BE49-F238E27FC236}">
                  <a16:creationId xmlns:a16="http://schemas.microsoft.com/office/drawing/2014/main" id="{5128AD67-F5BE-6B4B-8AF9-D42798DBDD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35144" y="3206978"/>
              <a:ext cx="0" cy="1454475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302" name="Line 34">
              <a:extLst>
                <a:ext uri="{FF2B5EF4-FFF2-40B4-BE49-F238E27FC236}">
                  <a16:creationId xmlns:a16="http://schemas.microsoft.com/office/drawing/2014/main" id="{B2204173-2A85-754E-9F56-BF1C132874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3405" y="4647161"/>
              <a:ext cx="3240001" cy="0"/>
            </a:xfrm>
            <a:prstGeom prst="line">
              <a:avLst/>
            </a:prstGeom>
            <a:noFill/>
            <a:ln w="12700">
              <a:solidFill>
                <a:srgbClr val="716F73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303" name="Oval 78">
              <a:extLst>
                <a:ext uri="{FF2B5EF4-FFF2-40B4-BE49-F238E27FC236}">
                  <a16:creationId xmlns:a16="http://schemas.microsoft.com/office/drawing/2014/main" id="{26A9191D-11E1-2D4E-A4A9-380F6D85D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3567" y="3516609"/>
              <a:ext cx="106359" cy="10956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 algn="ctr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000" b="1" i="0" u="none" strike="noStrike" kern="1200" cap="none" spc="0" normalizeH="0" baseline="0" noProof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04" name="Oval 78">
              <a:extLst>
                <a:ext uri="{FF2B5EF4-FFF2-40B4-BE49-F238E27FC236}">
                  <a16:creationId xmlns:a16="http://schemas.microsoft.com/office/drawing/2014/main" id="{E93C077F-7242-5445-8D34-27AE645054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0412" y="3484852"/>
              <a:ext cx="106359" cy="10956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 algn="ctr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000" b="1" i="0" u="none" strike="noStrike" kern="1200" cap="none" spc="0" normalizeH="0" baseline="0" noProof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05" name="Oval 78">
              <a:extLst>
                <a:ext uri="{FF2B5EF4-FFF2-40B4-BE49-F238E27FC236}">
                  <a16:creationId xmlns:a16="http://schemas.microsoft.com/office/drawing/2014/main" id="{23465615-02C8-B441-A0EC-5B9FA2453D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2048" y="3615056"/>
              <a:ext cx="106359" cy="10956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 algn="ctr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000" b="1" i="0" u="none" strike="noStrike" kern="1200" cap="none" spc="0" normalizeH="0" baseline="0" noProof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06" name="Oval 78">
              <a:extLst>
                <a:ext uri="{FF2B5EF4-FFF2-40B4-BE49-F238E27FC236}">
                  <a16:creationId xmlns:a16="http://schemas.microsoft.com/office/drawing/2014/main" id="{DB691CB6-8C10-D54C-B73C-1899FB4197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5777" y="3586474"/>
              <a:ext cx="106359" cy="10956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 algn="ctr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000" b="1" i="0" u="none" strike="noStrike" kern="1200" cap="none" spc="0" normalizeH="0" baseline="0" noProof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07" name="Oval 78">
              <a:extLst>
                <a:ext uri="{FF2B5EF4-FFF2-40B4-BE49-F238E27FC236}">
                  <a16:creationId xmlns:a16="http://schemas.microsoft.com/office/drawing/2014/main" id="{014EBB9B-9131-2B46-8199-DC0B82F9A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4106" y="3546778"/>
              <a:ext cx="106359" cy="10956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 algn="ctr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000" b="1" i="0" u="none" strike="noStrike" kern="1200" cap="none" spc="0" normalizeH="0" baseline="0" noProof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08" name="Oval 78">
              <a:extLst>
                <a:ext uri="{FF2B5EF4-FFF2-40B4-BE49-F238E27FC236}">
                  <a16:creationId xmlns:a16="http://schemas.microsoft.com/office/drawing/2014/main" id="{F4C06F2B-8835-3548-A115-4C2DF34C52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5135" y="3484852"/>
              <a:ext cx="106359" cy="10956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 algn="ctr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000" b="1" i="0" u="none" strike="noStrike" kern="1200" cap="none" spc="0" normalizeH="0" baseline="0" noProof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09" name="Oval 81">
              <a:extLst>
                <a:ext uri="{FF2B5EF4-FFF2-40B4-BE49-F238E27FC236}">
                  <a16:creationId xmlns:a16="http://schemas.microsoft.com/office/drawing/2014/main" id="{774AF0CC-33E5-2D44-8CB1-F38821209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0163" y="3592513"/>
              <a:ext cx="106362" cy="10953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charset="0"/>
              </a:endParaRPr>
            </a:p>
          </p:txBody>
        </p:sp>
        <p:sp>
          <p:nvSpPr>
            <p:cNvPr id="310" name="Oval 81">
              <a:extLst>
                <a:ext uri="{FF2B5EF4-FFF2-40B4-BE49-F238E27FC236}">
                  <a16:creationId xmlns:a16="http://schemas.microsoft.com/office/drawing/2014/main" id="{8C6053AF-4581-E447-8768-E84BA4BCD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2413" y="4964113"/>
              <a:ext cx="106362" cy="10953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charset="0"/>
              </a:endParaRPr>
            </a:p>
          </p:txBody>
        </p:sp>
        <p:sp>
          <p:nvSpPr>
            <p:cNvPr id="311" name="Oval 81">
              <a:extLst>
                <a:ext uri="{FF2B5EF4-FFF2-40B4-BE49-F238E27FC236}">
                  <a16:creationId xmlns:a16="http://schemas.microsoft.com/office/drawing/2014/main" id="{F94414A1-CF0B-114E-BA27-5403E46833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113" y="4964113"/>
              <a:ext cx="106362" cy="10953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charset="0"/>
              </a:endParaRPr>
            </a:p>
          </p:txBody>
        </p:sp>
        <p:sp>
          <p:nvSpPr>
            <p:cNvPr id="312" name="Oval 81">
              <a:extLst>
                <a:ext uri="{FF2B5EF4-FFF2-40B4-BE49-F238E27FC236}">
                  <a16:creationId xmlns:a16="http://schemas.microsoft.com/office/drawing/2014/main" id="{FAFE6FBC-9AA7-8540-8FB4-EBB67CAB93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863" y="4240213"/>
              <a:ext cx="106362" cy="10953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charset="0"/>
              </a:endParaRPr>
            </a:p>
          </p:txBody>
        </p:sp>
        <p:sp>
          <p:nvSpPr>
            <p:cNvPr id="313" name="Oval 81">
              <a:extLst>
                <a:ext uri="{FF2B5EF4-FFF2-40B4-BE49-F238E27FC236}">
                  <a16:creationId xmlns:a16="http://schemas.microsoft.com/office/drawing/2014/main" id="{4F508F27-0768-FF41-88DA-609631EB21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8863" y="4843463"/>
              <a:ext cx="106362" cy="10953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charset="0"/>
              </a:endParaRPr>
            </a:p>
          </p:txBody>
        </p:sp>
        <p:sp>
          <p:nvSpPr>
            <p:cNvPr id="314" name="Oval 81">
              <a:extLst>
                <a:ext uri="{FF2B5EF4-FFF2-40B4-BE49-F238E27FC236}">
                  <a16:creationId xmlns:a16="http://schemas.microsoft.com/office/drawing/2014/main" id="{87394413-35A8-4343-9DCF-A9194C439F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6263" y="4094163"/>
              <a:ext cx="106362" cy="10953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charset="0"/>
              </a:endParaRPr>
            </a:p>
          </p:txBody>
        </p:sp>
        <p:sp>
          <p:nvSpPr>
            <p:cNvPr id="315" name="Rectangle 112">
              <a:extLst>
                <a:ext uri="{FF2B5EF4-FFF2-40B4-BE49-F238E27FC236}">
                  <a16:creationId xmlns:a16="http://schemas.microsoft.com/office/drawing/2014/main" id="{4834D2AC-7283-2840-AFC3-DFC9EC536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8277" y="2259271"/>
              <a:ext cx="24686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0,34</a:t>
              </a:r>
            </a:p>
          </p:txBody>
        </p:sp>
        <p:sp>
          <p:nvSpPr>
            <p:cNvPr id="316" name="Rectangle 114">
              <a:extLst>
                <a:ext uri="{FF2B5EF4-FFF2-40B4-BE49-F238E27FC236}">
                  <a16:creationId xmlns:a16="http://schemas.microsoft.com/office/drawing/2014/main" id="{6A717310-B47C-A44A-9FF2-3FDF0097FA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5203" y="5296092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317" name="Rectangle 114">
              <a:extLst>
                <a:ext uri="{FF2B5EF4-FFF2-40B4-BE49-F238E27FC236}">
                  <a16:creationId xmlns:a16="http://schemas.microsoft.com/office/drawing/2014/main" id="{19A6D491-3370-404A-AC6E-FFF139461F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9972" y="5296092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18" name="Rectangle 114">
              <a:extLst>
                <a:ext uri="{FF2B5EF4-FFF2-40B4-BE49-F238E27FC236}">
                  <a16:creationId xmlns:a16="http://schemas.microsoft.com/office/drawing/2014/main" id="{177249B1-1D38-0F42-8317-E18106AD76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0317" y="5296092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319" name="Rectangle 114">
              <a:extLst>
                <a:ext uri="{FF2B5EF4-FFF2-40B4-BE49-F238E27FC236}">
                  <a16:creationId xmlns:a16="http://schemas.microsoft.com/office/drawing/2014/main" id="{64CDC50E-2285-8C4A-9E73-71F739E1B8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5254" y="5296092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9</a:t>
              </a:r>
            </a:p>
          </p:txBody>
        </p:sp>
        <p:sp>
          <p:nvSpPr>
            <p:cNvPr id="320" name="Rectangle 114">
              <a:extLst>
                <a:ext uri="{FF2B5EF4-FFF2-40B4-BE49-F238E27FC236}">
                  <a16:creationId xmlns:a16="http://schemas.microsoft.com/office/drawing/2014/main" id="{685220AC-28CC-6446-81A7-41F85BA0A2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7367" y="5296092"/>
              <a:ext cx="14106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12</a:t>
              </a:r>
            </a:p>
          </p:txBody>
        </p:sp>
        <p:sp>
          <p:nvSpPr>
            <p:cNvPr id="321" name="Rectangle 112">
              <a:extLst>
                <a:ext uri="{FF2B5EF4-FFF2-40B4-BE49-F238E27FC236}">
                  <a16:creationId xmlns:a16="http://schemas.microsoft.com/office/drawing/2014/main" id="{081B5C82-FF89-0946-98A9-769F6339F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138" y="2448914"/>
              <a:ext cx="24686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0,32</a:t>
              </a:r>
            </a:p>
          </p:txBody>
        </p:sp>
        <p:sp>
          <p:nvSpPr>
            <p:cNvPr id="322" name="Rectangle 112">
              <a:extLst>
                <a:ext uri="{FF2B5EF4-FFF2-40B4-BE49-F238E27FC236}">
                  <a16:creationId xmlns:a16="http://schemas.microsoft.com/office/drawing/2014/main" id="{FA179C0F-3F59-974A-A87B-43B07E694A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138" y="2638557"/>
              <a:ext cx="24686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0,30</a:t>
              </a:r>
            </a:p>
          </p:txBody>
        </p:sp>
        <p:sp>
          <p:nvSpPr>
            <p:cNvPr id="323" name="Rectangle 112">
              <a:extLst>
                <a:ext uri="{FF2B5EF4-FFF2-40B4-BE49-F238E27FC236}">
                  <a16:creationId xmlns:a16="http://schemas.microsoft.com/office/drawing/2014/main" id="{85AC8083-9287-604A-B6EF-F58F3A0E9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138" y="2828200"/>
              <a:ext cx="24686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0,28</a:t>
              </a:r>
            </a:p>
          </p:txBody>
        </p:sp>
        <p:sp>
          <p:nvSpPr>
            <p:cNvPr id="324" name="Rectangle 112">
              <a:extLst>
                <a:ext uri="{FF2B5EF4-FFF2-40B4-BE49-F238E27FC236}">
                  <a16:creationId xmlns:a16="http://schemas.microsoft.com/office/drawing/2014/main" id="{CF859444-B2DF-6043-A77A-1FE883D965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138" y="3017843"/>
              <a:ext cx="24686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0,26</a:t>
              </a:r>
            </a:p>
          </p:txBody>
        </p:sp>
        <p:sp>
          <p:nvSpPr>
            <p:cNvPr id="325" name="Rectangle 112">
              <a:extLst>
                <a:ext uri="{FF2B5EF4-FFF2-40B4-BE49-F238E27FC236}">
                  <a16:creationId xmlns:a16="http://schemas.microsoft.com/office/drawing/2014/main" id="{8BD3E296-23A0-EB42-B2BE-F68F58DDF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138" y="3207486"/>
              <a:ext cx="24686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0,24</a:t>
              </a:r>
            </a:p>
          </p:txBody>
        </p:sp>
        <p:sp>
          <p:nvSpPr>
            <p:cNvPr id="326" name="Rectangle 112">
              <a:extLst>
                <a:ext uri="{FF2B5EF4-FFF2-40B4-BE49-F238E27FC236}">
                  <a16:creationId xmlns:a16="http://schemas.microsoft.com/office/drawing/2014/main" id="{B3054295-C758-9C40-BA67-6586C13E7B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138" y="3397129"/>
              <a:ext cx="24686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0,22</a:t>
              </a:r>
            </a:p>
          </p:txBody>
        </p:sp>
        <p:sp>
          <p:nvSpPr>
            <p:cNvPr id="327" name="Rectangle 112">
              <a:extLst>
                <a:ext uri="{FF2B5EF4-FFF2-40B4-BE49-F238E27FC236}">
                  <a16:creationId xmlns:a16="http://schemas.microsoft.com/office/drawing/2014/main" id="{7B4FB6BB-3518-6E43-BBAE-8449E03EA1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138" y="3586772"/>
              <a:ext cx="24686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0,20</a:t>
              </a:r>
            </a:p>
          </p:txBody>
        </p:sp>
        <p:sp>
          <p:nvSpPr>
            <p:cNvPr id="328" name="Rectangle 112">
              <a:extLst>
                <a:ext uri="{FF2B5EF4-FFF2-40B4-BE49-F238E27FC236}">
                  <a16:creationId xmlns:a16="http://schemas.microsoft.com/office/drawing/2014/main" id="{45610A55-9D22-B74C-955E-F8FCA8720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138" y="3776415"/>
              <a:ext cx="24686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0,18</a:t>
              </a:r>
            </a:p>
          </p:txBody>
        </p:sp>
        <p:sp>
          <p:nvSpPr>
            <p:cNvPr id="329" name="Rectangle 112">
              <a:extLst>
                <a:ext uri="{FF2B5EF4-FFF2-40B4-BE49-F238E27FC236}">
                  <a16:creationId xmlns:a16="http://schemas.microsoft.com/office/drawing/2014/main" id="{3850603F-4969-D647-B9F8-0FBB6E9325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138" y="3966058"/>
              <a:ext cx="24686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0,16</a:t>
              </a:r>
            </a:p>
          </p:txBody>
        </p:sp>
        <p:sp>
          <p:nvSpPr>
            <p:cNvPr id="330" name="Rectangle 112">
              <a:extLst>
                <a:ext uri="{FF2B5EF4-FFF2-40B4-BE49-F238E27FC236}">
                  <a16:creationId xmlns:a16="http://schemas.microsoft.com/office/drawing/2014/main" id="{9C92B947-B093-8C43-95B3-96FC771BF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138" y="4155701"/>
              <a:ext cx="24686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0,14</a:t>
              </a:r>
            </a:p>
          </p:txBody>
        </p:sp>
        <p:sp>
          <p:nvSpPr>
            <p:cNvPr id="331" name="Rectangle 112">
              <a:extLst>
                <a:ext uri="{FF2B5EF4-FFF2-40B4-BE49-F238E27FC236}">
                  <a16:creationId xmlns:a16="http://schemas.microsoft.com/office/drawing/2014/main" id="{010C9561-8F4A-BF45-8F71-16E1A93DB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138" y="4345344"/>
              <a:ext cx="24686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0,12</a:t>
              </a:r>
            </a:p>
          </p:txBody>
        </p:sp>
        <p:sp>
          <p:nvSpPr>
            <p:cNvPr id="332" name="Rectangle 112">
              <a:extLst>
                <a:ext uri="{FF2B5EF4-FFF2-40B4-BE49-F238E27FC236}">
                  <a16:creationId xmlns:a16="http://schemas.microsoft.com/office/drawing/2014/main" id="{F0ECA115-7D93-AD48-9487-3E5AD034B3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138" y="4534987"/>
              <a:ext cx="24686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0,10</a:t>
              </a:r>
            </a:p>
          </p:txBody>
        </p:sp>
        <p:sp>
          <p:nvSpPr>
            <p:cNvPr id="333" name="Rectangle 112">
              <a:extLst>
                <a:ext uri="{FF2B5EF4-FFF2-40B4-BE49-F238E27FC236}">
                  <a16:creationId xmlns:a16="http://schemas.microsoft.com/office/drawing/2014/main" id="{F1B1F104-761D-DB44-8F6B-7AA2EB6D4E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138" y="4724630"/>
              <a:ext cx="24686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0,08</a:t>
              </a:r>
            </a:p>
          </p:txBody>
        </p:sp>
        <p:sp>
          <p:nvSpPr>
            <p:cNvPr id="334" name="Rectangle 112">
              <a:extLst>
                <a:ext uri="{FF2B5EF4-FFF2-40B4-BE49-F238E27FC236}">
                  <a16:creationId xmlns:a16="http://schemas.microsoft.com/office/drawing/2014/main" id="{54A14184-B55B-A140-BDC4-0478743E5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138" y="4914273"/>
              <a:ext cx="24686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0,06</a:t>
              </a:r>
            </a:p>
          </p:txBody>
        </p:sp>
        <p:sp>
          <p:nvSpPr>
            <p:cNvPr id="335" name="Rectangle 112">
              <a:extLst>
                <a:ext uri="{FF2B5EF4-FFF2-40B4-BE49-F238E27FC236}">
                  <a16:creationId xmlns:a16="http://schemas.microsoft.com/office/drawing/2014/main" id="{C8F0F089-DFAB-D44E-B9D1-ABD89A25D1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138" y="5103912"/>
              <a:ext cx="24686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0,04</a:t>
              </a:r>
            </a:p>
          </p:txBody>
        </p:sp>
        <p:sp>
          <p:nvSpPr>
            <p:cNvPr id="336" name="Rectangle 114">
              <a:extLst>
                <a:ext uri="{FF2B5EF4-FFF2-40B4-BE49-F238E27FC236}">
                  <a16:creationId xmlns:a16="http://schemas.microsoft.com/office/drawing/2014/main" id="{D28648C3-0FF7-2F41-A82F-CAC32ED53B7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280142" y="5296092"/>
              <a:ext cx="120767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0</a:t>
              </a:r>
            </a:p>
          </p:txBody>
        </p:sp>
      </p:grpSp>
      <p:grpSp>
        <p:nvGrpSpPr>
          <p:cNvPr id="337" name="Gruppieren 336">
            <a:extLst>
              <a:ext uri="{FF2B5EF4-FFF2-40B4-BE49-F238E27FC236}">
                <a16:creationId xmlns:a16="http://schemas.microsoft.com/office/drawing/2014/main" id="{8BDBDBBD-B50C-2E49-8CF6-504CC0402352}"/>
              </a:ext>
            </a:extLst>
          </p:cNvPr>
          <p:cNvGrpSpPr>
            <a:grpSpLocks noChangeAspect="1"/>
          </p:cNvGrpSpPr>
          <p:nvPr/>
        </p:nvGrpSpPr>
        <p:grpSpPr>
          <a:xfrm>
            <a:off x="5307000" y="2177750"/>
            <a:ext cx="3456000" cy="2866754"/>
            <a:chOff x="5006293" y="2208312"/>
            <a:chExt cx="3913870" cy="3246557"/>
          </a:xfrm>
        </p:grpSpPr>
        <p:sp>
          <p:nvSpPr>
            <p:cNvPr id="338" name="TextBox 10">
              <a:extLst>
                <a:ext uri="{FF2B5EF4-FFF2-40B4-BE49-F238E27FC236}">
                  <a16:creationId xmlns:a16="http://schemas.microsoft.com/office/drawing/2014/main" id="{5D49973F-D6B5-4349-8320-465E96E1CF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42038" y="4572000"/>
              <a:ext cx="304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8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*</a:t>
              </a:r>
              <a:endParaRPr kumimoji="0" lang="en-US" altLang="de-DE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39" name="TextBox 10">
              <a:extLst>
                <a:ext uri="{FF2B5EF4-FFF2-40B4-BE49-F238E27FC236}">
                  <a16:creationId xmlns:a16="http://schemas.microsoft.com/office/drawing/2014/main" id="{71B4C796-6259-8B46-8C63-F4B669B120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77063" y="4454525"/>
              <a:ext cx="304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8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*</a:t>
              </a:r>
              <a:endParaRPr kumimoji="0" lang="en-US" altLang="de-DE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40" name="TextBox 10">
              <a:extLst>
                <a:ext uri="{FF2B5EF4-FFF2-40B4-BE49-F238E27FC236}">
                  <a16:creationId xmlns:a16="http://schemas.microsoft.com/office/drawing/2014/main" id="{3768CE11-7A58-B54D-AFC2-262EA6650B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02563" y="4625975"/>
              <a:ext cx="304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8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*</a:t>
              </a:r>
              <a:endParaRPr kumimoji="0" lang="en-US" altLang="de-DE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41" name="TextBox 10">
              <a:extLst>
                <a:ext uri="{FF2B5EF4-FFF2-40B4-BE49-F238E27FC236}">
                  <a16:creationId xmlns:a16="http://schemas.microsoft.com/office/drawing/2014/main" id="{456EF1E2-14A1-1E4E-94F2-F9A46BC528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97525" y="3765550"/>
              <a:ext cx="304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8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*</a:t>
              </a:r>
              <a:endParaRPr kumimoji="0" lang="en-US" altLang="de-DE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42" name="Freeform 91">
              <a:extLst>
                <a:ext uri="{FF2B5EF4-FFF2-40B4-BE49-F238E27FC236}">
                  <a16:creationId xmlns:a16="http://schemas.microsoft.com/office/drawing/2014/main" id="{DA97B415-EF69-8746-9B3B-A5B26ACAAB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2725" y="2293938"/>
              <a:ext cx="3470275" cy="2909887"/>
            </a:xfrm>
            <a:custGeom>
              <a:avLst/>
              <a:gdLst>
                <a:gd name="T0" fmla="*/ 0 w 2186"/>
                <a:gd name="T1" fmla="*/ 0 h 1861"/>
                <a:gd name="T2" fmla="*/ 0 w 2186"/>
                <a:gd name="T3" fmla="*/ 2147483647 h 1861"/>
                <a:gd name="T4" fmla="*/ 2147483647 w 2186"/>
                <a:gd name="T5" fmla="*/ 2147483647 h 1861"/>
                <a:gd name="T6" fmla="*/ 0 60000 65536"/>
                <a:gd name="T7" fmla="*/ 0 60000 65536"/>
                <a:gd name="T8" fmla="*/ 0 60000 65536"/>
                <a:gd name="T9" fmla="*/ 0 w 2186"/>
                <a:gd name="T10" fmla="*/ 0 h 1861"/>
                <a:gd name="T11" fmla="*/ 2186 w 2186"/>
                <a:gd name="T12" fmla="*/ 1861 h 18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86" h="1861">
                  <a:moveTo>
                    <a:pt x="0" y="0"/>
                  </a:moveTo>
                  <a:lnTo>
                    <a:pt x="0" y="1861"/>
                  </a:lnTo>
                  <a:lnTo>
                    <a:pt x="2186" y="186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3" name="Line 73">
              <a:extLst>
                <a:ext uri="{FF2B5EF4-FFF2-40B4-BE49-F238E27FC236}">
                  <a16:creationId xmlns:a16="http://schemas.microsoft.com/office/drawing/2014/main" id="{F48FD712-6C97-1447-9AEF-DC93E129AD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0813" y="2738438"/>
              <a:ext cx="619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4" name="Line 74">
              <a:extLst>
                <a:ext uri="{FF2B5EF4-FFF2-40B4-BE49-F238E27FC236}">
                  <a16:creationId xmlns:a16="http://schemas.microsoft.com/office/drawing/2014/main" id="{C64FAC89-2BA1-6642-9038-6BDF5DE47C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0813" y="2968625"/>
              <a:ext cx="619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5" name="Line 75">
              <a:extLst>
                <a:ext uri="{FF2B5EF4-FFF2-40B4-BE49-F238E27FC236}">
                  <a16:creationId xmlns:a16="http://schemas.microsoft.com/office/drawing/2014/main" id="{ACDEC173-708A-2F4C-A8F1-B174F0C3C0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0813" y="3173413"/>
              <a:ext cx="619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6" name="Line 76">
              <a:extLst>
                <a:ext uri="{FF2B5EF4-FFF2-40B4-BE49-F238E27FC236}">
                  <a16:creationId xmlns:a16="http://schemas.microsoft.com/office/drawing/2014/main" id="{ECF8A2CC-42CA-8048-85C7-AD688ABA4E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0813" y="3390900"/>
              <a:ext cx="619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7" name="Line 77">
              <a:extLst>
                <a:ext uri="{FF2B5EF4-FFF2-40B4-BE49-F238E27FC236}">
                  <a16:creationId xmlns:a16="http://schemas.microsoft.com/office/drawing/2014/main" id="{21B2A9DD-89B7-7743-955A-2E93E8E24F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0813" y="3621088"/>
              <a:ext cx="619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8" name="Line 78">
              <a:extLst>
                <a:ext uri="{FF2B5EF4-FFF2-40B4-BE49-F238E27FC236}">
                  <a16:creationId xmlns:a16="http://schemas.microsoft.com/office/drawing/2014/main" id="{F9E521DD-F8A2-DB48-86B8-BBD0DB7B97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0813" y="3824288"/>
              <a:ext cx="619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9" name="Line 79">
              <a:extLst>
                <a:ext uri="{FF2B5EF4-FFF2-40B4-BE49-F238E27FC236}">
                  <a16:creationId xmlns:a16="http://schemas.microsoft.com/office/drawing/2014/main" id="{791D0A96-3602-0B47-A323-E820D2BE2D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0813" y="4056063"/>
              <a:ext cx="619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0" name="Line 80">
              <a:extLst>
                <a:ext uri="{FF2B5EF4-FFF2-40B4-BE49-F238E27FC236}">
                  <a16:creationId xmlns:a16="http://schemas.microsoft.com/office/drawing/2014/main" id="{16AABC4D-9A50-1841-9825-2773D6E36A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0813" y="4273550"/>
              <a:ext cx="619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1" name="Line 81">
              <a:extLst>
                <a:ext uri="{FF2B5EF4-FFF2-40B4-BE49-F238E27FC236}">
                  <a16:creationId xmlns:a16="http://schemas.microsoft.com/office/drawing/2014/main" id="{F46476A1-CFDC-2049-A66A-BED9C49294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0813" y="4491038"/>
              <a:ext cx="619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2" name="Line 82">
              <a:extLst>
                <a:ext uri="{FF2B5EF4-FFF2-40B4-BE49-F238E27FC236}">
                  <a16:creationId xmlns:a16="http://schemas.microsoft.com/office/drawing/2014/main" id="{DB7EB8E2-D73E-854A-9403-4F99895F68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0813" y="4721225"/>
              <a:ext cx="619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3" name="Line 83">
              <a:extLst>
                <a:ext uri="{FF2B5EF4-FFF2-40B4-BE49-F238E27FC236}">
                  <a16:creationId xmlns:a16="http://schemas.microsoft.com/office/drawing/2014/main" id="{58676510-92DD-E146-B596-83918283AE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0813" y="4926013"/>
              <a:ext cx="619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4" name="Line 84">
              <a:extLst>
                <a:ext uri="{FF2B5EF4-FFF2-40B4-BE49-F238E27FC236}">
                  <a16:creationId xmlns:a16="http://schemas.microsoft.com/office/drawing/2014/main" id="{C23B44C5-1B94-A049-A730-7B839C6ABF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0813" y="5156200"/>
              <a:ext cx="619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5" name="Line 85">
              <a:extLst>
                <a:ext uri="{FF2B5EF4-FFF2-40B4-BE49-F238E27FC236}">
                  <a16:creationId xmlns:a16="http://schemas.microsoft.com/office/drawing/2014/main" id="{EAF3BAF4-08A0-F140-8318-70B78B1ACC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3688" y="5203825"/>
              <a:ext cx="0" cy="619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6" name="Line 86">
              <a:extLst>
                <a:ext uri="{FF2B5EF4-FFF2-40B4-BE49-F238E27FC236}">
                  <a16:creationId xmlns:a16="http://schemas.microsoft.com/office/drawing/2014/main" id="{25E4F604-BD33-FC4E-B057-951DD451BA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32450" y="5203825"/>
              <a:ext cx="0" cy="619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7" name="Line 87">
              <a:extLst>
                <a:ext uri="{FF2B5EF4-FFF2-40B4-BE49-F238E27FC236}">
                  <a16:creationId xmlns:a16="http://schemas.microsoft.com/office/drawing/2014/main" id="{D61496DA-4DDF-4240-98EA-259476941B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74100" y="5203825"/>
              <a:ext cx="0" cy="619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8" name="Line 88">
              <a:extLst>
                <a:ext uri="{FF2B5EF4-FFF2-40B4-BE49-F238E27FC236}">
                  <a16:creationId xmlns:a16="http://schemas.microsoft.com/office/drawing/2014/main" id="{28C683FA-F484-6642-A970-6AC8B11167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02363" y="5203825"/>
              <a:ext cx="0" cy="619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9" name="Line 89">
              <a:extLst>
                <a:ext uri="{FF2B5EF4-FFF2-40B4-BE49-F238E27FC236}">
                  <a16:creationId xmlns:a16="http://schemas.microsoft.com/office/drawing/2014/main" id="{09910775-EB7B-2548-8883-29B28720E9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59713" y="5203825"/>
              <a:ext cx="0" cy="619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0" name="Line 90">
              <a:extLst>
                <a:ext uri="{FF2B5EF4-FFF2-40B4-BE49-F238E27FC236}">
                  <a16:creationId xmlns:a16="http://schemas.microsoft.com/office/drawing/2014/main" id="{B9CA73E6-E2BD-E846-9F61-E22AAC5F8E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37388" y="5203825"/>
              <a:ext cx="0" cy="619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1" name="Freeform 93">
              <a:extLst>
                <a:ext uri="{FF2B5EF4-FFF2-40B4-BE49-F238E27FC236}">
                  <a16:creationId xmlns:a16="http://schemas.microsoft.com/office/drawing/2014/main" id="{C146F804-F8A4-E04C-B6F2-70A3AD9E42C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7338" y="3573463"/>
              <a:ext cx="3252787" cy="515937"/>
            </a:xfrm>
            <a:custGeom>
              <a:avLst/>
              <a:gdLst>
                <a:gd name="T0" fmla="*/ 0 w 2049"/>
                <a:gd name="T1" fmla="*/ 0 h 325"/>
                <a:gd name="T2" fmla="*/ 2147483647 w 2049"/>
                <a:gd name="T3" fmla="*/ 2147483647 h 325"/>
                <a:gd name="T4" fmla="*/ 2147483647 w 2049"/>
                <a:gd name="T5" fmla="*/ 2147483647 h 325"/>
                <a:gd name="T6" fmla="*/ 2147483647 w 2049"/>
                <a:gd name="T7" fmla="*/ 2147483647 h 325"/>
                <a:gd name="T8" fmla="*/ 2147483647 w 2049"/>
                <a:gd name="T9" fmla="*/ 2147483647 h 325"/>
                <a:gd name="T10" fmla="*/ 2147483647 w 2049"/>
                <a:gd name="T11" fmla="*/ 2147483647 h 3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49"/>
                <a:gd name="T19" fmla="*/ 0 h 325"/>
                <a:gd name="T20" fmla="*/ 2049 w 2049"/>
                <a:gd name="T21" fmla="*/ 325 h 3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49" h="325">
                  <a:moveTo>
                    <a:pt x="0" y="0"/>
                  </a:moveTo>
                  <a:lnTo>
                    <a:pt x="141" y="56"/>
                  </a:lnTo>
                  <a:lnTo>
                    <a:pt x="492" y="223"/>
                  </a:lnTo>
                  <a:lnTo>
                    <a:pt x="1009" y="325"/>
                  </a:lnTo>
                  <a:lnTo>
                    <a:pt x="1527" y="312"/>
                  </a:lnTo>
                  <a:lnTo>
                    <a:pt x="2049" y="107"/>
                  </a:lnTo>
                </a:path>
              </a:pathLst>
            </a:cu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2" name="Line 94">
              <a:extLst>
                <a:ext uri="{FF2B5EF4-FFF2-40B4-BE49-F238E27FC236}">
                  <a16:creationId xmlns:a16="http://schemas.microsoft.com/office/drawing/2014/main" id="{77A7B915-5ABD-1848-82F3-1A19D370B5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67338" y="2608263"/>
              <a:ext cx="0" cy="1665287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3" name="Line 95">
              <a:extLst>
                <a:ext uri="{FF2B5EF4-FFF2-40B4-BE49-F238E27FC236}">
                  <a16:creationId xmlns:a16="http://schemas.microsoft.com/office/drawing/2014/main" id="{B5A6AF56-B470-DC41-98DF-ECBB788F34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26063" y="2608263"/>
              <a:ext cx="80962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4" name="Line 96">
              <a:extLst>
                <a:ext uri="{FF2B5EF4-FFF2-40B4-BE49-F238E27FC236}">
                  <a16:creationId xmlns:a16="http://schemas.microsoft.com/office/drawing/2014/main" id="{73416BCA-58BC-7342-AF87-92B389C987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26063" y="4273550"/>
              <a:ext cx="80962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5" name="Line 97">
              <a:extLst>
                <a:ext uri="{FF2B5EF4-FFF2-40B4-BE49-F238E27FC236}">
                  <a16:creationId xmlns:a16="http://schemas.microsoft.com/office/drawing/2014/main" id="{8D7E5D81-B3D6-1D41-9A53-1ED016C853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4825" y="2873375"/>
              <a:ext cx="0" cy="1338263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6" name="Line 98">
              <a:extLst>
                <a:ext uri="{FF2B5EF4-FFF2-40B4-BE49-F238E27FC236}">
                  <a16:creationId xmlns:a16="http://schemas.microsoft.com/office/drawing/2014/main" id="{4A6F4E73-4EF4-9244-BE35-1536FB481A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43550" y="2860675"/>
              <a:ext cx="80963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7" name="Line 99">
              <a:extLst>
                <a:ext uri="{FF2B5EF4-FFF2-40B4-BE49-F238E27FC236}">
                  <a16:creationId xmlns:a16="http://schemas.microsoft.com/office/drawing/2014/main" id="{54B0B812-D3E5-624E-801D-A7B5510B67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22913" y="4211638"/>
              <a:ext cx="88900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8" name="Line 100">
              <a:extLst>
                <a:ext uri="{FF2B5EF4-FFF2-40B4-BE49-F238E27FC236}">
                  <a16:creationId xmlns:a16="http://schemas.microsoft.com/office/drawing/2014/main" id="{20889129-7386-D942-9DA6-D497ED51D4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34100" y="3260725"/>
              <a:ext cx="0" cy="115570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9" name="Line 101">
              <a:extLst>
                <a:ext uri="{FF2B5EF4-FFF2-40B4-BE49-F238E27FC236}">
                  <a16:creationId xmlns:a16="http://schemas.microsoft.com/office/drawing/2014/main" id="{0B8EB322-8E1B-0B42-AE58-28C108D504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6475" y="3260725"/>
              <a:ext cx="88900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0" name="Line 102">
              <a:extLst>
                <a:ext uri="{FF2B5EF4-FFF2-40B4-BE49-F238E27FC236}">
                  <a16:creationId xmlns:a16="http://schemas.microsoft.com/office/drawing/2014/main" id="{447EC1C5-068F-9D4E-8294-B71F787C50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6475" y="4416425"/>
              <a:ext cx="88900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1" name="Line 103">
              <a:extLst>
                <a:ext uri="{FF2B5EF4-FFF2-40B4-BE49-F238E27FC236}">
                  <a16:creationId xmlns:a16="http://schemas.microsoft.com/office/drawing/2014/main" id="{9E324FFF-BD48-344A-B229-817EFA5F06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91450" y="3349625"/>
              <a:ext cx="0" cy="1100138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2" name="Line 104">
              <a:extLst>
                <a:ext uri="{FF2B5EF4-FFF2-40B4-BE49-F238E27FC236}">
                  <a16:creationId xmlns:a16="http://schemas.microsoft.com/office/drawing/2014/main" id="{8F51FFE9-2035-4D49-B86A-F0BDC87921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50175" y="3335338"/>
              <a:ext cx="82550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3" name="Line 105">
              <a:extLst>
                <a:ext uri="{FF2B5EF4-FFF2-40B4-BE49-F238E27FC236}">
                  <a16:creationId xmlns:a16="http://schemas.microsoft.com/office/drawing/2014/main" id="{EC319186-041D-7944-BB06-A899E53F9F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50175" y="4449763"/>
              <a:ext cx="82550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4" name="Line 106">
              <a:extLst>
                <a:ext uri="{FF2B5EF4-FFF2-40B4-BE49-F238E27FC236}">
                  <a16:creationId xmlns:a16="http://schemas.microsoft.com/office/drawing/2014/main" id="{AAF647EA-C00A-504D-8396-85025235AC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62775" y="3436938"/>
              <a:ext cx="0" cy="1093787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5" name="Line 107">
              <a:extLst>
                <a:ext uri="{FF2B5EF4-FFF2-40B4-BE49-F238E27FC236}">
                  <a16:creationId xmlns:a16="http://schemas.microsoft.com/office/drawing/2014/main" id="{0493C24F-0775-0240-AD10-CE95FB343D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15150" y="3436938"/>
              <a:ext cx="88900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6" name="Line 108">
              <a:extLst>
                <a:ext uri="{FF2B5EF4-FFF2-40B4-BE49-F238E27FC236}">
                  <a16:creationId xmlns:a16="http://schemas.microsoft.com/office/drawing/2014/main" id="{8FFBABE3-C292-AC4F-86F0-19696F0A14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15150" y="4530725"/>
              <a:ext cx="88900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7" name="Line 109">
              <a:extLst>
                <a:ext uri="{FF2B5EF4-FFF2-40B4-BE49-F238E27FC236}">
                  <a16:creationId xmlns:a16="http://schemas.microsoft.com/office/drawing/2014/main" id="{71C978AA-B282-BA4B-8744-802E71EB69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99488" y="3022600"/>
              <a:ext cx="0" cy="124460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8" name="Line 110">
              <a:extLst>
                <a:ext uri="{FF2B5EF4-FFF2-40B4-BE49-F238E27FC236}">
                  <a16:creationId xmlns:a16="http://schemas.microsoft.com/office/drawing/2014/main" id="{01C44B4D-4EF2-C049-9084-55866D8B3C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58213" y="3030538"/>
              <a:ext cx="82550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9" name="Line 111">
              <a:extLst>
                <a:ext uri="{FF2B5EF4-FFF2-40B4-BE49-F238E27FC236}">
                  <a16:creationId xmlns:a16="http://schemas.microsoft.com/office/drawing/2014/main" id="{55EEE2B4-5D4B-1541-BBDD-3587DED9D7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58213" y="4267200"/>
              <a:ext cx="82550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0" name="Freeform 112">
              <a:extLst>
                <a:ext uri="{FF2B5EF4-FFF2-40B4-BE49-F238E27FC236}">
                  <a16:creationId xmlns:a16="http://schemas.microsoft.com/office/drawing/2014/main" id="{A80F649C-EC4B-EA4A-8F9C-B2AB89413E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0675" y="3668713"/>
              <a:ext cx="3273425" cy="1236662"/>
            </a:xfrm>
            <a:custGeom>
              <a:avLst/>
              <a:gdLst>
                <a:gd name="T0" fmla="*/ 0 w 2062"/>
                <a:gd name="T1" fmla="*/ 0 h 779"/>
                <a:gd name="T2" fmla="*/ 2147483647 w 2062"/>
                <a:gd name="T3" fmla="*/ 2147483647 h 779"/>
                <a:gd name="T4" fmla="*/ 2147483647 w 2062"/>
                <a:gd name="T5" fmla="*/ 2147483647 h 779"/>
                <a:gd name="T6" fmla="*/ 2147483647 w 2062"/>
                <a:gd name="T7" fmla="*/ 2147483647 h 779"/>
                <a:gd name="T8" fmla="*/ 2147483647 w 2062"/>
                <a:gd name="T9" fmla="*/ 2147483647 h 779"/>
                <a:gd name="T10" fmla="*/ 2147483647 w 2062"/>
                <a:gd name="T11" fmla="*/ 2147483647 h 7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62"/>
                <a:gd name="T19" fmla="*/ 0 h 779"/>
                <a:gd name="T20" fmla="*/ 2062 w 2062"/>
                <a:gd name="T21" fmla="*/ 779 h 7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62" h="779">
                  <a:moveTo>
                    <a:pt x="0" y="0"/>
                  </a:moveTo>
                  <a:lnTo>
                    <a:pt x="146" y="214"/>
                  </a:lnTo>
                  <a:lnTo>
                    <a:pt x="492" y="736"/>
                  </a:lnTo>
                  <a:lnTo>
                    <a:pt x="1014" y="638"/>
                  </a:lnTo>
                  <a:lnTo>
                    <a:pt x="1532" y="779"/>
                  </a:lnTo>
                  <a:lnTo>
                    <a:pt x="2062" y="535"/>
                  </a:lnTo>
                </a:path>
              </a:pathLst>
            </a:cu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381" name="Line 113">
              <a:extLst>
                <a:ext uri="{FF2B5EF4-FFF2-40B4-BE49-F238E27FC236}">
                  <a16:creationId xmlns:a16="http://schemas.microsoft.com/office/drawing/2014/main" id="{8768ADE2-840B-4445-A88D-F95B039B29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07025" y="2894013"/>
              <a:ext cx="0" cy="1379537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2" name="Line 114">
              <a:extLst>
                <a:ext uri="{FF2B5EF4-FFF2-40B4-BE49-F238E27FC236}">
                  <a16:creationId xmlns:a16="http://schemas.microsoft.com/office/drawing/2014/main" id="{A458E731-8B52-3D4C-A212-86FEB2E4C3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3688" y="2894013"/>
              <a:ext cx="88900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3" name="Line 115">
              <a:extLst>
                <a:ext uri="{FF2B5EF4-FFF2-40B4-BE49-F238E27FC236}">
                  <a16:creationId xmlns:a16="http://schemas.microsoft.com/office/drawing/2014/main" id="{BBFBFE65-50C9-9845-9F90-B44D0AF55A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59400" y="4273550"/>
              <a:ext cx="82550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4" name="Line 116">
              <a:extLst>
                <a:ext uri="{FF2B5EF4-FFF2-40B4-BE49-F238E27FC236}">
                  <a16:creationId xmlns:a16="http://schemas.microsoft.com/office/drawing/2014/main" id="{DF496D01-7C10-CD49-92FB-7327A13265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76888" y="3478213"/>
              <a:ext cx="88900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5" name="Line 117">
              <a:extLst>
                <a:ext uri="{FF2B5EF4-FFF2-40B4-BE49-F238E27FC236}">
                  <a16:creationId xmlns:a16="http://schemas.microsoft.com/office/drawing/2014/main" id="{A151765E-A096-284F-AE9C-6933A2E2CC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76888" y="4443413"/>
              <a:ext cx="88900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6" name="Line 118">
              <a:extLst>
                <a:ext uri="{FF2B5EF4-FFF2-40B4-BE49-F238E27FC236}">
                  <a16:creationId xmlns:a16="http://schemas.microsoft.com/office/drawing/2014/main" id="{2F4ECC5C-50AD-1F42-906A-E08637AA42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24513" y="3484563"/>
              <a:ext cx="0" cy="95885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7" name="Line 119">
              <a:extLst>
                <a:ext uri="{FF2B5EF4-FFF2-40B4-BE49-F238E27FC236}">
                  <a16:creationId xmlns:a16="http://schemas.microsoft.com/office/drawing/2014/main" id="{AEABEC91-E041-254D-8659-D805B178E1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27750" y="4578350"/>
              <a:ext cx="80963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8" name="Line 120">
              <a:extLst>
                <a:ext uri="{FF2B5EF4-FFF2-40B4-BE49-F238E27FC236}">
                  <a16:creationId xmlns:a16="http://schemas.microsoft.com/office/drawing/2014/main" id="{0697B922-048D-BE41-B582-681F4B091E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27750" y="4986338"/>
              <a:ext cx="80963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9" name="Line 121">
              <a:extLst>
                <a:ext uri="{FF2B5EF4-FFF2-40B4-BE49-F238E27FC236}">
                  <a16:creationId xmlns:a16="http://schemas.microsoft.com/office/drawing/2014/main" id="{9220D311-F57C-6047-8D06-AF8767BD78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67438" y="4586288"/>
              <a:ext cx="0" cy="40005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0" name="Line 122">
              <a:extLst>
                <a:ext uri="{FF2B5EF4-FFF2-40B4-BE49-F238E27FC236}">
                  <a16:creationId xmlns:a16="http://schemas.microsoft.com/office/drawing/2014/main" id="{10BB2682-7D6C-AA41-B0D1-B612B1287B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62775" y="4368800"/>
              <a:ext cx="80963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1" name="Line 123">
              <a:extLst>
                <a:ext uri="{FF2B5EF4-FFF2-40B4-BE49-F238E27FC236}">
                  <a16:creationId xmlns:a16="http://schemas.microsoft.com/office/drawing/2014/main" id="{0132270E-7772-DB43-9130-5FB29C70C7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62775" y="4932363"/>
              <a:ext cx="88900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2" name="Line 124">
              <a:extLst>
                <a:ext uri="{FF2B5EF4-FFF2-40B4-BE49-F238E27FC236}">
                  <a16:creationId xmlns:a16="http://schemas.microsoft.com/office/drawing/2014/main" id="{75C70A22-5D69-CA44-B589-78D6043B98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04050" y="4375150"/>
              <a:ext cx="0" cy="557213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3" name="Line 125">
              <a:extLst>
                <a:ext uri="{FF2B5EF4-FFF2-40B4-BE49-F238E27FC236}">
                  <a16:creationId xmlns:a16="http://schemas.microsoft.com/office/drawing/2014/main" id="{EA9CA4B9-8BC1-9A47-B794-F6508F10F7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85100" y="4708525"/>
              <a:ext cx="87313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4" name="Line 126">
              <a:extLst>
                <a:ext uri="{FF2B5EF4-FFF2-40B4-BE49-F238E27FC236}">
                  <a16:creationId xmlns:a16="http://schemas.microsoft.com/office/drawing/2014/main" id="{231D1E35-3788-0945-9612-BBF22CB6B8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85100" y="5013325"/>
              <a:ext cx="87313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5" name="Line 127">
              <a:extLst>
                <a:ext uri="{FF2B5EF4-FFF2-40B4-BE49-F238E27FC236}">
                  <a16:creationId xmlns:a16="http://schemas.microsoft.com/office/drawing/2014/main" id="{09285EB0-ED12-AC43-8453-30148BD4E5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832725" y="4714875"/>
              <a:ext cx="0" cy="28575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6" name="Line 128">
              <a:extLst>
                <a:ext uri="{FF2B5EF4-FFF2-40B4-BE49-F238E27FC236}">
                  <a16:creationId xmlns:a16="http://schemas.microsoft.com/office/drawing/2014/main" id="{B59F9BE8-4888-7948-90E4-84A2CBD346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13775" y="4110038"/>
              <a:ext cx="87313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7" name="Line 129">
              <a:extLst>
                <a:ext uri="{FF2B5EF4-FFF2-40B4-BE49-F238E27FC236}">
                  <a16:creationId xmlns:a16="http://schemas.microsoft.com/office/drawing/2014/main" id="{CB665828-6F81-F54B-8D0C-E9ABF19608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13775" y="4768850"/>
              <a:ext cx="87313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8" name="Line 130">
              <a:extLst>
                <a:ext uri="{FF2B5EF4-FFF2-40B4-BE49-F238E27FC236}">
                  <a16:creationId xmlns:a16="http://schemas.microsoft.com/office/drawing/2014/main" id="{3BFE73D3-D324-B34E-8EAB-1677101834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661400" y="4110038"/>
              <a:ext cx="0" cy="658812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9" name="Line 92">
              <a:extLst>
                <a:ext uri="{FF2B5EF4-FFF2-40B4-BE49-F238E27FC236}">
                  <a16:creationId xmlns:a16="http://schemas.microsoft.com/office/drawing/2014/main" id="{3C758421-30AC-4C47-98D1-849833A568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92725" y="4246563"/>
              <a:ext cx="3402013" cy="0"/>
            </a:xfrm>
            <a:prstGeom prst="line">
              <a:avLst/>
            </a:prstGeom>
            <a:noFill/>
            <a:ln w="12700">
              <a:solidFill>
                <a:srgbClr val="716F73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0" name="Rectangle 112">
              <a:extLst>
                <a:ext uri="{FF2B5EF4-FFF2-40B4-BE49-F238E27FC236}">
                  <a16:creationId xmlns:a16="http://schemas.microsoft.com/office/drawing/2014/main" id="{F510917A-8C0C-1747-9DBB-4A29714804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6293" y="2208312"/>
              <a:ext cx="14106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34</a:t>
              </a:r>
            </a:p>
          </p:txBody>
        </p:sp>
        <p:sp>
          <p:nvSpPr>
            <p:cNvPr id="401" name="Rectangle 114">
              <a:extLst>
                <a:ext uri="{FF2B5EF4-FFF2-40B4-BE49-F238E27FC236}">
                  <a16:creationId xmlns:a16="http://schemas.microsoft.com/office/drawing/2014/main" id="{506BDFD1-D261-024E-A63A-EBA454DDF8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99835" y="5300981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402" name="Rectangle 114">
              <a:extLst>
                <a:ext uri="{FF2B5EF4-FFF2-40B4-BE49-F238E27FC236}">
                  <a16:creationId xmlns:a16="http://schemas.microsoft.com/office/drawing/2014/main" id="{36228B36-FE3A-7248-8860-A4ABA90910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1504" y="5300981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03" name="Rectangle 114">
              <a:extLst>
                <a:ext uri="{FF2B5EF4-FFF2-40B4-BE49-F238E27FC236}">
                  <a16:creationId xmlns:a16="http://schemas.microsoft.com/office/drawing/2014/main" id="{4F7523BC-429C-0846-88A1-0F5003C5E1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67492" y="5300981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404" name="Rectangle 114">
              <a:extLst>
                <a:ext uri="{FF2B5EF4-FFF2-40B4-BE49-F238E27FC236}">
                  <a16:creationId xmlns:a16="http://schemas.microsoft.com/office/drawing/2014/main" id="{82EAC9D4-5D93-1342-B0DA-C5187135F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6564" y="5300981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9</a:t>
              </a:r>
            </a:p>
          </p:txBody>
        </p:sp>
        <p:sp>
          <p:nvSpPr>
            <p:cNvPr id="405" name="Rectangle 114">
              <a:extLst>
                <a:ext uri="{FF2B5EF4-FFF2-40B4-BE49-F238E27FC236}">
                  <a16:creationId xmlns:a16="http://schemas.microsoft.com/office/drawing/2014/main" id="{4341414B-658A-F64B-99B9-DD0759214C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93757" y="5300981"/>
              <a:ext cx="14106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12</a:t>
              </a:r>
            </a:p>
          </p:txBody>
        </p:sp>
        <p:sp>
          <p:nvSpPr>
            <p:cNvPr id="406" name="Rectangle 112">
              <a:extLst>
                <a:ext uri="{FF2B5EF4-FFF2-40B4-BE49-F238E27FC236}">
                  <a16:creationId xmlns:a16="http://schemas.microsoft.com/office/drawing/2014/main" id="{EF6566EF-B421-2943-B8EA-99926C718E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6293" y="2431050"/>
              <a:ext cx="14106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32</a:t>
              </a:r>
            </a:p>
          </p:txBody>
        </p:sp>
        <p:sp>
          <p:nvSpPr>
            <p:cNvPr id="407" name="Rectangle 112">
              <a:extLst>
                <a:ext uri="{FF2B5EF4-FFF2-40B4-BE49-F238E27FC236}">
                  <a16:creationId xmlns:a16="http://schemas.microsoft.com/office/drawing/2014/main" id="{A160378C-EE89-B74B-A851-596A1F6BC7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6293" y="2653788"/>
              <a:ext cx="14106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408" name="Rectangle 112">
              <a:extLst>
                <a:ext uri="{FF2B5EF4-FFF2-40B4-BE49-F238E27FC236}">
                  <a16:creationId xmlns:a16="http://schemas.microsoft.com/office/drawing/2014/main" id="{24FAC789-80BA-D64B-98C7-A1F0059083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6293" y="2876526"/>
              <a:ext cx="14106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28</a:t>
              </a:r>
            </a:p>
          </p:txBody>
        </p:sp>
        <p:sp>
          <p:nvSpPr>
            <p:cNvPr id="409" name="Rectangle 112">
              <a:extLst>
                <a:ext uri="{FF2B5EF4-FFF2-40B4-BE49-F238E27FC236}">
                  <a16:creationId xmlns:a16="http://schemas.microsoft.com/office/drawing/2014/main" id="{74968674-8F91-1D4D-B865-00D407010B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6293" y="3099264"/>
              <a:ext cx="14106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26</a:t>
              </a:r>
            </a:p>
          </p:txBody>
        </p:sp>
        <p:sp>
          <p:nvSpPr>
            <p:cNvPr id="410" name="Rectangle 112">
              <a:extLst>
                <a:ext uri="{FF2B5EF4-FFF2-40B4-BE49-F238E27FC236}">
                  <a16:creationId xmlns:a16="http://schemas.microsoft.com/office/drawing/2014/main" id="{06BEBC65-41E1-9741-88A1-B7C1DF2DF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6293" y="3322002"/>
              <a:ext cx="14106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24</a:t>
              </a:r>
            </a:p>
          </p:txBody>
        </p:sp>
        <p:sp>
          <p:nvSpPr>
            <p:cNvPr id="411" name="Rectangle 112">
              <a:extLst>
                <a:ext uri="{FF2B5EF4-FFF2-40B4-BE49-F238E27FC236}">
                  <a16:creationId xmlns:a16="http://schemas.microsoft.com/office/drawing/2014/main" id="{E894701A-1AEF-4542-B532-D28CEB8F41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6293" y="3544740"/>
              <a:ext cx="14106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22</a:t>
              </a:r>
            </a:p>
          </p:txBody>
        </p:sp>
        <p:sp>
          <p:nvSpPr>
            <p:cNvPr id="412" name="Rectangle 112">
              <a:extLst>
                <a:ext uri="{FF2B5EF4-FFF2-40B4-BE49-F238E27FC236}">
                  <a16:creationId xmlns:a16="http://schemas.microsoft.com/office/drawing/2014/main" id="{270576CA-452C-E344-A97D-29B9A29D1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6293" y="3767478"/>
              <a:ext cx="14106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413" name="Rectangle 112">
              <a:extLst>
                <a:ext uri="{FF2B5EF4-FFF2-40B4-BE49-F238E27FC236}">
                  <a16:creationId xmlns:a16="http://schemas.microsoft.com/office/drawing/2014/main" id="{48AAAC6B-934C-F243-9A9D-91D4047C0B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6293" y="3990216"/>
              <a:ext cx="14106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18</a:t>
              </a:r>
            </a:p>
          </p:txBody>
        </p:sp>
        <p:sp>
          <p:nvSpPr>
            <p:cNvPr id="414" name="Rectangle 112">
              <a:extLst>
                <a:ext uri="{FF2B5EF4-FFF2-40B4-BE49-F238E27FC236}">
                  <a16:creationId xmlns:a16="http://schemas.microsoft.com/office/drawing/2014/main" id="{BFD9C86E-2398-FE41-82EF-50EF4AED80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6293" y="4212954"/>
              <a:ext cx="14106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16</a:t>
              </a:r>
            </a:p>
          </p:txBody>
        </p:sp>
        <p:sp>
          <p:nvSpPr>
            <p:cNvPr id="415" name="Rectangle 112">
              <a:extLst>
                <a:ext uri="{FF2B5EF4-FFF2-40B4-BE49-F238E27FC236}">
                  <a16:creationId xmlns:a16="http://schemas.microsoft.com/office/drawing/2014/main" id="{A40C9A4D-C3BB-E54E-93F6-2DC87DB871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6293" y="4435692"/>
              <a:ext cx="14106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14</a:t>
              </a:r>
            </a:p>
          </p:txBody>
        </p:sp>
        <p:sp>
          <p:nvSpPr>
            <p:cNvPr id="416" name="Rectangle 112">
              <a:extLst>
                <a:ext uri="{FF2B5EF4-FFF2-40B4-BE49-F238E27FC236}">
                  <a16:creationId xmlns:a16="http://schemas.microsoft.com/office/drawing/2014/main" id="{198D316D-5402-B947-8633-0B8BC71B2F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6293" y="4658430"/>
              <a:ext cx="14106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12</a:t>
              </a:r>
            </a:p>
          </p:txBody>
        </p:sp>
        <p:sp>
          <p:nvSpPr>
            <p:cNvPr id="417" name="Rectangle 112">
              <a:extLst>
                <a:ext uri="{FF2B5EF4-FFF2-40B4-BE49-F238E27FC236}">
                  <a16:creationId xmlns:a16="http://schemas.microsoft.com/office/drawing/2014/main" id="{41E5FBF8-0E12-ED4A-8F7F-5E065BABBB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6293" y="4881168"/>
              <a:ext cx="14106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418" name="Rectangle 112">
              <a:extLst>
                <a:ext uri="{FF2B5EF4-FFF2-40B4-BE49-F238E27FC236}">
                  <a16:creationId xmlns:a16="http://schemas.microsoft.com/office/drawing/2014/main" id="{14CE9DB2-0023-584F-9F29-C0ED7F44B7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6825" y="5103912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419" name="Oval 78">
              <a:extLst>
                <a:ext uri="{FF2B5EF4-FFF2-40B4-BE49-F238E27FC236}">
                  <a16:creationId xmlns:a16="http://schemas.microsoft.com/office/drawing/2014/main" id="{3584D050-567A-5F42-9D8F-8CD6750B2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3775" y="3863975"/>
              <a:ext cx="106363" cy="10953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 algn="ctr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800" b="1" i="0" u="none" strike="noStrike" kern="1200" cap="none" spc="0" normalizeH="0" baseline="0" noProof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20" name="Oval 78">
              <a:extLst>
                <a:ext uri="{FF2B5EF4-FFF2-40B4-BE49-F238E27FC236}">
                  <a16:creationId xmlns:a16="http://schemas.microsoft.com/office/drawing/2014/main" id="{E3600EFE-ABB1-9944-9D64-46F9E874E7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1325" y="3613150"/>
              <a:ext cx="106363" cy="10953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 algn="ctr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800" b="1" i="0" u="none" strike="noStrike" kern="1200" cap="none" spc="0" normalizeH="0" baseline="0" noProof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21" name="Oval 78">
              <a:extLst>
                <a:ext uri="{FF2B5EF4-FFF2-40B4-BE49-F238E27FC236}">
                  <a16:creationId xmlns:a16="http://schemas.microsoft.com/office/drawing/2014/main" id="{685BCDDF-F789-8D41-930D-2E8CA8EA4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1775" y="3503613"/>
              <a:ext cx="106363" cy="10953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 algn="ctr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800" b="1" i="0" u="none" strike="noStrike" kern="1200" cap="none" spc="0" normalizeH="0" baseline="0" noProof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22" name="Oval 78">
              <a:extLst>
                <a:ext uri="{FF2B5EF4-FFF2-40B4-BE49-F238E27FC236}">
                  <a16:creationId xmlns:a16="http://schemas.microsoft.com/office/drawing/2014/main" id="{3C353DD7-3BE9-3D49-89B9-15CC0E396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7213" y="4032250"/>
              <a:ext cx="106362" cy="10953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 algn="ctr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800" b="1" i="0" u="none" strike="noStrike" kern="1200" cap="none" spc="0" normalizeH="0" baseline="0" noProof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23" name="Oval 78">
              <a:extLst>
                <a:ext uri="{FF2B5EF4-FFF2-40B4-BE49-F238E27FC236}">
                  <a16:creationId xmlns:a16="http://schemas.microsoft.com/office/drawing/2014/main" id="{FB13719D-DD51-3248-978C-4C02DB00E6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5888" y="4003675"/>
              <a:ext cx="106362" cy="10953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 algn="ctr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800" b="1" i="0" u="none" strike="noStrike" kern="1200" cap="none" spc="0" normalizeH="0" baseline="0" noProof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24" name="Oval 78">
              <a:extLst>
                <a:ext uri="{FF2B5EF4-FFF2-40B4-BE49-F238E27FC236}">
                  <a16:creationId xmlns:a16="http://schemas.microsoft.com/office/drawing/2014/main" id="{23CEFF3C-FF75-C54F-AA4E-15E5F43B14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0750" y="3689350"/>
              <a:ext cx="106363" cy="10953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 algn="ctr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800" b="1" i="0" u="none" strike="noStrike" kern="1200" cap="none" spc="0" normalizeH="0" baseline="0" noProof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25" name="Oval 81">
              <a:extLst>
                <a:ext uri="{FF2B5EF4-FFF2-40B4-BE49-F238E27FC236}">
                  <a16:creationId xmlns:a16="http://schemas.microsoft.com/office/drawing/2014/main" id="{66237CB7-B0EA-3647-A872-CD49BFF1D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0538" y="3937000"/>
              <a:ext cx="106362" cy="10953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800" b="1" i="0" u="none" strike="noStrike" kern="1200" cap="none" spc="0" normalizeH="0" baseline="0" noProof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26" name="Oval 81">
              <a:extLst>
                <a:ext uri="{FF2B5EF4-FFF2-40B4-BE49-F238E27FC236}">
                  <a16:creationId xmlns:a16="http://schemas.microsoft.com/office/drawing/2014/main" id="{DCF0DD64-EDEB-E043-B99E-FD1E743C1B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1938" y="3638550"/>
              <a:ext cx="106362" cy="10953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800" b="1" i="0" u="none" strike="noStrike" kern="1200" cap="none" spc="0" normalizeH="0" baseline="0" noProof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27" name="Oval 81">
              <a:extLst>
                <a:ext uri="{FF2B5EF4-FFF2-40B4-BE49-F238E27FC236}">
                  <a16:creationId xmlns:a16="http://schemas.microsoft.com/office/drawing/2014/main" id="{9FF849BB-45EB-C14A-9DB4-3D8F27D128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8225" y="4757738"/>
              <a:ext cx="106363" cy="10953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800" b="1" i="0" u="none" strike="noStrike" kern="1200" cap="none" spc="0" normalizeH="0" baseline="0" noProof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28" name="Oval 81">
              <a:extLst>
                <a:ext uri="{FF2B5EF4-FFF2-40B4-BE49-F238E27FC236}">
                  <a16:creationId xmlns:a16="http://schemas.microsoft.com/office/drawing/2014/main" id="{025AB42E-68BB-5649-A2C3-B9CEC57D36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6900" y="4629150"/>
              <a:ext cx="106363" cy="109538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800" b="1" i="0" u="none" strike="noStrike" kern="1200" cap="none" spc="0" normalizeH="0" baseline="0" noProof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29" name="Oval 81">
              <a:extLst>
                <a:ext uri="{FF2B5EF4-FFF2-40B4-BE49-F238E27FC236}">
                  <a16:creationId xmlns:a16="http://schemas.microsoft.com/office/drawing/2014/main" id="{E38D3395-FD4C-A54A-B324-B383330A9E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75575" y="4843463"/>
              <a:ext cx="106363" cy="10953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800" b="1" i="0" u="none" strike="noStrike" kern="1200" cap="none" spc="0" normalizeH="0" baseline="0" noProof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30" name="Oval 81">
              <a:extLst>
                <a:ext uri="{FF2B5EF4-FFF2-40B4-BE49-F238E27FC236}">
                  <a16:creationId xmlns:a16="http://schemas.microsoft.com/office/drawing/2014/main" id="{726E584B-009D-0A4D-B10F-59B8EFA784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99488" y="4471988"/>
              <a:ext cx="106362" cy="10953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800" b="1" i="0" u="none" strike="noStrike" kern="1200" cap="none" spc="0" normalizeH="0" baseline="0" noProof="0">
                <a:ln>
                  <a:noFill/>
                </a:ln>
                <a:solidFill>
                  <a:srgbClr val="E2DF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31" name="Line 73">
              <a:extLst>
                <a:ext uri="{FF2B5EF4-FFF2-40B4-BE49-F238E27FC236}">
                  <a16:creationId xmlns:a16="http://schemas.microsoft.com/office/drawing/2014/main" id="{1E4ADBE1-EB7B-EF44-BB69-7AB3849EAA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0813" y="2530475"/>
              <a:ext cx="619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2" name="Line 73">
              <a:extLst>
                <a:ext uri="{FF2B5EF4-FFF2-40B4-BE49-F238E27FC236}">
                  <a16:creationId xmlns:a16="http://schemas.microsoft.com/office/drawing/2014/main" id="{EC9B1596-24DD-124E-A3F5-7980AF52B7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0813" y="2295525"/>
              <a:ext cx="619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3" name="Rectangle 114">
              <a:extLst>
                <a:ext uri="{FF2B5EF4-FFF2-40B4-BE49-F238E27FC236}">
                  <a16:creationId xmlns:a16="http://schemas.microsoft.com/office/drawing/2014/main" id="{AAE62195-8109-894F-93D1-3B2FFA557E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6995" y="5300981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434" name="TextBox 10">
              <a:extLst>
                <a:ext uri="{FF2B5EF4-FFF2-40B4-BE49-F238E27FC236}">
                  <a16:creationId xmlns:a16="http://schemas.microsoft.com/office/drawing/2014/main" id="{8123BE76-B4DF-E84A-AF07-26A3C1D449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5363" y="4252913"/>
              <a:ext cx="3048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8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*</a:t>
              </a:r>
              <a:endParaRPr kumimoji="0" lang="en-US" altLang="de-DE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0672999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AD3E416-DD5D-9C4B-9849-119A18A05A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167735"/>
            <a:ext cx="4032000" cy="461665"/>
          </a:xfrm>
        </p:spPr>
        <p:txBody>
          <a:bodyPr/>
          <a:lstStyle/>
          <a:p>
            <a:pPr lvl="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de-DE" altLang="de-D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Owens G, et al.</a:t>
            </a:r>
            <a:r>
              <a:rPr lang="en-US" altLang="de-D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 J </a:t>
            </a:r>
            <a:r>
              <a:rPr lang="de-DE" altLang="de-DE" i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</a:t>
            </a:r>
            <a:r>
              <a:rPr lang="de-DE" altLang="de-DE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Care.</a:t>
            </a:r>
            <a:r>
              <a:rPr lang="en-US" altLang="de-D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2007;13 (</a:t>
            </a:r>
            <a:r>
              <a:rPr lang="de-DE" altLang="de-DE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</a:t>
            </a:r>
            <a:r>
              <a:rPr lang="de-DE" altLang="de-D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)11:S290-S308; Jung A, et al.</a:t>
            </a:r>
            <a:r>
              <a:rPr lang="en-US" altLang="de-D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i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Calcif</a:t>
            </a:r>
            <a:r>
              <a:rPr lang="de-DE" altLang="de-DE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i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Tissue</a:t>
            </a:r>
            <a:r>
              <a:rPr lang="de-DE" altLang="de-DE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Res.</a:t>
            </a:r>
            <a:r>
              <a:rPr lang="en-US" altLang="de-D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1973;11:269-280;</a:t>
            </a:r>
          </a:p>
          <a:p>
            <a:pPr lvl="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defRPr/>
            </a:pPr>
            <a:r>
              <a:rPr lang="de-DE" altLang="de-D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Russell RG, et al.</a:t>
            </a:r>
            <a:r>
              <a:rPr lang="en-US" altLang="de-D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 NY </a:t>
            </a:r>
            <a:r>
              <a:rPr lang="de-DE" altLang="de-DE" i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</a:t>
            </a:r>
            <a:r>
              <a:rPr lang="de-DE" altLang="de-DE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i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</a:t>
            </a:r>
            <a:r>
              <a:rPr lang="de-DE" altLang="de-DE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2007;1117:209-257.</a:t>
            </a:r>
            <a:endParaRPr lang="en-US" altLang="de-DE" kern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95000"/>
              </a:lnSpc>
            </a:pPr>
            <a:r>
              <a:rPr lang="de-DE" altLang="de-DE" sz="1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Bisphosphonate</a:t>
            </a:r>
            <a:r>
              <a:rPr lang="de-DE" altLang="de-DE" sz="1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binden an den Knochen und hemmen </a:t>
            </a:r>
            <a:r>
              <a:rPr lang="de-DE" altLang="de-DE" sz="1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Osteoklasten</a:t>
            </a:r>
            <a:r>
              <a:rPr lang="de-DE" altLang="de-DE" sz="1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der Knochenoberfläche</a:t>
            </a:r>
            <a:endParaRPr lang="en-US" altLang="de-DE" sz="1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picture containing food&#10;&#10;Description automatically generated">
            <a:extLst>
              <a:ext uri="{FF2B5EF4-FFF2-40B4-BE49-F238E27FC236}">
                <a16:creationId xmlns:a16="http://schemas.microsoft.com/office/drawing/2014/main" id="{20D5CE92-9DF9-4E0E-A1A2-AB878BBFAA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460325"/>
            <a:ext cx="8991600" cy="393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703458"/>
      </p:ext>
    </p:extLst>
  </p:cSld>
  <p:clrMapOvr>
    <a:masterClrMapping/>
  </p:clrMapOvr>
  <p:transition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Einfluss der Dauer der </a:t>
            </a:r>
            <a:r>
              <a:rPr lang="de-DE" b="1" dirty="0" err="1"/>
              <a:t>Alendronat-Vorehandlung</a:t>
            </a:r>
            <a:r>
              <a:rPr lang="de-DE" b="1" dirty="0"/>
              <a:t> </a:t>
            </a:r>
            <a:br>
              <a:rPr lang="de-DE" b="1" dirty="0"/>
            </a:br>
            <a:r>
              <a:rPr lang="de-DE" b="1" dirty="0"/>
              <a:t>auf die Veränderung der BMD</a:t>
            </a:r>
            <a:endParaRPr lang="de-DE" sz="1200" b="1" i="1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>
          <a:xfrm>
            <a:off x="533401" y="6365176"/>
            <a:ext cx="4301278" cy="203133"/>
          </a:xfrm>
        </p:spPr>
        <p:txBody>
          <a:bodyPr/>
          <a:lstStyle/>
          <a:p>
            <a:r>
              <a:rPr lang="de-DE" dirty="0"/>
              <a:t>Adaptiert nach </a:t>
            </a:r>
            <a:r>
              <a:rPr lang="de-DE" dirty="0" err="1"/>
              <a:t>Bone</a:t>
            </a:r>
            <a:r>
              <a:rPr lang="de-DE" dirty="0"/>
              <a:t> HG et al. </a:t>
            </a:r>
            <a:r>
              <a:rPr lang="de-DE" i="1" dirty="0" err="1"/>
              <a:t>Endocr</a:t>
            </a:r>
            <a:r>
              <a:rPr lang="de-DE" i="1" dirty="0"/>
              <a:t> </a:t>
            </a:r>
            <a:r>
              <a:rPr lang="de-DE" i="1" dirty="0" err="1"/>
              <a:t>Rev</a:t>
            </a:r>
            <a:r>
              <a:rPr lang="de-DE" i="1" dirty="0"/>
              <a:t>, </a:t>
            </a:r>
            <a:r>
              <a:rPr lang="de-DE" dirty="0"/>
              <a:t>2011 Vol. 32 (03_MeetingAbstracts): S60-62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8B94C1E2-A06B-824A-8EA8-1869A9D073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16200000" flipH="1">
            <a:off x="-939531" y="3427677"/>
            <a:ext cx="3326869" cy="381001"/>
          </a:xfrm>
        </p:spPr>
        <p:txBody>
          <a:bodyPr/>
          <a:lstStyle/>
          <a:p>
            <a:r>
              <a:rPr lang="de-DE" dirty="0"/>
              <a:t>Änderung der BMD vs. Ausgangswert (%)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71884AB7-58FF-3148-A5B6-E380A1CB03D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81800" y="5804458"/>
            <a:ext cx="2286000" cy="723275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dirty="0"/>
              <a:t>          </a:t>
            </a:r>
            <a:r>
              <a:rPr lang="de-DE" sz="1200" dirty="0" err="1"/>
              <a:t>Alendronat</a:t>
            </a:r>
            <a:r>
              <a:rPr lang="de-DE" sz="1200" dirty="0"/>
              <a:t> 70 mg </a:t>
            </a:r>
            <a:r>
              <a:rPr lang="de-DE" sz="1200" dirty="0" err="1"/>
              <a:t>qw</a:t>
            </a:r>
            <a:endParaRPr lang="de-DE" sz="1200" dirty="0"/>
          </a:p>
          <a:p>
            <a:pPr>
              <a:spcAft>
                <a:spcPts val="600"/>
              </a:spcAft>
            </a:pPr>
            <a:r>
              <a:rPr lang="de-DE" dirty="0"/>
              <a:t>          </a:t>
            </a:r>
            <a:r>
              <a:rPr lang="de-DE" sz="1200" dirty="0" err="1"/>
              <a:t>Denosumab</a:t>
            </a:r>
            <a:r>
              <a:rPr lang="de-DE" sz="1200" dirty="0"/>
              <a:t> 60 mg q6m</a:t>
            </a:r>
          </a:p>
        </p:txBody>
      </p:sp>
      <p:sp>
        <p:nvSpPr>
          <p:cNvPr id="238" name="Textplatzhalter 4"/>
          <p:cNvSpPr txBox="1">
            <a:spLocks/>
          </p:cNvSpPr>
          <p:nvPr/>
        </p:nvSpPr>
        <p:spPr bwMode="auto">
          <a:xfrm>
            <a:off x="1073542" y="1471613"/>
            <a:ext cx="3932658" cy="34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1200">
                <a:solidFill>
                  <a:srgbClr val="51515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200">
                <a:solidFill>
                  <a:srgbClr val="515151"/>
                </a:solidFill>
                <a:latin typeface="+mn-lt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200">
                <a:solidFill>
                  <a:srgbClr val="515151"/>
                </a:solidFill>
                <a:latin typeface="+mn-lt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200">
                <a:solidFill>
                  <a:srgbClr val="515151"/>
                </a:solidFill>
                <a:latin typeface="+mn-lt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12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373545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1200" b="1" i="0" u="none" strike="noStrike" kern="0" cap="none" spc="0" normalizeH="0" baseline="0" noProof="0" dirty="0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Arial"/>
                <a:ea typeface=""/>
                <a:cs typeface=""/>
              </a:rPr>
              <a:t>Gesamthüfte</a:t>
            </a:r>
          </a:p>
        </p:txBody>
      </p:sp>
      <p:sp>
        <p:nvSpPr>
          <p:cNvPr id="239" name="Textplatzhalter 5"/>
          <p:cNvSpPr txBox="1">
            <a:spLocks/>
          </p:cNvSpPr>
          <p:nvPr/>
        </p:nvSpPr>
        <p:spPr bwMode="auto">
          <a:xfrm>
            <a:off x="4944219" y="1471613"/>
            <a:ext cx="3373167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1200">
                <a:solidFill>
                  <a:srgbClr val="51515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200">
                <a:solidFill>
                  <a:srgbClr val="515151"/>
                </a:solidFill>
                <a:latin typeface="+mn-lt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200">
                <a:solidFill>
                  <a:srgbClr val="515151"/>
                </a:solidFill>
                <a:latin typeface="+mn-lt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200">
                <a:solidFill>
                  <a:srgbClr val="515151"/>
                </a:solidFill>
                <a:latin typeface="+mn-lt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12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373545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1200" b="1" i="0" u="none" strike="noStrike" kern="0" cap="none" spc="0" normalizeH="0" baseline="0" noProof="0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Arial"/>
                <a:ea typeface=""/>
                <a:cs typeface=""/>
              </a:rPr>
              <a:t>Lendenwirbelsäule</a:t>
            </a:r>
            <a:endParaRPr kumimoji="0" lang="de-DE" sz="1200" b="1" i="0" u="none" strike="noStrike" kern="0" cap="none" spc="0" normalizeH="0" baseline="0" noProof="0" dirty="0">
              <a:ln>
                <a:noFill/>
              </a:ln>
              <a:solidFill>
                <a:srgbClr val="515151"/>
              </a:solidFill>
              <a:effectLst/>
              <a:uLnTx/>
              <a:uFillTx/>
              <a:latin typeface="Arial"/>
              <a:ea typeface=""/>
              <a:cs typeface=""/>
            </a:endParaRPr>
          </a:p>
        </p:txBody>
      </p:sp>
      <p:sp>
        <p:nvSpPr>
          <p:cNvPr id="241" name="Textplatzhalter 7"/>
          <p:cNvSpPr txBox="1">
            <a:spLocks/>
          </p:cNvSpPr>
          <p:nvPr/>
        </p:nvSpPr>
        <p:spPr bwMode="auto">
          <a:xfrm>
            <a:off x="1149180" y="5281612"/>
            <a:ext cx="7247074" cy="206375"/>
          </a:xfrm>
          <a:prstGeom prst="hexagon">
            <a:avLst>
              <a:gd name="adj" fmla="val 51585"/>
              <a:gd name="vf" fmla="val 115470"/>
            </a:avLst>
          </a:prstGeom>
          <a:noFill/>
          <a:ln w="9525">
            <a:solidFill>
              <a:sysClr val="window" lastClr="FFFFFF">
                <a:lumMod val="50000"/>
              </a:sys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1000">
                <a:solidFill>
                  <a:srgbClr val="51515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000">
                <a:solidFill>
                  <a:srgbClr val="515151"/>
                </a:solidFill>
                <a:latin typeface="+mn-lt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10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Clr>
                <a:srgbClr val="373545"/>
              </a:buClr>
              <a:defRPr/>
            </a:pPr>
            <a:r>
              <a:rPr lang="de-DE" kern="0" dirty="0">
                <a:ea typeface=""/>
                <a:cs typeface=""/>
              </a:rPr>
              <a:t>Jahre der </a:t>
            </a:r>
            <a:r>
              <a:rPr lang="de-DE" kern="0" dirty="0" err="1">
                <a:ea typeface=""/>
                <a:cs typeface=""/>
              </a:rPr>
              <a:t>Alendronat</a:t>
            </a:r>
            <a:r>
              <a:rPr lang="de-DE" kern="0" dirty="0">
                <a:ea typeface=""/>
                <a:cs typeface=""/>
              </a:rPr>
              <a:t>-Behandlung</a:t>
            </a:r>
          </a:p>
        </p:txBody>
      </p:sp>
      <p:sp>
        <p:nvSpPr>
          <p:cNvPr id="242" name="Rectangle 10"/>
          <p:cNvSpPr>
            <a:spLocks noChangeAspect="1" noChangeArrowheads="1"/>
          </p:cNvSpPr>
          <p:nvPr/>
        </p:nvSpPr>
        <p:spPr bwMode="auto">
          <a:xfrm>
            <a:off x="6898153" y="6333171"/>
            <a:ext cx="176213" cy="156346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5" name="Rectangle 134"/>
          <p:cNvSpPr>
            <a:spLocks noChangeAspect="1" noChangeArrowheads="1"/>
          </p:cNvSpPr>
          <p:nvPr/>
        </p:nvSpPr>
        <p:spPr bwMode="auto">
          <a:xfrm>
            <a:off x="6898153" y="6019800"/>
            <a:ext cx="176213" cy="15634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1" name="Rectangle 99"/>
          <p:cNvSpPr>
            <a:spLocks noChangeArrowheads="1"/>
          </p:cNvSpPr>
          <p:nvPr/>
        </p:nvSpPr>
        <p:spPr bwMode="auto">
          <a:xfrm>
            <a:off x="1740138" y="5591889"/>
            <a:ext cx="164862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233</a:t>
            </a:r>
          </a:p>
        </p:txBody>
      </p:sp>
      <p:sp>
        <p:nvSpPr>
          <p:cNvPr id="302" name="Rectangle 100"/>
          <p:cNvSpPr>
            <a:spLocks noChangeArrowheads="1"/>
          </p:cNvSpPr>
          <p:nvPr/>
        </p:nvSpPr>
        <p:spPr bwMode="auto">
          <a:xfrm>
            <a:off x="2121138" y="5591889"/>
            <a:ext cx="164862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241</a:t>
            </a:r>
          </a:p>
        </p:txBody>
      </p:sp>
      <p:sp>
        <p:nvSpPr>
          <p:cNvPr id="303" name="Rectangle 101"/>
          <p:cNvSpPr>
            <a:spLocks noChangeArrowheads="1"/>
          </p:cNvSpPr>
          <p:nvPr/>
        </p:nvSpPr>
        <p:spPr bwMode="auto">
          <a:xfrm>
            <a:off x="2883138" y="5591889"/>
            <a:ext cx="164862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157</a:t>
            </a:r>
          </a:p>
        </p:txBody>
      </p:sp>
      <p:sp>
        <p:nvSpPr>
          <p:cNvPr id="304" name="Rectangle 102"/>
          <p:cNvSpPr>
            <a:spLocks noChangeArrowheads="1"/>
          </p:cNvSpPr>
          <p:nvPr/>
        </p:nvSpPr>
        <p:spPr bwMode="auto">
          <a:xfrm>
            <a:off x="3264138" y="5591889"/>
            <a:ext cx="164862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174</a:t>
            </a:r>
          </a:p>
        </p:txBody>
      </p:sp>
      <p:sp>
        <p:nvSpPr>
          <p:cNvPr id="305" name="Rectangle 103"/>
          <p:cNvSpPr>
            <a:spLocks noChangeArrowheads="1"/>
          </p:cNvSpPr>
          <p:nvPr/>
        </p:nvSpPr>
        <p:spPr bwMode="auto">
          <a:xfrm>
            <a:off x="4004892" y="5591889"/>
            <a:ext cx="109908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76</a:t>
            </a:r>
          </a:p>
        </p:txBody>
      </p:sp>
      <p:sp>
        <p:nvSpPr>
          <p:cNvPr id="306" name="Rectangle 104"/>
          <p:cNvSpPr>
            <a:spLocks noChangeArrowheads="1"/>
          </p:cNvSpPr>
          <p:nvPr/>
        </p:nvSpPr>
        <p:spPr bwMode="auto">
          <a:xfrm>
            <a:off x="4462092" y="5591889"/>
            <a:ext cx="109908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67</a:t>
            </a:r>
          </a:p>
        </p:txBody>
      </p:sp>
      <p:sp>
        <p:nvSpPr>
          <p:cNvPr id="307" name="Rectangle 105"/>
          <p:cNvSpPr>
            <a:spLocks noChangeArrowheads="1"/>
          </p:cNvSpPr>
          <p:nvPr/>
        </p:nvSpPr>
        <p:spPr bwMode="auto">
          <a:xfrm>
            <a:off x="5702538" y="5591889"/>
            <a:ext cx="164862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235</a:t>
            </a:r>
          </a:p>
        </p:txBody>
      </p:sp>
      <p:sp>
        <p:nvSpPr>
          <p:cNvPr id="308" name="Rectangle 106"/>
          <p:cNvSpPr>
            <a:spLocks noChangeArrowheads="1"/>
          </p:cNvSpPr>
          <p:nvPr/>
        </p:nvSpPr>
        <p:spPr bwMode="auto">
          <a:xfrm>
            <a:off x="6083538" y="5591889"/>
            <a:ext cx="164862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242</a:t>
            </a:r>
          </a:p>
        </p:txBody>
      </p:sp>
      <p:sp>
        <p:nvSpPr>
          <p:cNvPr id="309" name="Rectangle 107"/>
          <p:cNvSpPr>
            <a:spLocks noChangeArrowheads="1"/>
          </p:cNvSpPr>
          <p:nvPr/>
        </p:nvSpPr>
        <p:spPr bwMode="auto">
          <a:xfrm>
            <a:off x="6781800" y="5591889"/>
            <a:ext cx="164862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159</a:t>
            </a:r>
          </a:p>
        </p:txBody>
      </p:sp>
      <p:sp>
        <p:nvSpPr>
          <p:cNvPr id="310" name="Rectangle 108"/>
          <p:cNvSpPr>
            <a:spLocks noChangeArrowheads="1"/>
          </p:cNvSpPr>
          <p:nvPr/>
        </p:nvSpPr>
        <p:spPr bwMode="auto">
          <a:xfrm>
            <a:off x="7226538" y="5591889"/>
            <a:ext cx="164862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174</a:t>
            </a:r>
          </a:p>
        </p:txBody>
      </p:sp>
      <p:sp>
        <p:nvSpPr>
          <p:cNvPr id="311" name="Rectangle 109"/>
          <p:cNvSpPr>
            <a:spLocks noChangeArrowheads="1"/>
          </p:cNvSpPr>
          <p:nvPr/>
        </p:nvSpPr>
        <p:spPr bwMode="auto">
          <a:xfrm>
            <a:off x="7967292" y="5591889"/>
            <a:ext cx="109908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76</a:t>
            </a:r>
          </a:p>
        </p:txBody>
      </p:sp>
      <p:sp>
        <p:nvSpPr>
          <p:cNvPr id="312" name="Rectangle 110"/>
          <p:cNvSpPr>
            <a:spLocks noChangeArrowheads="1"/>
          </p:cNvSpPr>
          <p:nvPr/>
        </p:nvSpPr>
        <p:spPr bwMode="auto">
          <a:xfrm>
            <a:off x="8382000" y="5591889"/>
            <a:ext cx="109908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68</a:t>
            </a:r>
          </a:p>
        </p:txBody>
      </p:sp>
      <p:sp>
        <p:nvSpPr>
          <p:cNvPr id="346" name="Rectangle 99"/>
          <p:cNvSpPr>
            <a:spLocks noChangeArrowheads="1"/>
          </p:cNvSpPr>
          <p:nvPr/>
        </p:nvSpPr>
        <p:spPr bwMode="auto">
          <a:xfrm>
            <a:off x="1176042" y="5591889"/>
            <a:ext cx="138912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n =</a:t>
            </a:r>
          </a:p>
        </p:txBody>
      </p:sp>
      <p:sp>
        <p:nvSpPr>
          <p:cNvPr id="138" name="Rectangle 17">
            <a:extLst>
              <a:ext uri="{FF2B5EF4-FFF2-40B4-BE49-F238E27FC236}">
                <a16:creationId xmlns:a16="http://schemas.microsoft.com/office/drawing/2014/main" id="{5F52D00C-9A8D-EA43-80E1-2495E6A09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411" y="5083605"/>
            <a:ext cx="588303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000" dirty="0">
                <a:solidFill>
                  <a:prstClr val="black">
                    <a:lumMod val="85000"/>
                    <a:lumOff val="15000"/>
                  </a:prstClr>
                </a:solidFill>
                <a:cs typeface="Arial" pitchFamily="34" charset="0"/>
              </a:rPr>
              <a:t>Insgesamt</a:t>
            </a:r>
          </a:p>
        </p:txBody>
      </p:sp>
      <p:sp>
        <p:nvSpPr>
          <p:cNvPr id="139" name="Rectangle 19">
            <a:extLst>
              <a:ext uri="{FF2B5EF4-FFF2-40B4-BE49-F238E27FC236}">
                <a16:creationId xmlns:a16="http://schemas.microsoft.com/office/drawing/2014/main" id="{96F7503D-42C1-BA4F-94D2-BC62A4D25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4725" y="5083605"/>
            <a:ext cx="57066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000" dirty="0">
                <a:solidFill>
                  <a:prstClr val="black">
                    <a:lumMod val="85000"/>
                    <a:lumOff val="15000"/>
                  </a:prstClr>
                </a:solidFill>
                <a:cs typeface="Arial" pitchFamily="34" charset="0"/>
              </a:rPr>
              <a:t> &lt; 5 Jahre</a:t>
            </a:r>
          </a:p>
        </p:txBody>
      </p:sp>
      <p:sp>
        <p:nvSpPr>
          <p:cNvPr id="140" name="Rectangle 39">
            <a:extLst>
              <a:ext uri="{FF2B5EF4-FFF2-40B4-BE49-F238E27FC236}">
                <a16:creationId xmlns:a16="http://schemas.microsoft.com/office/drawing/2014/main" id="{CFD8BA3A-5782-D641-9F9B-7B36B2BA3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6567" y="5083605"/>
            <a:ext cx="53059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000" dirty="0">
                <a:solidFill>
                  <a:prstClr val="black">
                    <a:lumMod val="85000"/>
                    <a:lumOff val="15000"/>
                  </a:prstClr>
                </a:solidFill>
                <a:cs typeface="Arial" pitchFamily="34" charset="0"/>
              </a:rPr>
              <a:t>≥ 5 Jahre</a:t>
            </a:r>
          </a:p>
        </p:txBody>
      </p:sp>
      <p:sp>
        <p:nvSpPr>
          <p:cNvPr id="141" name="Rectangle 40">
            <a:extLst>
              <a:ext uri="{FF2B5EF4-FFF2-40B4-BE49-F238E27FC236}">
                <a16:creationId xmlns:a16="http://schemas.microsoft.com/office/drawing/2014/main" id="{2EA2198A-2DE1-6546-9160-4CFCC78D7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7641" y="5083605"/>
            <a:ext cx="588303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000" dirty="0">
                <a:solidFill>
                  <a:prstClr val="black">
                    <a:lumMod val="85000"/>
                    <a:lumOff val="15000"/>
                  </a:prstClr>
                </a:solidFill>
                <a:cs typeface="Arial" pitchFamily="34" charset="0"/>
              </a:rPr>
              <a:t>Insgesamt</a:t>
            </a:r>
          </a:p>
        </p:txBody>
      </p:sp>
      <p:sp>
        <p:nvSpPr>
          <p:cNvPr id="142" name="Rectangle 42">
            <a:extLst>
              <a:ext uri="{FF2B5EF4-FFF2-40B4-BE49-F238E27FC236}">
                <a16:creationId xmlns:a16="http://schemas.microsoft.com/office/drawing/2014/main" id="{671EC22D-3772-F14E-A602-F5E35E09F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367" y="5083605"/>
            <a:ext cx="57066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000" dirty="0">
                <a:solidFill>
                  <a:prstClr val="black">
                    <a:lumMod val="85000"/>
                    <a:lumOff val="15000"/>
                  </a:prstClr>
                </a:solidFill>
                <a:cs typeface="Arial" pitchFamily="34" charset="0"/>
              </a:rPr>
              <a:t> &lt; 5 Jahre</a:t>
            </a:r>
          </a:p>
        </p:txBody>
      </p:sp>
      <p:sp>
        <p:nvSpPr>
          <p:cNvPr id="143" name="Rectangle 44">
            <a:extLst>
              <a:ext uri="{FF2B5EF4-FFF2-40B4-BE49-F238E27FC236}">
                <a16:creationId xmlns:a16="http://schemas.microsoft.com/office/drawing/2014/main" id="{C99CFC18-041D-644E-849F-352DA81EB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1134" y="5083605"/>
            <a:ext cx="53059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000" dirty="0">
                <a:solidFill>
                  <a:prstClr val="black">
                    <a:lumMod val="85000"/>
                    <a:lumOff val="15000"/>
                  </a:prstClr>
                </a:solidFill>
                <a:cs typeface="Arial" pitchFamily="34" charset="0"/>
              </a:rPr>
              <a:t>≥ 5 Jahre</a:t>
            </a:r>
          </a:p>
        </p:txBody>
      </p:sp>
      <p:grpSp>
        <p:nvGrpSpPr>
          <p:cNvPr id="194" name="Gruppieren 193">
            <a:extLst>
              <a:ext uri="{FF2B5EF4-FFF2-40B4-BE49-F238E27FC236}">
                <a16:creationId xmlns:a16="http://schemas.microsoft.com/office/drawing/2014/main" id="{446F44FD-F8FE-7C4A-A520-93016E1956A6}"/>
              </a:ext>
            </a:extLst>
          </p:cNvPr>
          <p:cNvGrpSpPr/>
          <p:nvPr/>
        </p:nvGrpSpPr>
        <p:grpSpPr>
          <a:xfrm>
            <a:off x="1021479" y="1848971"/>
            <a:ext cx="3996520" cy="3240000"/>
            <a:chOff x="457200" y="2589312"/>
            <a:chExt cx="3996520" cy="3242414"/>
          </a:xfrm>
        </p:grpSpPr>
        <p:sp>
          <p:nvSpPr>
            <p:cNvPr id="195" name="Rectangle 1235">
              <a:extLst>
                <a:ext uri="{FF2B5EF4-FFF2-40B4-BE49-F238E27FC236}">
                  <a16:creationId xmlns:a16="http://schemas.microsoft.com/office/drawing/2014/main" id="{52F66DD0-C937-EE4A-A60E-CC2E72B0B75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37943" y="2873310"/>
              <a:ext cx="1015777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 = 0,064</a:t>
              </a:r>
            </a:p>
          </p:txBody>
        </p:sp>
        <p:sp>
          <p:nvSpPr>
            <p:cNvPr id="196" name="Rectangle 7">
              <a:extLst>
                <a:ext uri="{FF2B5EF4-FFF2-40B4-BE49-F238E27FC236}">
                  <a16:creationId xmlns:a16="http://schemas.microsoft.com/office/drawing/2014/main" id="{1F4E0899-F817-9C47-BBBD-BB16EC8A4B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1932" y="4464004"/>
              <a:ext cx="379507" cy="128176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altLang="de-DE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7" name="Freeform 8">
              <a:extLst>
                <a:ext uri="{FF2B5EF4-FFF2-40B4-BE49-F238E27FC236}">
                  <a16:creationId xmlns:a16="http://schemas.microsoft.com/office/drawing/2014/main" id="{58D2130F-23E3-B745-9C0A-FE72A73B4F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1932" y="4464004"/>
              <a:ext cx="459840" cy="1271212"/>
            </a:xfrm>
            <a:custGeom>
              <a:avLst/>
              <a:gdLst>
                <a:gd name="T0" fmla="*/ 0 w 185"/>
                <a:gd name="T1" fmla="*/ 2147483647 h 499"/>
                <a:gd name="T2" fmla="*/ 0 w 185"/>
                <a:gd name="T3" fmla="*/ 2147483647 h 499"/>
                <a:gd name="T4" fmla="*/ 0 w 185"/>
                <a:gd name="T5" fmla="*/ 0 h 499"/>
                <a:gd name="T6" fmla="*/ 2147483647 w 185"/>
                <a:gd name="T7" fmla="*/ 0 h 499"/>
                <a:gd name="T8" fmla="*/ 2147483647 w 185"/>
                <a:gd name="T9" fmla="*/ 2147483647 h 4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5"/>
                <a:gd name="T16" fmla="*/ 0 h 499"/>
                <a:gd name="T17" fmla="*/ 185 w 185"/>
                <a:gd name="T18" fmla="*/ 499 h 4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5" h="499">
                  <a:moveTo>
                    <a:pt x="0" y="499"/>
                  </a:moveTo>
                  <a:lnTo>
                    <a:pt x="0" y="499"/>
                  </a:lnTo>
                  <a:lnTo>
                    <a:pt x="0" y="0"/>
                  </a:lnTo>
                  <a:lnTo>
                    <a:pt x="185" y="0"/>
                  </a:lnTo>
                  <a:lnTo>
                    <a:pt x="185" y="49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8" name="Freeform 9">
              <a:extLst>
                <a:ext uri="{FF2B5EF4-FFF2-40B4-BE49-F238E27FC236}">
                  <a16:creationId xmlns:a16="http://schemas.microsoft.com/office/drawing/2014/main" id="{82197F09-4450-B547-96A9-F58FD537F7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3326" y="4108125"/>
              <a:ext cx="68380" cy="1507"/>
            </a:xfrm>
            <a:custGeom>
              <a:avLst/>
              <a:gdLst>
                <a:gd name="T0" fmla="*/ 0 w 92"/>
                <a:gd name="T1" fmla="*/ 0 h 1923"/>
                <a:gd name="T2" fmla="*/ 2147483647 w 92"/>
                <a:gd name="T3" fmla="*/ 0 h 1923"/>
                <a:gd name="T4" fmla="*/ 0 w 92"/>
                <a:gd name="T5" fmla="*/ 0 h 1923"/>
                <a:gd name="T6" fmla="*/ 0 60000 65536"/>
                <a:gd name="T7" fmla="*/ 0 60000 65536"/>
                <a:gd name="T8" fmla="*/ 0 60000 65536"/>
                <a:gd name="T9" fmla="*/ 0 w 92"/>
                <a:gd name="T10" fmla="*/ 0 h 1923"/>
                <a:gd name="T11" fmla="*/ 92 w 92"/>
                <a:gd name="T12" fmla="*/ 1923 h 19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923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9" name="Line 10">
              <a:extLst>
                <a:ext uri="{FF2B5EF4-FFF2-40B4-BE49-F238E27FC236}">
                  <a16:creationId xmlns:a16="http://schemas.microsoft.com/office/drawing/2014/main" id="{7903DC45-946E-0646-981C-37CC69AA63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9550" y="4108125"/>
              <a:ext cx="1508" cy="7102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0" name="Freeform 11">
              <a:extLst>
                <a:ext uri="{FF2B5EF4-FFF2-40B4-BE49-F238E27FC236}">
                  <a16:creationId xmlns:a16="http://schemas.microsoft.com/office/drawing/2014/main" id="{00A9F485-49EA-DB4B-B723-147157645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3326" y="4818375"/>
              <a:ext cx="68380" cy="1508"/>
            </a:xfrm>
            <a:custGeom>
              <a:avLst/>
              <a:gdLst>
                <a:gd name="T0" fmla="*/ 0 w 92"/>
                <a:gd name="T1" fmla="*/ 0 h 1923"/>
                <a:gd name="T2" fmla="*/ 2147483647 w 92"/>
                <a:gd name="T3" fmla="*/ 0 h 1923"/>
                <a:gd name="T4" fmla="*/ 0 w 92"/>
                <a:gd name="T5" fmla="*/ 0 h 1923"/>
                <a:gd name="T6" fmla="*/ 0 60000 65536"/>
                <a:gd name="T7" fmla="*/ 0 60000 65536"/>
                <a:gd name="T8" fmla="*/ 0 60000 65536"/>
                <a:gd name="T9" fmla="*/ 0 w 92"/>
                <a:gd name="T10" fmla="*/ 0 h 1923"/>
                <a:gd name="T11" fmla="*/ 92 w 92"/>
                <a:gd name="T12" fmla="*/ 1923 h 19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923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1" name="Rectangle 12">
              <a:extLst>
                <a:ext uri="{FF2B5EF4-FFF2-40B4-BE49-F238E27FC236}">
                  <a16:creationId xmlns:a16="http://schemas.microsoft.com/office/drawing/2014/main" id="{30C80ADC-A697-6B49-A53F-1B7307233B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515" y="4450432"/>
              <a:ext cx="379507" cy="129534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altLang="de-DE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2" name="Freeform 14">
              <a:extLst>
                <a:ext uri="{FF2B5EF4-FFF2-40B4-BE49-F238E27FC236}">
                  <a16:creationId xmlns:a16="http://schemas.microsoft.com/office/drawing/2014/main" id="{E644E86F-3D3A-234B-8B36-9281F6A8AB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2571" y="3998043"/>
              <a:ext cx="68380" cy="1508"/>
            </a:xfrm>
            <a:custGeom>
              <a:avLst/>
              <a:gdLst>
                <a:gd name="T0" fmla="*/ 0 w 92"/>
                <a:gd name="T1" fmla="*/ 0 h 1923"/>
                <a:gd name="T2" fmla="*/ 2147483647 w 92"/>
                <a:gd name="T3" fmla="*/ 0 h 1923"/>
                <a:gd name="T4" fmla="*/ 0 w 92"/>
                <a:gd name="T5" fmla="*/ 0 h 1923"/>
                <a:gd name="T6" fmla="*/ 0 60000 65536"/>
                <a:gd name="T7" fmla="*/ 0 60000 65536"/>
                <a:gd name="T8" fmla="*/ 0 60000 65536"/>
                <a:gd name="T9" fmla="*/ 0 w 92"/>
                <a:gd name="T10" fmla="*/ 0 h 1923"/>
                <a:gd name="T11" fmla="*/ 92 w 92"/>
                <a:gd name="T12" fmla="*/ 1923 h 19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923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3" name="Line 15">
              <a:extLst>
                <a:ext uri="{FF2B5EF4-FFF2-40B4-BE49-F238E27FC236}">
                  <a16:creationId xmlns:a16="http://schemas.microsoft.com/office/drawing/2014/main" id="{91174F98-E621-B649-A2F4-06C5CA745C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1811" y="3998043"/>
              <a:ext cx="1507" cy="8927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4" name="Freeform 16">
              <a:extLst>
                <a:ext uri="{FF2B5EF4-FFF2-40B4-BE49-F238E27FC236}">
                  <a16:creationId xmlns:a16="http://schemas.microsoft.com/office/drawing/2014/main" id="{64464908-25FD-0E40-BCD4-70FE14C91D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2571" y="4890757"/>
              <a:ext cx="68380" cy="1508"/>
            </a:xfrm>
            <a:custGeom>
              <a:avLst/>
              <a:gdLst>
                <a:gd name="T0" fmla="*/ 0 w 92"/>
                <a:gd name="T1" fmla="*/ 0 h 1923"/>
                <a:gd name="T2" fmla="*/ 2147483647 w 92"/>
                <a:gd name="T3" fmla="*/ 0 h 1923"/>
                <a:gd name="T4" fmla="*/ 0 w 92"/>
                <a:gd name="T5" fmla="*/ 0 h 1923"/>
                <a:gd name="T6" fmla="*/ 0 60000 65536"/>
                <a:gd name="T7" fmla="*/ 0 60000 65536"/>
                <a:gd name="T8" fmla="*/ 0 60000 65536"/>
                <a:gd name="T9" fmla="*/ 0 w 92"/>
                <a:gd name="T10" fmla="*/ 0 h 1923"/>
                <a:gd name="T11" fmla="*/ 92 w 92"/>
                <a:gd name="T12" fmla="*/ 1923 h 19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923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5" name="Rectangle 17">
              <a:extLst>
                <a:ext uri="{FF2B5EF4-FFF2-40B4-BE49-F238E27FC236}">
                  <a16:creationId xmlns:a16="http://schemas.microsoft.com/office/drawing/2014/main" id="{35A66EBD-7B16-D145-9379-A4BBEA6123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8035" y="4560514"/>
              <a:ext cx="379507" cy="118525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altLang="de-DE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6" name="Freeform 19">
              <a:extLst>
                <a:ext uri="{FF2B5EF4-FFF2-40B4-BE49-F238E27FC236}">
                  <a16:creationId xmlns:a16="http://schemas.microsoft.com/office/drawing/2014/main" id="{592EE865-DCCF-8341-8510-B63D8DCD07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1762" y="3936217"/>
              <a:ext cx="68380" cy="1507"/>
            </a:xfrm>
            <a:custGeom>
              <a:avLst/>
              <a:gdLst>
                <a:gd name="T0" fmla="*/ 0 w 92"/>
                <a:gd name="T1" fmla="*/ 0 h 1923"/>
                <a:gd name="T2" fmla="*/ 2147483647 w 92"/>
                <a:gd name="T3" fmla="*/ 0 h 1923"/>
                <a:gd name="T4" fmla="*/ 0 w 92"/>
                <a:gd name="T5" fmla="*/ 0 h 1923"/>
                <a:gd name="T6" fmla="*/ 0 60000 65536"/>
                <a:gd name="T7" fmla="*/ 0 60000 65536"/>
                <a:gd name="T8" fmla="*/ 0 60000 65536"/>
                <a:gd name="T9" fmla="*/ 0 w 92"/>
                <a:gd name="T10" fmla="*/ 0 h 1923"/>
                <a:gd name="T11" fmla="*/ 92 w 92"/>
                <a:gd name="T12" fmla="*/ 1923 h 19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923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7" name="Line 20">
              <a:extLst>
                <a:ext uri="{FF2B5EF4-FFF2-40B4-BE49-F238E27FC236}">
                  <a16:creationId xmlns:a16="http://schemas.microsoft.com/office/drawing/2014/main" id="{3BEB40CE-2C4B-C042-A55D-059C16DC90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39494" y="3936217"/>
              <a:ext cx="1507" cy="12621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8" name="Freeform 21">
              <a:extLst>
                <a:ext uri="{FF2B5EF4-FFF2-40B4-BE49-F238E27FC236}">
                  <a16:creationId xmlns:a16="http://schemas.microsoft.com/office/drawing/2014/main" id="{87DB648E-C7A8-6F4E-9712-BF055336FF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1762" y="5198382"/>
              <a:ext cx="68380" cy="1508"/>
            </a:xfrm>
            <a:custGeom>
              <a:avLst/>
              <a:gdLst>
                <a:gd name="T0" fmla="*/ 0 w 92"/>
                <a:gd name="T1" fmla="*/ 0 h 1923"/>
                <a:gd name="T2" fmla="*/ 2147483647 w 92"/>
                <a:gd name="T3" fmla="*/ 0 h 1923"/>
                <a:gd name="T4" fmla="*/ 0 w 92"/>
                <a:gd name="T5" fmla="*/ 0 h 1923"/>
                <a:gd name="T6" fmla="*/ 0 60000 65536"/>
                <a:gd name="T7" fmla="*/ 0 60000 65536"/>
                <a:gd name="T8" fmla="*/ 0 60000 65536"/>
                <a:gd name="T9" fmla="*/ 0 w 92"/>
                <a:gd name="T10" fmla="*/ 0 h 1923"/>
                <a:gd name="T11" fmla="*/ 92 w 92"/>
                <a:gd name="T12" fmla="*/ 1923 h 19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923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9" name="Rectangle 22">
              <a:extLst>
                <a:ext uri="{FF2B5EF4-FFF2-40B4-BE49-F238E27FC236}">
                  <a16:creationId xmlns:a16="http://schemas.microsoft.com/office/drawing/2014/main" id="{4F5FAB11-2A68-CA42-8411-F561E880E8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0501" y="3425017"/>
              <a:ext cx="379507" cy="232075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altLang="de-DE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0" name="Freeform 24">
              <a:extLst>
                <a:ext uri="{FF2B5EF4-FFF2-40B4-BE49-F238E27FC236}">
                  <a16:creationId xmlns:a16="http://schemas.microsoft.com/office/drawing/2014/main" id="{8915F335-E824-7742-981F-16ACBED86C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0725" y="3079694"/>
              <a:ext cx="68380" cy="1507"/>
            </a:xfrm>
            <a:custGeom>
              <a:avLst/>
              <a:gdLst>
                <a:gd name="T0" fmla="*/ 0 w 92"/>
                <a:gd name="T1" fmla="*/ 0 h 1923"/>
                <a:gd name="T2" fmla="*/ 2147483647 w 92"/>
                <a:gd name="T3" fmla="*/ 0 h 1923"/>
                <a:gd name="T4" fmla="*/ 0 w 92"/>
                <a:gd name="T5" fmla="*/ 0 h 1923"/>
                <a:gd name="T6" fmla="*/ 0 60000 65536"/>
                <a:gd name="T7" fmla="*/ 0 60000 65536"/>
                <a:gd name="T8" fmla="*/ 0 60000 65536"/>
                <a:gd name="T9" fmla="*/ 0 w 92"/>
                <a:gd name="T10" fmla="*/ 0 h 1923"/>
                <a:gd name="T11" fmla="*/ 92 w 92"/>
                <a:gd name="T12" fmla="*/ 1923 h 19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923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1" name="Line 25">
              <a:extLst>
                <a:ext uri="{FF2B5EF4-FFF2-40B4-BE49-F238E27FC236}">
                  <a16:creationId xmlns:a16="http://schemas.microsoft.com/office/drawing/2014/main" id="{909E2534-A4D3-F94C-B2E9-98EEAC3E71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8458" y="3079694"/>
              <a:ext cx="1508" cy="6996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2" name="Freeform 26">
              <a:extLst>
                <a:ext uri="{FF2B5EF4-FFF2-40B4-BE49-F238E27FC236}">
                  <a16:creationId xmlns:a16="http://schemas.microsoft.com/office/drawing/2014/main" id="{E8016763-BCD7-9840-8636-899EC38AF8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0725" y="3779389"/>
              <a:ext cx="68380" cy="1507"/>
            </a:xfrm>
            <a:custGeom>
              <a:avLst/>
              <a:gdLst>
                <a:gd name="T0" fmla="*/ 0 w 92"/>
                <a:gd name="T1" fmla="*/ 0 h 1923"/>
                <a:gd name="T2" fmla="*/ 2147483647 w 92"/>
                <a:gd name="T3" fmla="*/ 0 h 1923"/>
                <a:gd name="T4" fmla="*/ 0 w 92"/>
                <a:gd name="T5" fmla="*/ 0 h 1923"/>
                <a:gd name="T6" fmla="*/ 0 60000 65536"/>
                <a:gd name="T7" fmla="*/ 0 60000 65536"/>
                <a:gd name="T8" fmla="*/ 0 60000 65536"/>
                <a:gd name="T9" fmla="*/ 0 w 92"/>
                <a:gd name="T10" fmla="*/ 0 h 1923"/>
                <a:gd name="T11" fmla="*/ 92 w 92"/>
                <a:gd name="T12" fmla="*/ 1923 h 19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923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3" name="Rectangle 27">
              <a:extLst>
                <a:ext uri="{FF2B5EF4-FFF2-40B4-BE49-F238E27FC236}">
                  <a16:creationId xmlns:a16="http://schemas.microsoft.com/office/drawing/2014/main" id="{F9253B53-EFE8-DC4D-9A0E-F790559545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9021" y="3298349"/>
              <a:ext cx="379507" cy="2447424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altLang="de-DE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4" name="Freeform 29">
              <a:extLst>
                <a:ext uri="{FF2B5EF4-FFF2-40B4-BE49-F238E27FC236}">
                  <a16:creationId xmlns:a16="http://schemas.microsoft.com/office/drawing/2014/main" id="{33053385-5553-2448-8F4C-C6F9319784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3027" y="2873103"/>
              <a:ext cx="68380" cy="3016"/>
            </a:xfrm>
            <a:custGeom>
              <a:avLst/>
              <a:gdLst>
                <a:gd name="T0" fmla="*/ 0 w 92"/>
                <a:gd name="T1" fmla="*/ 0 h 1923"/>
                <a:gd name="T2" fmla="*/ 2147483647 w 92"/>
                <a:gd name="T3" fmla="*/ 0 h 1923"/>
                <a:gd name="T4" fmla="*/ 0 w 92"/>
                <a:gd name="T5" fmla="*/ 0 h 1923"/>
                <a:gd name="T6" fmla="*/ 0 60000 65536"/>
                <a:gd name="T7" fmla="*/ 0 60000 65536"/>
                <a:gd name="T8" fmla="*/ 0 60000 65536"/>
                <a:gd name="T9" fmla="*/ 0 w 92"/>
                <a:gd name="T10" fmla="*/ 0 h 1923"/>
                <a:gd name="T11" fmla="*/ 92 w 92"/>
                <a:gd name="T12" fmla="*/ 1923 h 19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923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5" name="Line 30">
              <a:extLst>
                <a:ext uri="{FF2B5EF4-FFF2-40B4-BE49-F238E27FC236}">
                  <a16:creationId xmlns:a16="http://schemas.microsoft.com/office/drawing/2014/main" id="{A6CCB18E-76DC-E04C-A642-B1DB2D8B59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0759" y="2873103"/>
              <a:ext cx="1507" cy="8444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6" name="Freeform 31">
              <a:extLst>
                <a:ext uri="{FF2B5EF4-FFF2-40B4-BE49-F238E27FC236}">
                  <a16:creationId xmlns:a16="http://schemas.microsoft.com/office/drawing/2014/main" id="{610F8D71-ADA5-A043-A64A-BC3AFDAE3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3027" y="3717562"/>
              <a:ext cx="68380" cy="1508"/>
            </a:xfrm>
            <a:custGeom>
              <a:avLst/>
              <a:gdLst>
                <a:gd name="T0" fmla="*/ 0 w 92"/>
                <a:gd name="T1" fmla="*/ 0 h 1923"/>
                <a:gd name="T2" fmla="*/ 2147483647 w 92"/>
                <a:gd name="T3" fmla="*/ 0 h 1923"/>
                <a:gd name="T4" fmla="*/ 0 w 92"/>
                <a:gd name="T5" fmla="*/ 0 h 1923"/>
                <a:gd name="T6" fmla="*/ 0 60000 65536"/>
                <a:gd name="T7" fmla="*/ 0 60000 65536"/>
                <a:gd name="T8" fmla="*/ 0 60000 65536"/>
                <a:gd name="T9" fmla="*/ 0 w 92"/>
                <a:gd name="T10" fmla="*/ 0 h 1923"/>
                <a:gd name="T11" fmla="*/ 92 w 92"/>
                <a:gd name="T12" fmla="*/ 1923 h 19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923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7" name="Rectangle 32">
              <a:extLst>
                <a:ext uri="{FF2B5EF4-FFF2-40B4-BE49-F238E27FC236}">
                  <a16:creationId xmlns:a16="http://schemas.microsoft.com/office/drawing/2014/main" id="{3C9DED29-8F5E-2342-AF93-6BF9FF9FE9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7542" y="3717562"/>
              <a:ext cx="379507" cy="202821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altLang="de-DE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8" name="Freeform 34">
              <a:extLst>
                <a:ext uri="{FF2B5EF4-FFF2-40B4-BE49-F238E27FC236}">
                  <a16:creationId xmlns:a16="http://schemas.microsoft.com/office/drawing/2014/main" id="{6FFDDEA4-F1AF-BC4C-B004-D9120F69B8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5272" y="3067631"/>
              <a:ext cx="68380" cy="1507"/>
            </a:xfrm>
            <a:custGeom>
              <a:avLst/>
              <a:gdLst>
                <a:gd name="T0" fmla="*/ 0 w 92"/>
                <a:gd name="T1" fmla="*/ 0 h 1923"/>
                <a:gd name="T2" fmla="*/ 2147483647 w 92"/>
                <a:gd name="T3" fmla="*/ 0 h 1923"/>
                <a:gd name="T4" fmla="*/ 0 w 92"/>
                <a:gd name="T5" fmla="*/ 0 h 1923"/>
                <a:gd name="T6" fmla="*/ 0 60000 65536"/>
                <a:gd name="T7" fmla="*/ 0 60000 65536"/>
                <a:gd name="T8" fmla="*/ 0 60000 65536"/>
                <a:gd name="T9" fmla="*/ 0 w 92"/>
                <a:gd name="T10" fmla="*/ 0 h 1923"/>
                <a:gd name="T11" fmla="*/ 92 w 92"/>
                <a:gd name="T12" fmla="*/ 1923 h 19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923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9" name="Line 35">
              <a:extLst>
                <a:ext uri="{FF2B5EF4-FFF2-40B4-BE49-F238E27FC236}">
                  <a16:creationId xmlns:a16="http://schemas.microsoft.com/office/drawing/2014/main" id="{E252038E-678F-504C-A67E-FAF86B31E2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1497" y="3067631"/>
              <a:ext cx="1507" cy="12983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0" name="Freeform 36">
              <a:extLst>
                <a:ext uri="{FF2B5EF4-FFF2-40B4-BE49-F238E27FC236}">
                  <a16:creationId xmlns:a16="http://schemas.microsoft.com/office/drawing/2014/main" id="{1822A37A-8D2A-434F-8392-E454E088F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5272" y="4365986"/>
              <a:ext cx="68380" cy="1508"/>
            </a:xfrm>
            <a:custGeom>
              <a:avLst/>
              <a:gdLst>
                <a:gd name="T0" fmla="*/ 0 w 92"/>
                <a:gd name="T1" fmla="*/ 0 h 1923"/>
                <a:gd name="T2" fmla="*/ 2147483647 w 92"/>
                <a:gd name="T3" fmla="*/ 0 h 1923"/>
                <a:gd name="T4" fmla="*/ 0 w 92"/>
                <a:gd name="T5" fmla="*/ 0 h 1923"/>
                <a:gd name="T6" fmla="*/ 0 60000 65536"/>
                <a:gd name="T7" fmla="*/ 0 60000 65536"/>
                <a:gd name="T8" fmla="*/ 0 60000 65536"/>
                <a:gd name="T9" fmla="*/ 0 w 92"/>
                <a:gd name="T10" fmla="*/ 0 h 1923"/>
                <a:gd name="T11" fmla="*/ 92 w 92"/>
                <a:gd name="T12" fmla="*/ 1923 h 19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923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1" name="Line 39">
              <a:extLst>
                <a:ext uri="{FF2B5EF4-FFF2-40B4-BE49-F238E27FC236}">
                  <a16:creationId xmlns:a16="http://schemas.microsoft.com/office/drawing/2014/main" id="{26BD8798-1EE8-DE4B-9892-371772F9F8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4119" y="5745773"/>
              <a:ext cx="35557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2" name="Line 40">
              <a:extLst>
                <a:ext uri="{FF2B5EF4-FFF2-40B4-BE49-F238E27FC236}">
                  <a16:creationId xmlns:a16="http://schemas.microsoft.com/office/drawing/2014/main" id="{05B84952-7BDE-F049-B091-A219B917AF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3102" y="5745773"/>
              <a:ext cx="0" cy="859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3" name="Line 42">
              <a:extLst>
                <a:ext uri="{FF2B5EF4-FFF2-40B4-BE49-F238E27FC236}">
                  <a16:creationId xmlns:a16="http://schemas.microsoft.com/office/drawing/2014/main" id="{F4461C41-EF23-2248-B764-0702854AD2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3394" y="5745773"/>
              <a:ext cx="0" cy="859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4" name="Line 44">
              <a:extLst>
                <a:ext uri="{FF2B5EF4-FFF2-40B4-BE49-F238E27FC236}">
                  <a16:creationId xmlns:a16="http://schemas.microsoft.com/office/drawing/2014/main" id="{0AD874B6-4A65-3343-9CCA-DEABBBD430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0400" y="5745773"/>
              <a:ext cx="0" cy="859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5" name="Line 46">
              <a:extLst>
                <a:ext uri="{FF2B5EF4-FFF2-40B4-BE49-F238E27FC236}">
                  <a16:creationId xmlns:a16="http://schemas.microsoft.com/office/drawing/2014/main" id="{C0938333-F697-A243-B5D7-C40B85B8B0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34119" y="2695163"/>
              <a:ext cx="1508" cy="30581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6" name="Rectangle 48">
              <a:extLst>
                <a:ext uri="{FF2B5EF4-FFF2-40B4-BE49-F238E27FC236}">
                  <a16:creationId xmlns:a16="http://schemas.microsoft.com/office/drawing/2014/main" id="{3C1EF5A8-4B79-B440-B175-64CDE92AAA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" y="5637312"/>
              <a:ext cx="1763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0,0</a:t>
              </a:r>
            </a:p>
          </p:txBody>
        </p:sp>
        <p:sp>
          <p:nvSpPr>
            <p:cNvPr id="227" name="Line 49">
              <a:extLst>
                <a:ext uri="{FF2B5EF4-FFF2-40B4-BE49-F238E27FC236}">
                  <a16:creationId xmlns:a16="http://schemas.microsoft.com/office/drawing/2014/main" id="{B8CC8474-03F4-7241-A9B2-642E21828A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51197" y="5133540"/>
              <a:ext cx="8292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8" name="Rectangle 50">
              <a:extLst>
                <a:ext uri="{FF2B5EF4-FFF2-40B4-BE49-F238E27FC236}">
                  <a16:creationId xmlns:a16="http://schemas.microsoft.com/office/drawing/2014/main" id="{B61E2B3B-F411-ED41-ADFF-9992CE6151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" y="5027712"/>
              <a:ext cx="1763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0,5</a:t>
              </a:r>
            </a:p>
          </p:txBody>
        </p:sp>
        <p:sp>
          <p:nvSpPr>
            <p:cNvPr id="229" name="Line 51">
              <a:extLst>
                <a:ext uri="{FF2B5EF4-FFF2-40B4-BE49-F238E27FC236}">
                  <a16:creationId xmlns:a16="http://schemas.microsoft.com/office/drawing/2014/main" id="{03447210-CACD-AE40-8C8C-258D66ABCD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51197" y="4522814"/>
              <a:ext cx="8292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0" name="Rectangle 52">
              <a:extLst>
                <a:ext uri="{FF2B5EF4-FFF2-40B4-BE49-F238E27FC236}">
                  <a16:creationId xmlns:a16="http://schemas.microsoft.com/office/drawing/2014/main" id="{6786623B-44F3-A54A-BAA0-0A3A9B1F0B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" y="4418112"/>
              <a:ext cx="1763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1,0</a:t>
              </a:r>
            </a:p>
          </p:txBody>
        </p:sp>
        <p:sp>
          <p:nvSpPr>
            <p:cNvPr id="231" name="Line 53">
              <a:extLst>
                <a:ext uri="{FF2B5EF4-FFF2-40B4-BE49-F238E27FC236}">
                  <a16:creationId xmlns:a16="http://schemas.microsoft.com/office/drawing/2014/main" id="{8D96902E-4FD7-D046-8577-F2836B1C4F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51197" y="3910581"/>
              <a:ext cx="8292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2" name="Rectangle 54">
              <a:extLst>
                <a:ext uri="{FF2B5EF4-FFF2-40B4-BE49-F238E27FC236}">
                  <a16:creationId xmlns:a16="http://schemas.microsoft.com/office/drawing/2014/main" id="{B0CB2E77-56B2-FA47-8685-63A8412275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" y="3808512"/>
              <a:ext cx="1763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1,5</a:t>
              </a:r>
            </a:p>
          </p:txBody>
        </p:sp>
        <p:sp>
          <p:nvSpPr>
            <p:cNvPr id="233" name="Line 55">
              <a:extLst>
                <a:ext uri="{FF2B5EF4-FFF2-40B4-BE49-F238E27FC236}">
                  <a16:creationId xmlns:a16="http://schemas.microsoft.com/office/drawing/2014/main" id="{9AAA4866-E3C2-8741-B1D2-8BFE1E1283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51197" y="3298349"/>
              <a:ext cx="8292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4" name="Rectangle 56">
              <a:extLst>
                <a:ext uri="{FF2B5EF4-FFF2-40B4-BE49-F238E27FC236}">
                  <a16:creationId xmlns:a16="http://schemas.microsoft.com/office/drawing/2014/main" id="{65EA4EE4-286D-6B40-93EC-4EB6FEF7A4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" y="3198912"/>
              <a:ext cx="1763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2,0</a:t>
              </a:r>
            </a:p>
          </p:txBody>
        </p:sp>
        <p:sp>
          <p:nvSpPr>
            <p:cNvPr id="235" name="Rectangle 58">
              <a:extLst>
                <a:ext uri="{FF2B5EF4-FFF2-40B4-BE49-F238E27FC236}">
                  <a16:creationId xmlns:a16="http://schemas.microsoft.com/office/drawing/2014/main" id="{93709718-892F-8E4B-B172-D911BA827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" y="2589312"/>
              <a:ext cx="1763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2,5</a:t>
              </a:r>
            </a:p>
          </p:txBody>
        </p:sp>
        <p:sp>
          <p:nvSpPr>
            <p:cNvPr id="236" name="Rectangle 1235">
              <a:extLst>
                <a:ext uri="{FF2B5EF4-FFF2-40B4-BE49-F238E27FC236}">
                  <a16:creationId xmlns:a16="http://schemas.microsoft.com/office/drawing/2014/main" id="{6F691049-CE22-C047-A8D5-671BFB7AC7C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987433" y="2878181"/>
              <a:ext cx="95434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 &lt; 0,0001</a:t>
              </a:r>
            </a:p>
          </p:txBody>
        </p:sp>
        <p:sp>
          <p:nvSpPr>
            <p:cNvPr id="237" name="Rectangle 1235">
              <a:extLst>
                <a:ext uri="{FF2B5EF4-FFF2-40B4-BE49-F238E27FC236}">
                  <a16:creationId xmlns:a16="http://schemas.microsoft.com/office/drawing/2014/main" id="{AF27EBA2-CF58-C14D-AFE2-ECFD524A208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94482" y="2673966"/>
              <a:ext cx="1015781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 = 0,0002</a:t>
              </a:r>
            </a:p>
          </p:txBody>
        </p:sp>
        <p:cxnSp>
          <p:nvCxnSpPr>
            <p:cNvPr id="351" name="Straight Connector 134">
              <a:extLst>
                <a:ext uri="{FF2B5EF4-FFF2-40B4-BE49-F238E27FC236}">
                  <a16:creationId xmlns:a16="http://schemas.microsoft.com/office/drawing/2014/main" id="{C351C928-B7B7-8741-A9E0-FE6D65416B94}"/>
                </a:ext>
              </a:extLst>
            </p:cNvPr>
            <p:cNvCxnSpPr>
              <a:cxnSpLocks noChangeShapeType="1"/>
              <a:stCxn id="222" idx="0"/>
            </p:cNvCxnSpPr>
            <p:nvPr/>
          </p:nvCxnSpPr>
          <p:spPr bwMode="auto">
            <a:xfrm flipV="1">
              <a:off x="2033002" y="2679700"/>
              <a:ext cx="3175" cy="306705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2" name="Line 55">
              <a:extLst>
                <a:ext uri="{FF2B5EF4-FFF2-40B4-BE49-F238E27FC236}">
                  <a16:creationId xmlns:a16="http://schemas.microsoft.com/office/drawing/2014/main" id="{86E15B33-EE71-034F-9254-D283560E0C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51197" y="2701037"/>
              <a:ext cx="8292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3" name="Line 49">
              <a:extLst>
                <a:ext uri="{FF2B5EF4-FFF2-40B4-BE49-F238E27FC236}">
                  <a16:creationId xmlns:a16="http://schemas.microsoft.com/office/drawing/2014/main" id="{2F857302-9659-344F-A63F-7436C667C0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51197" y="5745337"/>
              <a:ext cx="8292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54" name="Gruppieren 353">
            <a:extLst>
              <a:ext uri="{FF2B5EF4-FFF2-40B4-BE49-F238E27FC236}">
                <a16:creationId xmlns:a16="http://schemas.microsoft.com/office/drawing/2014/main" id="{C5A27A6E-D0D6-3143-983C-ABE5391D8B58}"/>
              </a:ext>
            </a:extLst>
          </p:cNvPr>
          <p:cNvGrpSpPr/>
          <p:nvPr/>
        </p:nvGrpSpPr>
        <p:grpSpPr>
          <a:xfrm>
            <a:off x="4808870" y="1493295"/>
            <a:ext cx="4146062" cy="3603398"/>
            <a:chOff x="3311525" y="2084501"/>
            <a:chExt cx="4146062" cy="3603398"/>
          </a:xfrm>
        </p:grpSpPr>
        <p:sp>
          <p:nvSpPr>
            <p:cNvPr id="355" name="Rectangle 10">
              <a:extLst>
                <a:ext uri="{FF2B5EF4-FFF2-40B4-BE49-F238E27FC236}">
                  <a16:creationId xmlns:a16="http://schemas.microsoft.com/office/drawing/2014/main" id="{9BAAF5B6-3938-CD45-AEC1-A803E50F8E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3580" y="4188645"/>
              <a:ext cx="379651" cy="141328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altLang="de-DE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56" name="Freeform 12">
              <a:extLst>
                <a:ext uri="{FF2B5EF4-FFF2-40B4-BE49-F238E27FC236}">
                  <a16:creationId xmlns:a16="http://schemas.microsoft.com/office/drawing/2014/main" id="{075905F2-38CE-7648-B07F-58230497B4C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0367" y="3879443"/>
              <a:ext cx="68406" cy="1508"/>
            </a:xfrm>
            <a:custGeom>
              <a:avLst/>
              <a:gdLst>
                <a:gd name="T0" fmla="*/ 0 w 92"/>
                <a:gd name="T1" fmla="*/ 0 h 1887"/>
                <a:gd name="T2" fmla="*/ 2147483647 w 92"/>
                <a:gd name="T3" fmla="*/ 0 h 1887"/>
                <a:gd name="T4" fmla="*/ 0 w 92"/>
                <a:gd name="T5" fmla="*/ 0 h 1887"/>
                <a:gd name="T6" fmla="*/ 0 60000 65536"/>
                <a:gd name="T7" fmla="*/ 0 60000 65536"/>
                <a:gd name="T8" fmla="*/ 0 60000 65536"/>
                <a:gd name="T9" fmla="*/ 0 w 92"/>
                <a:gd name="T10" fmla="*/ 0 h 1887"/>
                <a:gd name="T11" fmla="*/ 92 w 92"/>
                <a:gd name="T12" fmla="*/ 1887 h 18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887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7" name="Line 13">
              <a:extLst>
                <a:ext uri="{FF2B5EF4-FFF2-40B4-BE49-F238E27FC236}">
                  <a16:creationId xmlns:a16="http://schemas.microsoft.com/office/drawing/2014/main" id="{32EC7D48-D501-EE47-8F31-AAEDFBAD37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3442" y="3879443"/>
              <a:ext cx="1509" cy="6229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8" name="Freeform 14">
              <a:extLst>
                <a:ext uri="{FF2B5EF4-FFF2-40B4-BE49-F238E27FC236}">
                  <a16:creationId xmlns:a16="http://schemas.microsoft.com/office/drawing/2014/main" id="{04D2F98A-2241-DB45-AC43-D9AC832EDB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0367" y="4502372"/>
              <a:ext cx="68406" cy="3017"/>
            </a:xfrm>
            <a:custGeom>
              <a:avLst/>
              <a:gdLst>
                <a:gd name="T0" fmla="*/ 0 w 92"/>
                <a:gd name="T1" fmla="*/ 0 h 1887"/>
                <a:gd name="T2" fmla="*/ 2147483647 w 92"/>
                <a:gd name="T3" fmla="*/ 0 h 1887"/>
                <a:gd name="T4" fmla="*/ 0 w 92"/>
                <a:gd name="T5" fmla="*/ 0 h 1887"/>
                <a:gd name="T6" fmla="*/ 0 60000 65536"/>
                <a:gd name="T7" fmla="*/ 0 60000 65536"/>
                <a:gd name="T8" fmla="*/ 0 60000 65536"/>
                <a:gd name="T9" fmla="*/ 0 w 92"/>
                <a:gd name="T10" fmla="*/ 0 h 1887"/>
                <a:gd name="T11" fmla="*/ 92 w 92"/>
                <a:gd name="T12" fmla="*/ 1887 h 18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887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9" name="Rectangle 15">
              <a:extLst>
                <a:ext uri="{FF2B5EF4-FFF2-40B4-BE49-F238E27FC236}">
                  <a16:creationId xmlns:a16="http://schemas.microsoft.com/office/drawing/2014/main" id="{BFBCF458-AFC6-2B44-90EF-04C27878C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403" y="4138871"/>
              <a:ext cx="379651" cy="146305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altLang="de-DE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60" name="Freeform 17">
              <a:extLst>
                <a:ext uri="{FF2B5EF4-FFF2-40B4-BE49-F238E27FC236}">
                  <a16:creationId xmlns:a16="http://schemas.microsoft.com/office/drawing/2014/main" id="{CBE188A8-3BC0-8B49-B345-85504593802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5122" y="3746712"/>
              <a:ext cx="68406" cy="1508"/>
            </a:xfrm>
            <a:custGeom>
              <a:avLst/>
              <a:gdLst>
                <a:gd name="T0" fmla="*/ 0 w 92"/>
                <a:gd name="T1" fmla="*/ 0 h 1887"/>
                <a:gd name="T2" fmla="*/ 2147483647 w 92"/>
                <a:gd name="T3" fmla="*/ 0 h 1887"/>
                <a:gd name="T4" fmla="*/ 0 w 92"/>
                <a:gd name="T5" fmla="*/ 0 h 1887"/>
                <a:gd name="T6" fmla="*/ 0 60000 65536"/>
                <a:gd name="T7" fmla="*/ 0 60000 65536"/>
                <a:gd name="T8" fmla="*/ 0 60000 65536"/>
                <a:gd name="T9" fmla="*/ 0 w 92"/>
                <a:gd name="T10" fmla="*/ 0 h 1887"/>
                <a:gd name="T11" fmla="*/ 92 w 92"/>
                <a:gd name="T12" fmla="*/ 1887 h 18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887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1" name="Line 18">
              <a:extLst>
                <a:ext uri="{FF2B5EF4-FFF2-40B4-BE49-F238E27FC236}">
                  <a16:creationId xmlns:a16="http://schemas.microsoft.com/office/drawing/2014/main" id="{DF2A2DEF-2065-394B-8BF7-32694BB19F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39803" y="3746712"/>
              <a:ext cx="1508" cy="7813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2" name="Freeform 19">
              <a:extLst>
                <a:ext uri="{FF2B5EF4-FFF2-40B4-BE49-F238E27FC236}">
                  <a16:creationId xmlns:a16="http://schemas.microsoft.com/office/drawing/2014/main" id="{D16F05D8-FECB-3A4E-B55A-1950F007DE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5122" y="4528014"/>
              <a:ext cx="68406" cy="1508"/>
            </a:xfrm>
            <a:custGeom>
              <a:avLst/>
              <a:gdLst>
                <a:gd name="T0" fmla="*/ 0 w 92"/>
                <a:gd name="T1" fmla="*/ 0 h 1887"/>
                <a:gd name="T2" fmla="*/ 2147483647 w 92"/>
                <a:gd name="T3" fmla="*/ 0 h 1887"/>
                <a:gd name="T4" fmla="*/ 0 w 92"/>
                <a:gd name="T5" fmla="*/ 0 h 1887"/>
                <a:gd name="T6" fmla="*/ 0 60000 65536"/>
                <a:gd name="T7" fmla="*/ 0 60000 65536"/>
                <a:gd name="T8" fmla="*/ 0 60000 65536"/>
                <a:gd name="T9" fmla="*/ 0 w 92"/>
                <a:gd name="T10" fmla="*/ 0 h 1887"/>
                <a:gd name="T11" fmla="*/ 92 w 92"/>
                <a:gd name="T12" fmla="*/ 1887 h 18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887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3" name="Rectangle 20">
              <a:extLst>
                <a:ext uri="{FF2B5EF4-FFF2-40B4-BE49-F238E27FC236}">
                  <a16:creationId xmlns:a16="http://schemas.microsoft.com/office/drawing/2014/main" id="{E9D5E24E-9715-0F48-99B5-5C6BFCA4C3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0355" y="4420924"/>
              <a:ext cx="379651" cy="118100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altLang="de-DE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64" name="Freeform 22">
              <a:extLst>
                <a:ext uri="{FF2B5EF4-FFF2-40B4-BE49-F238E27FC236}">
                  <a16:creationId xmlns:a16="http://schemas.microsoft.com/office/drawing/2014/main" id="{801A41D4-F20A-1043-BED6-3662E655FA13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2857" y="3883967"/>
              <a:ext cx="68406" cy="3017"/>
            </a:xfrm>
            <a:custGeom>
              <a:avLst/>
              <a:gdLst>
                <a:gd name="T0" fmla="*/ 0 w 92"/>
                <a:gd name="T1" fmla="*/ 0 h 1887"/>
                <a:gd name="T2" fmla="*/ 2147483647 w 92"/>
                <a:gd name="T3" fmla="*/ 0 h 1887"/>
                <a:gd name="T4" fmla="*/ 0 w 92"/>
                <a:gd name="T5" fmla="*/ 0 h 1887"/>
                <a:gd name="T6" fmla="*/ 0 60000 65536"/>
                <a:gd name="T7" fmla="*/ 0 60000 65536"/>
                <a:gd name="T8" fmla="*/ 0 60000 65536"/>
                <a:gd name="T9" fmla="*/ 0 w 92"/>
                <a:gd name="T10" fmla="*/ 0 h 1887"/>
                <a:gd name="T11" fmla="*/ 92 w 92"/>
                <a:gd name="T12" fmla="*/ 1887 h 18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887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5" name="Line 23">
              <a:extLst>
                <a:ext uri="{FF2B5EF4-FFF2-40B4-BE49-F238E27FC236}">
                  <a16:creationId xmlns:a16="http://schemas.microsoft.com/office/drawing/2014/main" id="{7DE25342-E752-7041-B609-D5D60ECDDE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90554" y="3883967"/>
              <a:ext cx="1509" cy="10693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6" name="Freeform 24">
              <a:extLst>
                <a:ext uri="{FF2B5EF4-FFF2-40B4-BE49-F238E27FC236}">
                  <a16:creationId xmlns:a16="http://schemas.microsoft.com/office/drawing/2014/main" id="{7A82E5FC-9E92-084D-BE7D-26F4509FBCC7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2857" y="4953355"/>
              <a:ext cx="68406" cy="1508"/>
            </a:xfrm>
            <a:custGeom>
              <a:avLst/>
              <a:gdLst>
                <a:gd name="T0" fmla="*/ 0 w 92"/>
                <a:gd name="T1" fmla="*/ 0 h 1887"/>
                <a:gd name="T2" fmla="*/ 2147483647 w 92"/>
                <a:gd name="T3" fmla="*/ 0 h 1887"/>
                <a:gd name="T4" fmla="*/ 0 w 92"/>
                <a:gd name="T5" fmla="*/ 0 h 1887"/>
                <a:gd name="T6" fmla="*/ 0 60000 65536"/>
                <a:gd name="T7" fmla="*/ 0 60000 65536"/>
                <a:gd name="T8" fmla="*/ 0 60000 65536"/>
                <a:gd name="T9" fmla="*/ 0 w 92"/>
                <a:gd name="T10" fmla="*/ 0 h 1887"/>
                <a:gd name="T11" fmla="*/ 92 w 92"/>
                <a:gd name="T12" fmla="*/ 1887 h 18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887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7" name="Rectangle 25">
              <a:extLst>
                <a:ext uri="{FF2B5EF4-FFF2-40B4-BE49-F238E27FC236}">
                  <a16:creationId xmlns:a16="http://schemas.microsoft.com/office/drawing/2014/main" id="{D9154976-9113-DC4D-891D-09703F83A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2102" y="3291204"/>
              <a:ext cx="379651" cy="231072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altLang="de-DE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68" name="Freeform 27">
              <a:extLst>
                <a:ext uri="{FF2B5EF4-FFF2-40B4-BE49-F238E27FC236}">
                  <a16:creationId xmlns:a16="http://schemas.microsoft.com/office/drawing/2014/main" id="{3736A22B-6846-1143-9A96-3F3C866B68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2888" y="2977477"/>
              <a:ext cx="68406" cy="1508"/>
            </a:xfrm>
            <a:custGeom>
              <a:avLst/>
              <a:gdLst>
                <a:gd name="T0" fmla="*/ 0 w 92"/>
                <a:gd name="T1" fmla="*/ 0 h 1887"/>
                <a:gd name="T2" fmla="*/ 2147483647 w 92"/>
                <a:gd name="T3" fmla="*/ 0 h 1887"/>
                <a:gd name="T4" fmla="*/ 0 w 92"/>
                <a:gd name="T5" fmla="*/ 0 h 1887"/>
                <a:gd name="T6" fmla="*/ 0 60000 65536"/>
                <a:gd name="T7" fmla="*/ 0 60000 65536"/>
                <a:gd name="T8" fmla="*/ 0 60000 65536"/>
                <a:gd name="T9" fmla="*/ 0 w 92"/>
                <a:gd name="T10" fmla="*/ 0 h 1887"/>
                <a:gd name="T11" fmla="*/ 92 w 92"/>
                <a:gd name="T12" fmla="*/ 1887 h 18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887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9" name="Line 28">
              <a:extLst>
                <a:ext uri="{FF2B5EF4-FFF2-40B4-BE49-F238E27FC236}">
                  <a16:creationId xmlns:a16="http://schemas.microsoft.com/office/drawing/2014/main" id="{5A8F7504-3E1B-6B41-8070-CA8EEF0C2D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80584" y="2977477"/>
              <a:ext cx="4404" cy="6310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0" name="Freeform 29">
              <a:extLst>
                <a:ext uri="{FF2B5EF4-FFF2-40B4-BE49-F238E27FC236}">
                  <a16:creationId xmlns:a16="http://schemas.microsoft.com/office/drawing/2014/main" id="{429326C1-D825-2947-B0A5-0C7CEF1796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2888" y="3603424"/>
              <a:ext cx="68406" cy="1509"/>
            </a:xfrm>
            <a:custGeom>
              <a:avLst/>
              <a:gdLst>
                <a:gd name="T0" fmla="*/ 0 w 92"/>
                <a:gd name="T1" fmla="*/ 0 h 1887"/>
                <a:gd name="T2" fmla="*/ 2147483647 w 92"/>
                <a:gd name="T3" fmla="*/ 0 h 1887"/>
                <a:gd name="T4" fmla="*/ 0 w 92"/>
                <a:gd name="T5" fmla="*/ 0 h 1887"/>
                <a:gd name="T6" fmla="*/ 0 60000 65536"/>
                <a:gd name="T7" fmla="*/ 0 60000 65536"/>
                <a:gd name="T8" fmla="*/ 0 60000 65536"/>
                <a:gd name="T9" fmla="*/ 0 w 92"/>
                <a:gd name="T10" fmla="*/ 0 h 1887"/>
                <a:gd name="T11" fmla="*/ 92 w 92"/>
                <a:gd name="T12" fmla="*/ 1887 h 18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887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1" name="Rectangle 30">
              <a:extLst>
                <a:ext uri="{FF2B5EF4-FFF2-40B4-BE49-F238E27FC236}">
                  <a16:creationId xmlns:a16="http://schemas.microsoft.com/office/drawing/2014/main" id="{B12635AA-E60D-1B47-BAC5-0D74EA62A3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1054" y="3291204"/>
              <a:ext cx="379651" cy="231072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altLang="de-DE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72" name="Freeform 32">
              <a:extLst>
                <a:ext uri="{FF2B5EF4-FFF2-40B4-BE49-F238E27FC236}">
                  <a16:creationId xmlns:a16="http://schemas.microsoft.com/office/drawing/2014/main" id="{DF168F62-33B3-0D41-9E5C-FF859B1881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3117" y="2911112"/>
              <a:ext cx="68406" cy="1508"/>
            </a:xfrm>
            <a:custGeom>
              <a:avLst/>
              <a:gdLst>
                <a:gd name="T0" fmla="*/ 0 w 92"/>
                <a:gd name="T1" fmla="*/ 0 h 1887"/>
                <a:gd name="T2" fmla="*/ 2147483647 w 92"/>
                <a:gd name="T3" fmla="*/ 0 h 1887"/>
                <a:gd name="T4" fmla="*/ 0 w 92"/>
                <a:gd name="T5" fmla="*/ 0 h 1887"/>
                <a:gd name="T6" fmla="*/ 0 60000 65536"/>
                <a:gd name="T7" fmla="*/ 0 60000 65536"/>
                <a:gd name="T8" fmla="*/ 0 60000 65536"/>
                <a:gd name="T9" fmla="*/ 0 w 92"/>
                <a:gd name="T10" fmla="*/ 0 h 1887"/>
                <a:gd name="T11" fmla="*/ 92 w 92"/>
                <a:gd name="T12" fmla="*/ 1887 h 18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887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3" name="Line 33">
              <a:extLst>
                <a:ext uri="{FF2B5EF4-FFF2-40B4-BE49-F238E27FC236}">
                  <a16:creationId xmlns:a16="http://schemas.microsoft.com/office/drawing/2014/main" id="{84F54CC9-8103-A043-8505-9320302950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09307" y="2911112"/>
              <a:ext cx="1508" cy="754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4" name="Freeform 34">
              <a:extLst>
                <a:ext uri="{FF2B5EF4-FFF2-40B4-BE49-F238E27FC236}">
                  <a16:creationId xmlns:a16="http://schemas.microsoft.com/office/drawing/2014/main" id="{42144315-1A1B-FC4F-8CA2-544EC590A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3117" y="3665264"/>
              <a:ext cx="68406" cy="3017"/>
            </a:xfrm>
            <a:custGeom>
              <a:avLst/>
              <a:gdLst>
                <a:gd name="T0" fmla="*/ 0 w 92"/>
                <a:gd name="T1" fmla="*/ 0 h 1887"/>
                <a:gd name="T2" fmla="*/ 2147483647 w 92"/>
                <a:gd name="T3" fmla="*/ 0 h 1887"/>
                <a:gd name="T4" fmla="*/ 0 w 92"/>
                <a:gd name="T5" fmla="*/ 0 h 1887"/>
                <a:gd name="T6" fmla="*/ 0 60000 65536"/>
                <a:gd name="T7" fmla="*/ 0 60000 65536"/>
                <a:gd name="T8" fmla="*/ 0 60000 65536"/>
                <a:gd name="T9" fmla="*/ 0 w 92"/>
                <a:gd name="T10" fmla="*/ 0 h 1887"/>
                <a:gd name="T11" fmla="*/ 92 w 92"/>
                <a:gd name="T12" fmla="*/ 1887 h 18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887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5" name="Rectangle 35">
              <a:extLst>
                <a:ext uri="{FF2B5EF4-FFF2-40B4-BE49-F238E27FC236}">
                  <a16:creationId xmlns:a16="http://schemas.microsoft.com/office/drawing/2014/main" id="{BFA3CE14-382E-AC46-B108-A372702D5B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0005" y="3350028"/>
              <a:ext cx="379651" cy="225189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altLang="de-DE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76" name="Freeform 37">
              <a:extLst>
                <a:ext uri="{FF2B5EF4-FFF2-40B4-BE49-F238E27FC236}">
                  <a16:creationId xmlns:a16="http://schemas.microsoft.com/office/drawing/2014/main" id="{7887DF1B-2025-2D4F-BB8F-2B521956CC9D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3868" y="2793464"/>
              <a:ext cx="68406" cy="1508"/>
            </a:xfrm>
            <a:custGeom>
              <a:avLst/>
              <a:gdLst>
                <a:gd name="T0" fmla="*/ 0 w 92"/>
                <a:gd name="T1" fmla="*/ 0 h 1887"/>
                <a:gd name="T2" fmla="*/ 2147483647 w 92"/>
                <a:gd name="T3" fmla="*/ 0 h 1887"/>
                <a:gd name="T4" fmla="*/ 0 w 92"/>
                <a:gd name="T5" fmla="*/ 0 h 1887"/>
                <a:gd name="T6" fmla="*/ 0 60000 65536"/>
                <a:gd name="T7" fmla="*/ 0 60000 65536"/>
                <a:gd name="T8" fmla="*/ 0 60000 65536"/>
                <a:gd name="T9" fmla="*/ 0 w 92"/>
                <a:gd name="T10" fmla="*/ 0 h 1887"/>
                <a:gd name="T11" fmla="*/ 92 w 92"/>
                <a:gd name="T12" fmla="*/ 1887 h 18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887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7" name="Line 38">
              <a:extLst>
                <a:ext uri="{FF2B5EF4-FFF2-40B4-BE49-F238E27FC236}">
                  <a16:creationId xmlns:a16="http://schemas.microsoft.com/office/drawing/2014/main" id="{29A71435-2CC1-EA42-AC1F-7D9340D5B3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60057" y="2793464"/>
              <a:ext cx="1509" cy="11146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8" name="Freeform 39">
              <a:extLst>
                <a:ext uri="{FF2B5EF4-FFF2-40B4-BE49-F238E27FC236}">
                  <a16:creationId xmlns:a16="http://schemas.microsoft.com/office/drawing/2014/main" id="{47DB829A-2930-2B4E-929E-74CA7A86F519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3868" y="3908100"/>
              <a:ext cx="68406" cy="1509"/>
            </a:xfrm>
            <a:custGeom>
              <a:avLst/>
              <a:gdLst>
                <a:gd name="T0" fmla="*/ 0 w 92"/>
                <a:gd name="T1" fmla="*/ 0 h 1887"/>
                <a:gd name="T2" fmla="*/ 2147483647 w 92"/>
                <a:gd name="T3" fmla="*/ 0 h 1887"/>
                <a:gd name="T4" fmla="*/ 0 w 92"/>
                <a:gd name="T5" fmla="*/ 0 h 1887"/>
                <a:gd name="T6" fmla="*/ 0 60000 65536"/>
                <a:gd name="T7" fmla="*/ 0 60000 65536"/>
                <a:gd name="T8" fmla="*/ 0 60000 65536"/>
                <a:gd name="T9" fmla="*/ 0 w 92"/>
                <a:gd name="T10" fmla="*/ 0 h 1887"/>
                <a:gd name="T11" fmla="*/ 92 w 92"/>
                <a:gd name="T12" fmla="*/ 1887 h 18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2" h="1887">
                  <a:moveTo>
                    <a:pt x="0" y="0"/>
                  </a:moveTo>
                  <a:lnTo>
                    <a:pt x="92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9" name="Line 42">
              <a:extLst>
                <a:ext uri="{FF2B5EF4-FFF2-40B4-BE49-F238E27FC236}">
                  <a16:creationId xmlns:a16="http://schemas.microsoft.com/office/drawing/2014/main" id="{6E658140-E0B5-9B40-921E-F1C15910AE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2095" y="5603434"/>
              <a:ext cx="36254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0" name="Line 43">
              <a:extLst>
                <a:ext uri="{FF2B5EF4-FFF2-40B4-BE49-F238E27FC236}">
                  <a16:creationId xmlns:a16="http://schemas.microsoft.com/office/drawing/2014/main" id="{626B71B9-555F-EE4E-B763-37EC85EC53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7788" y="5601926"/>
              <a:ext cx="0" cy="859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1" name="Line 45">
              <a:extLst>
                <a:ext uri="{FF2B5EF4-FFF2-40B4-BE49-F238E27FC236}">
                  <a16:creationId xmlns:a16="http://schemas.microsoft.com/office/drawing/2014/main" id="{E0278771-2C45-DE42-BB61-BDC125B56F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01520" y="5601926"/>
              <a:ext cx="0" cy="859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2" name="Line 47">
              <a:extLst>
                <a:ext uri="{FF2B5EF4-FFF2-40B4-BE49-F238E27FC236}">
                  <a16:creationId xmlns:a16="http://schemas.microsoft.com/office/drawing/2014/main" id="{177B84DF-ACA2-C344-AEF9-8753928956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53779" y="5601926"/>
              <a:ext cx="0" cy="859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3" name="Line 49">
              <a:extLst>
                <a:ext uri="{FF2B5EF4-FFF2-40B4-BE49-F238E27FC236}">
                  <a16:creationId xmlns:a16="http://schemas.microsoft.com/office/drawing/2014/main" id="{4EE68AF3-284B-6C48-A0FD-93C159935B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36620" y="2549119"/>
              <a:ext cx="3016" cy="30528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4" name="Line 50">
              <a:extLst>
                <a:ext uri="{FF2B5EF4-FFF2-40B4-BE49-F238E27FC236}">
                  <a16:creationId xmlns:a16="http://schemas.microsoft.com/office/drawing/2014/main" id="{84345781-C550-0345-9878-FCC9A3FEA4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46124" y="5601829"/>
              <a:ext cx="859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5" name="Rectangle 51">
              <a:extLst>
                <a:ext uri="{FF2B5EF4-FFF2-40B4-BE49-F238E27FC236}">
                  <a16:creationId xmlns:a16="http://schemas.microsoft.com/office/drawing/2014/main" id="{76135B5F-B55B-B940-BCF1-78BA155549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9268" y="5490312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386" name="Line 52">
              <a:extLst>
                <a:ext uri="{FF2B5EF4-FFF2-40B4-BE49-F238E27FC236}">
                  <a16:creationId xmlns:a16="http://schemas.microsoft.com/office/drawing/2014/main" id="{82A85D87-9EAD-5A44-A332-0AE527E950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50650" y="4838724"/>
              <a:ext cx="859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7" name="Rectangle 53">
              <a:extLst>
                <a:ext uri="{FF2B5EF4-FFF2-40B4-BE49-F238E27FC236}">
                  <a16:creationId xmlns:a16="http://schemas.microsoft.com/office/drawing/2014/main" id="{C080BF8B-189D-F14E-92C1-9527FB3759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9268" y="4727110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88" name="Line 54">
              <a:extLst>
                <a:ext uri="{FF2B5EF4-FFF2-40B4-BE49-F238E27FC236}">
                  <a16:creationId xmlns:a16="http://schemas.microsoft.com/office/drawing/2014/main" id="{5A5D45DB-9AE4-C84D-9201-5FDAFD704E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50650" y="4074014"/>
              <a:ext cx="859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9" name="Rectangle 55">
              <a:extLst>
                <a:ext uri="{FF2B5EF4-FFF2-40B4-BE49-F238E27FC236}">
                  <a16:creationId xmlns:a16="http://schemas.microsoft.com/office/drawing/2014/main" id="{71BFA505-A455-3A49-95F7-F174BD6116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9268" y="3965416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390" name="Line 56">
              <a:extLst>
                <a:ext uri="{FF2B5EF4-FFF2-40B4-BE49-F238E27FC236}">
                  <a16:creationId xmlns:a16="http://schemas.microsoft.com/office/drawing/2014/main" id="{10B9A8FA-1843-3345-8A9E-F9DFBD1C35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50650" y="3312321"/>
              <a:ext cx="859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1" name="Rectangle 57">
              <a:extLst>
                <a:ext uri="{FF2B5EF4-FFF2-40B4-BE49-F238E27FC236}">
                  <a16:creationId xmlns:a16="http://schemas.microsoft.com/office/drawing/2014/main" id="{8E55E458-5B74-6146-9732-718267163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9268" y="3202214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392" name="Line 58">
              <a:extLst>
                <a:ext uri="{FF2B5EF4-FFF2-40B4-BE49-F238E27FC236}">
                  <a16:creationId xmlns:a16="http://schemas.microsoft.com/office/drawing/2014/main" id="{4B0D7F04-E57F-AF4D-B2DF-E8C096904E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55175" y="2552135"/>
              <a:ext cx="859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3" name="Rectangle 59">
              <a:extLst>
                <a:ext uri="{FF2B5EF4-FFF2-40B4-BE49-F238E27FC236}">
                  <a16:creationId xmlns:a16="http://schemas.microsoft.com/office/drawing/2014/main" id="{8C6D0A98-6FF4-7746-9709-44473CB5A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9268" y="2440521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394" name="Rectangle 1235">
              <a:extLst>
                <a:ext uri="{FF2B5EF4-FFF2-40B4-BE49-F238E27FC236}">
                  <a16:creationId xmlns:a16="http://schemas.microsoft.com/office/drawing/2014/main" id="{7B5181E2-AD86-D942-987C-5126D3090C8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0355" y="2575448"/>
              <a:ext cx="759301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 = 0,005</a:t>
              </a:r>
            </a:p>
          </p:txBody>
        </p:sp>
        <p:sp>
          <p:nvSpPr>
            <p:cNvPr id="395" name="Rectangle 1235">
              <a:extLst>
                <a:ext uri="{FF2B5EF4-FFF2-40B4-BE49-F238E27FC236}">
                  <a16:creationId xmlns:a16="http://schemas.microsoft.com/office/drawing/2014/main" id="{977D67C4-A5C2-064B-8EBD-99668956366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241403" y="2687070"/>
              <a:ext cx="75930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 = 0,001</a:t>
              </a:r>
            </a:p>
          </p:txBody>
        </p:sp>
        <p:sp>
          <p:nvSpPr>
            <p:cNvPr id="396" name="Rectangle 1235">
              <a:extLst>
                <a:ext uri="{FF2B5EF4-FFF2-40B4-BE49-F238E27FC236}">
                  <a16:creationId xmlns:a16="http://schemas.microsoft.com/office/drawing/2014/main" id="{D034609B-356D-3C4C-9676-8719B1A2E76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21191" y="2750418"/>
              <a:ext cx="740561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 &lt; 0,0001</a:t>
              </a:r>
            </a:p>
          </p:txBody>
        </p:sp>
        <p:sp>
          <p:nvSpPr>
            <p:cNvPr id="397" name="Rectangle 220">
              <a:extLst>
                <a:ext uri="{FF2B5EF4-FFF2-40B4-BE49-F238E27FC236}">
                  <a16:creationId xmlns:a16="http://schemas.microsoft.com/office/drawing/2014/main" id="{4726E8D0-A265-4743-B6FD-559012300F4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1627391" y="3768635"/>
              <a:ext cx="3583730" cy="215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de-DE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398" name="Straight Connector 135">
              <a:extLst>
                <a:ext uri="{FF2B5EF4-FFF2-40B4-BE49-F238E27FC236}">
                  <a16:creationId xmlns:a16="http://schemas.microsoft.com/office/drawing/2014/main" id="{A1D93DBA-6439-6F4D-92C5-312095B4DD4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6199103" y="2489774"/>
              <a:ext cx="4763" cy="306705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220463281"/>
      </p:ext>
    </p:extLst>
  </p:cSld>
  <p:clrMapOvr>
    <a:masterClrMapping/>
  </p:clrMapOvr>
  <p:transition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809B5D6-9BE2-D041-8550-8EDD94BB4A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324600"/>
            <a:ext cx="4032000" cy="203133"/>
          </a:xfrm>
        </p:spPr>
        <p:txBody>
          <a:bodyPr/>
          <a:lstStyle/>
          <a:p>
            <a:r>
              <a:rPr lang="de-DE" dirty="0"/>
              <a:t>Adaptiert nach Kendler DL et al. </a:t>
            </a:r>
            <a:r>
              <a:rPr lang="de-DE" i="1" dirty="0"/>
              <a:t>J </a:t>
            </a:r>
            <a:r>
              <a:rPr lang="de-DE" i="1" dirty="0" err="1"/>
              <a:t>Bone</a:t>
            </a:r>
            <a:r>
              <a:rPr lang="de-DE" i="1" dirty="0"/>
              <a:t> </a:t>
            </a:r>
            <a:r>
              <a:rPr lang="de-DE" i="1" dirty="0" err="1"/>
              <a:t>Miner</a:t>
            </a:r>
            <a:r>
              <a:rPr lang="de-DE" i="1" dirty="0"/>
              <a:t> Res</a:t>
            </a:r>
            <a:r>
              <a:rPr lang="de-DE" dirty="0"/>
              <a:t>. 2010 Jan;25(1):72-81</a:t>
            </a:r>
          </a:p>
        </p:txBody>
      </p:sp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 dirty="0"/>
              <a:t>Zusammenfassung der unerwünschten Ereignisse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652815"/>
              </p:ext>
            </p:extLst>
          </p:nvPr>
        </p:nvGraphicFramePr>
        <p:xfrm>
          <a:off x="533400" y="1219200"/>
          <a:ext cx="8077200" cy="452755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591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3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2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19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Unerwünschte Ereignisse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Anzahl Patientinnen (%)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Alendronat</a:t>
                      </a:r>
                      <a:endParaRPr kumimoji="0" lang="en-US" sz="12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 = 249</a:t>
                      </a: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Denosumab</a:t>
                      </a:r>
                      <a:endParaRPr kumimoji="0" lang="en-US" sz="1200" u="none" strike="noStrike" cap="none" normalizeH="0" baseline="0" dirty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N = 253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23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Alle unerwünschten Ereignisse (UE)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196 (78,7)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197 (77,9)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1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Schwerwiegende unerwünschte Ereignisse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16 (6,4)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15 (5,9)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86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Abbruch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der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Studienmedikation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aufgrund</a:t>
                      </a:r>
                      <a:endParaRPr kumimoji="0" lang="en-US" sz="1200" u="none" strike="noStrike" cap="none" normalizeH="0" baseline="0" dirty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von UE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2 (0,8)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3 (1,2)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1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Tödliche Ereignisse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0 (0,0)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1 (0,4)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1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Ausgewählte UE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1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  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Klinische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Frakturen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4 (1,6)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8 (3,2)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1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  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Gastrointestinale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Störungen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60 (24,1)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58 (22,9)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41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    Infektionen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93 (37,3)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111 (43,9)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1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    Neoplasien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9 (3,6)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9 (3,6)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1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Ausgewählte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SUE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7A76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7A76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37A76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41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    Infektionen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3 (1,2)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1 (0,4)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41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    Neoplasien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3 (1,2)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3 (1,2)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48000"/>
      </p:ext>
    </p:extLst>
  </p:cSld>
  <p:clrMapOvr>
    <a:masterClrMapping/>
  </p:clrMapOvr>
  <p:transition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b="1" dirty="0">
                <a:latin typeface="Arial" panose="020B0604020202020204" pitchFamily="34" charset="0"/>
                <a:cs typeface="Arial" panose="020B0604020202020204" pitchFamily="34" charset="0"/>
              </a:rPr>
              <a:t>Zusammenfassung der Ergebnisse  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F51ADB0F-06F0-3142-B773-6F0E5990A0F6}"/>
              </a:ext>
            </a:extLst>
          </p:cNvPr>
          <p:cNvGrpSpPr/>
          <p:nvPr/>
        </p:nvGrpSpPr>
        <p:grpSpPr>
          <a:xfrm>
            <a:off x="304800" y="1913965"/>
            <a:ext cx="8610600" cy="875262"/>
            <a:chOff x="0" y="171825"/>
            <a:chExt cx="2175867" cy="875262"/>
          </a:xfrm>
          <a:scene3d>
            <a:camera prst="orthographicFront"/>
            <a:lightRig rig="flat" dir="t"/>
          </a:scene3d>
        </p:grpSpPr>
        <p:sp>
          <p:nvSpPr>
            <p:cNvPr id="22" name="Eingebuchteter Richtungspfeil 21">
              <a:extLst>
                <a:ext uri="{FF2B5EF4-FFF2-40B4-BE49-F238E27FC236}">
                  <a16:creationId xmlns:a16="http://schemas.microsoft.com/office/drawing/2014/main" id="{7CD3C2A3-3505-0A48-A1C7-9935D9BA8AA2}"/>
                </a:ext>
              </a:extLst>
            </p:cNvPr>
            <p:cNvSpPr/>
            <p:nvPr/>
          </p:nvSpPr>
          <p:spPr>
            <a:xfrm>
              <a:off x="0" y="171825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2 w 8105774"/>
                <a:gd name="connsiteY5" fmla="*/ 443485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1" y="728059"/>
                    <a:pt x="1941" y="585772"/>
                    <a:pt x="2912" y="443485"/>
                  </a:cubicBezTo>
                  <a:cubicBezTo>
                    <a:pt x="1941" y="295657"/>
                    <a:pt x="971" y="147828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3" name="Eingebuchteter Richtungspfeil 4">
              <a:extLst>
                <a:ext uri="{FF2B5EF4-FFF2-40B4-BE49-F238E27FC236}">
                  <a16:creationId xmlns:a16="http://schemas.microsoft.com/office/drawing/2014/main" id="{E3FD1DC8-9BFC-C14A-B2D1-FBD1384758AF}"/>
                </a:ext>
              </a:extLst>
            </p:cNvPr>
            <p:cNvSpPr txBox="1"/>
            <p:nvPr/>
          </p:nvSpPr>
          <p:spPr>
            <a:xfrm>
              <a:off x="109944" y="176741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lvl="0">
                <a:lnSpc>
                  <a:spcPct val="95000"/>
                </a:lnSpc>
                <a:buClr>
                  <a:srgbClr val="000000"/>
                </a:buClr>
                <a:buSzPct val="100000"/>
                <a:defRPr/>
              </a:pP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Denosumab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führte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an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allen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gemessenen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Skelettlokationen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zu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einer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größeren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Zunahme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der BMD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als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eine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Weiterbehandlung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mit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Alendronat</a:t>
              </a:r>
              <a:endParaRPr lang="en-US" altLang="de-DE" sz="1400" b="1" dirty="0">
                <a:solidFill>
                  <a:srgbClr val="000000"/>
                </a:solidFill>
                <a:latin typeface="+mj-lt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8B826518-CB4D-7146-B1DE-862029D90B19}"/>
              </a:ext>
            </a:extLst>
          </p:cNvPr>
          <p:cNvGrpSpPr/>
          <p:nvPr/>
        </p:nvGrpSpPr>
        <p:grpSpPr>
          <a:xfrm>
            <a:off x="304800" y="2903793"/>
            <a:ext cx="8610600" cy="870346"/>
            <a:chOff x="0" y="1161653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20" name="Eingebuchteter Richtungspfeil 19">
              <a:extLst>
                <a:ext uri="{FF2B5EF4-FFF2-40B4-BE49-F238E27FC236}">
                  <a16:creationId xmlns:a16="http://schemas.microsoft.com/office/drawing/2014/main" id="{B5BD391B-BA8C-F94B-B0E1-144ABFC417C8}"/>
                </a:ext>
              </a:extLst>
            </p:cNvPr>
            <p:cNvSpPr/>
            <p:nvPr/>
          </p:nvSpPr>
          <p:spPr>
            <a:xfrm>
              <a:off x="0" y="1161653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1 w 8105774"/>
                <a:gd name="connsiteY5" fmla="*/ 460111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0" y="733601"/>
                    <a:pt x="1941" y="596856"/>
                    <a:pt x="2911" y="460111"/>
                  </a:cubicBezTo>
                  <a:cubicBezTo>
                    <a:pt x="1941" y="306741"/>
                    <a:pt x="970" y="153370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1" name="Eingebuchteter Richtungspfeil 6">
              <a:extLst>
                <a:ext uri="{FF2B5EF4-FFF2-40B4-BE49-F238E27FC236}">
                  <a16:creationId xmlns:a16="http://schemas.microsoft.com/office/drawing/2014/main" id="{1CD353E6-157E-E24F-BE9A-F77460E584AE}"/>
                </a:ext>
              </a:extLst>
            </p:cNvPr>
            <p:cNvSpPr txBox="1"/>
            <p:nvPr/>
          </p:nvSpPr>
          <p:spPr>
            <a:xfrm>
              <a:off x="109944" y="1161653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lvl="0">
                <a:lnSpc>
                  <a:spcPct val="95000"/>
                </a:lnSpc>
                <a:buClr>
                  <a:srgbClr val="000000"/>
                </a:buClr>
                <a:buSzPct val="100000"/>
                <a:defRPr/>
              </a:pP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Denosumab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führte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zu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einer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stärkeren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Reduktion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der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Knochenumbaumarker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als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eine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Weiterbehandlung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mit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Alendronat</a:t>
              </a:r>
              <a:endParaRPr lang="en-US" altLang="de-DE" sz="1400" b="1" dirty="0">
                <a:solidFill>
                  <a:srgbClr val="000000"/>
                </a:solidFill>
                <a:latin typeface="+mj-lt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013B3B48-578B-7A44-AFE1-A28436FA448B}"/>
              </a:ext>
            </a:extLst>
          </p:cNvPr>
          <p:cNvGrpSpPr/>
          <p:nvPr/>
        </p:nvGrpSpPr>
        <p:grpSpPr>
          <a:xfrm>
            <a:off x="304800" y="3930254"/>
            <a:ext cx="8610600" cy="870346"/>
            <a:chOff x="0" y="2188114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18" name="Eingebuchteter Richtungspfeil 17">
              <a:extLst>
                <a:ext uri="{FF2B5EF4-FFF2-40B4-BE49-F238E27FC236}">
                  <a16:creationId xmlns:a16="http://schemas.microsoft.com/office/drawing/2014/main" id="{A9872F6D-4CB3-7F4A-AEAD-D7213958EFA0}"/>
                </a:ext>
              </a:extLst>
            </p:cNvPr>
            <p:cNvSpPr/>
            <p:nvPr/>
          </p:nvSpPr>
          <p:spPr>
            <a:xfrm>
              <a:off x="0" y="2188114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1 w 8105774"/>
                <a:gd name="connsiteY5" fmla="*/ 435173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0" y="725288"/>
                    <a:pt x="1941" y="580231"/>
                    <a:pt x="2911" y="435173"/>
                  </a:cubicBezTo>
                  <a:cubicBezTo>
                    <a:pt x="1941" y="290115"/>
                    <a:pt x="970" y="145058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9" name="Eingebuchteter Richtungspfeil 8">
              <a:extLst>
                <a:ext uri="{FF2B5EF4-FFF2-40B4-BE49-F238E27FC236}">
                  <a16:creationId xmlns:a16="http://schemas.microsoft.com/office/drawing/2014/main" id="{DDF12397-B649-6D4E-B053-943D1AF86D82}"/>
                </a:ext>
              </a:extLst>
            </p:cNvPr>
            <p:cNvSpPr txBox="1"/>
            <p:nvPr/>
          </p:nvSpPr>
          <p:spPr>
            <a:xfrm>
              <a:off x="109944" y="2188114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lvl="0">
                <a:lnSpc>
                  <a:spcPct val="95000"/>
                </a:lnSpc>
                <a:buClr>
                  <a:srgbClr val="000000"/>
                </a:buClr>
                <a:buSzPct val="100000"/>
                <a:defRPr/>
              </a:pP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Das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Profil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der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unerwünschten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Ereignisse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war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vergleichbar</a:t>
              </a:r>
              <a:endParaRPr lang="en-US" altLang="de-DE" sz="1400" b="1" dirty="0">
                <a:solidFill>
                  <a:srgbClr val="000000"/>
                </a:solidFill>
                <a:latin typeface="+mj-lt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</p:grpSp>
      <p:sp>
        <p:nvSpPr>
          <p:cNvPr id="25" name="Textplatzhalter 1">
            <a:extLst>
              <a:ext uri="{FF2B5EF4-FFF2-40B4-BE49-F238E27FC236}">
                <a16:creationId xmlns:a16="http://schemas.microsoft.com/office/drawing/2014/main" id="{644ED75F-1C4C-5B42-86DA-2C96851802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324600"/>
            <a:ext cx="4032000" cy="203133"/>
          </a:xfrm>
        </p:spPr>
        <p:txBody>
          <a:bodyPr/>
          <a:lstStyle/>
          <a:p>
            <a:r>
              <a:rPr lang="de-DE" dirty="0">
                <a:latin typeface="+mj-lt"/>
              </a:rPr>
              <a:t>Kendler DL et al. </a:t>
            </a:r>
            <a:r>
              <a:rPr lang="de-DE" i="1" dirty="0">
                <a:latin typeface="+mj-lt"/>
              </a:rPr>
              <a:t>J </a:t>
            </a:r>
            <a:r>
              <a:rPr lang="de-DE" i="1" dirty="0" err="1">
                <a:latin typeface="+mj-lt"/>
              </a:rPr>
              <a:t>Bone</a:t>
            </a:r>
            <a:r>
              <a:rPr lang="de-DE" i="1" dirty="0">
                <a:latin typeface="+mj-lt"/>
              </a:rPr>
              <a:t> </a:t>
            </a:r>
            <a:r>
              <a:rPr lang="de-DE" i="1" dirty="0" err="1">
                <a:latin typeface="+mj-lt"/>
              </a:rPr>
              <a:t>Miner</a:t>
            </a:r>
            <a:r>
              <a:rPr lang="de-DE" i="1" dirty="0">
                <a:latin typeface="+mj-lt"/>
              </a:rPr>
              <a:t> Res. </a:t>
            </a:r>
            <a:r>
              <a:rPr lang="de-DE" dirty="0">
                <a:latin typeface="+mj-lt"/>
              </a:rPr>
              <a:t>2010 Jan;25(1):72-81</a:t>
            </a:r>
          </a:p>
        </p:txBody>
      </p:sp>
    </p:spTree>
    <p:extLst>
      <p:ext uri="{BB962C8B-B14F-4D97-AF65-F5344CB8AC3E}">
        <p14:creationId xmlns:p14="http://schemas.microsoft.com/office/powerpoint/2010/main" val="3789675898"/>
      </p:ext>
    </p:extLst>
  </p:cSld>
  <p:clrMapOvr>
    <a:masterClrMapping/>
  </p:clrMapOvr>
  <p:transition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57200" y="533400"/>
            <a:ext cx="8610600" cy="601884"/>
          </a:xfrm>
        </p:spPr>
        <p:txBody>
          <a:bodyPr/>
          <a:lstStyle/>
          <a:p>
            <a:pPr eaLnBrk="1" hangingPunct="1"/>
            <a:r>
              <a:rPr lang="de-DE" altLang="de-DE" dirty="0"/>
              <a:t>Vergleich der Wirksamkeit von </a:t>
            </a:r>
            <a:r>
              <a:rPr lang="de-DE" altLang="de-DE" dirty="0" err="1"/>
              <a:t>Denosumab</a:t>
            </a:r>
            <a:r>
              <a:rPr lang="de-DE" altLang="de-DE" dirty="0"/>
              <a:t> gegenüber </a:t>
            </a:r>
            <a:r>
              <a:rPr lang="de-DE" altLang="de-DE" dirty="0" err="1"/>
              <a:t>Alendronat</a:t>
            </a:r>
            <a:r>
              <a:rPr lang="de-DE" altLang="de-DE" dirty="0"/>
              <a:t> auf Knochendichte und Knochenumbaumarker bei postmenopausalen Frauen (DECIDE) 	</a:t>
            </a:r>
          </a:p>
          <a:p>
            <a:pPr eaLnBrk="1" hangingPunct="1"/>
            <a:r>
              <a:rPr lang="de-DE" altLang="de-DE" dirty="0"/>
              <a:t>	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457200" y="6280150"/>
            <a:ext cx="8382000" cy="11557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</a:pPr>
            <a:r>
              <a:rPr lang="en-US" altLang="de-DE" i="0" dirty="0"/>
              <a:t>Brown JP et al. </a:t>
            </a:r>
            <a:r>
              <a:rPr lang="en-US" altLang="de-DE" dirty="0"/>
              <a:t>J Bone Miner Res. </a:t>
            </a:r>
            <a:r>
              <a:rPr lang="en-US" altLang="de-DE" i="0" dirty="0"/>
              <a:t>2009 Jan;24(1):153-61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</a:pPr>
            <a:endParaRPr lang="en-US" altLang="de-DE" i="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</a:pPr>
            <a:endParaRPr lang="en-US" altLang="de-DE" i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6167342"/>
            <a:ext cx="2209800" cy="57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251406"/>
      </p:ext>
    </p:extLst>
  </p:cSld>
  <p:clrMapOvr>
    <a:masterClrMapping/>
  </p:clrMapOvr>
  <p:transition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Gerade Verbindung 50">
            <a:extLst>
              <a:ext uri="{FF2B5EF4-FFF2-40B4-BE49-F238E27FC236}">
                <a16:creationId xmlns:a16="http://schemas.microsoft.com/office/drawing/2014/main" id="{97517CA5-1522-D74D-A289-8EDBF28C27DE}"/>
              </a:ext>
            </a:extLst>
          </p:cNvPr>
          <p:cNvCxnSpPr/>
          <p:nvPr/>
        </p:nvCxnSpPr>
        <p:spPr bwMode="auto">
          <a:xfrm>
            <a:off x="5755144" y="3297322"/>
            <a:ext cx="0" cy="1404000"/>
          </a:xfrm>
          <a:prstGeom prst="line">
            <a:avLst/>
          </a:pr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Gerade Verbindung 51">
            <a:extLst>
              <a:ext uri="{FF2B5EF4-FFF2-40B4-BE49-F238E27FC236}">
                <a16:creationId xmlns:a16="http://schemas.microsoft.com/office/drawing/2014/main" id="{0035B627-188D-C445-825E-91C355280A4D}"/>
              </a:ext>
            </a:extLst>
          </p:cNvPr>
          <p:cNvCxnSpPr/>
          <p:nvPr/>
        </p:nvCxnSpPr>
        <p:spPr bwMode="auto">
          <a:xfrm>
            <a:off x="6597805" y="3301783"/>
            <a:ext cx="0" cy="1404000"/>
          </a:xfrm>
          <a:prstGeom prst="line">
            <a:avLst/>
          </a:pr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Gerade Verbindung 52">
            <a:extLst>
              <a:ext uri="{FF2B5EF4-FFF2-40B4-BE49-F238E27FC236}">
                <a16:creationId xmlns:a16="http://schemas.microsoft.com/office/drawing/2014/main" id="{1F2AC6EA-EE46-CA4E-8F3C-9E98E2BFE609}"/>
              </a:ext>
            </a:extLst>
          </p:cNvPr>
          <p:cNvCxnSpPr/>
          <p:nvPr/>
        </p:nvCxnSpPr>
        <p:spPr bwMode="auto">
          <a:xfrm>
            <a:off x="7440465" y="3297322"/>
            <a:ext cx="0" cy="1404000"/>
          </a:xfrm>
          <a:prstGeom prst="line">
            <a:avLst/>
          </a:pr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platzhalter 42">
            <a:extLst>
              <a:ext uri="{FF2B5EF4-FFF2-40B4-BE49-F238E27FC236}">
                <a16:creationId xmlns:a16="http://schemas.microsoft.com/office/drawing/2014/main" id="{408D4614-045B-BD43-A652-0381DD4130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103001"/>
            <a:ext cx="4032000" cy="424732"/>
          </a:xfrm>
        </p:spPr>
        <p:txBody>
          <a:bodyPr/>
          <a:lstStyle/>
          <a:p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s.c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. = subkutan;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p.o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. = per oral;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qd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= einmal täglich;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qw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= einmal wöchentlich; q6m = einmal alle 6 Monate; ALN =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Alendronat</a:t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Brown JP et al. J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Bone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Miner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Res. 2009 Jan;24(1):153-61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Studiendesign</a:t>
            </a:r>
            <a:endParaRPr lang="de-CH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platzhalter 2">
            <a:extLst>
              <a:ext uri="{FF2B5EF4-FFF2-40B4-BE49-F238E27FC236}">
                <a16:creationId xmlns:a16="http://schemas.microsoft.com/office/drawing/2014/main" id="{D0A257CC-9105-3140-926A-CF1211C17ADF}"/>
              </a:ext>
            </a:extLst>
          </p:cNvPr>
          <p:cNvSpPr txBox="1">
            <a:spLocks/>
          </p:cNvSpPr>
          <p:nvPr/>
        </p:nvSpPr>
        <p:spPr bwMode="auto">
          <a:xfrm>
            <a:off x="471114" y="4150522"/>
            <a:ext cx="4094286" cy="1564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12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5250" indent="-87313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60000"/>
              <a:buFont typeface="AppleSymbols" charset="0"/>
              <a:buChar char="﹥"/>
              <a:tabLst/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rgbClr val="51515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rgbClr val="51515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31775" marR="0" lvl="0" indent="-231775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ADBF25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rPr>
              <a:t>Haupteinschlusskriterien</a:t>
            </a:r>
          </a:p>
          <a:p>
            <a:pPr marL="88900" lvl="0" indent="-88900" eaLnBrk="1" fontAlgn="auto" hangingPunct="1">
              <a:lnSpc>
                <a:spcPct val="85000"/>
              </a:lnSpc>
              <a:spcAft>
                <a:spcPts val="0"/>
              </a:spcAft>
              <a:buClr>
                <a:prstClr val="white">
                  <a:lumMod val="50000"/>
                </a:prstClr>
              </a:buClr>
              <a:buSzPct val="150000"/>
              <a:buFont typeface="AppleSymbols" charset="0"/>
              <a:buChar char="﹥"/>
              <a:defRPr/>
            </a:pPr>
            <a:r>
              <a:rPr lang="de-DE" b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Postmenopausale Frauen ≥ 55 Jahre mit niedriger BMD (T-score ≤ -2,0) an der Gesamthüfte oder  </a:t>
            </a:r>
            <a:r>
              <a:rPr lang="de-DE" b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Ledenwirbelsäule</a:t>
            </a:r>
            <a:endParaRPr lang="de-DE" b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lvl="0" indent="-88900" eaLnBrk="1" fontAlgn="auto" hangingPunct="1">
              <a:lnSpc>
                <a:spcPct val="85000"/>
              </a:lnSpc>
              <a:spcAft>
                <a:spcPts val="0"/>
              </a:spcAft>
              <a:buClr>
                <a:prstClr val="white">
                  <a:lumMod val="50000"/>
                </a:prstClr>
              </a:buClr>
              <a:buSzPct val="150000"/>
              <a:buFont typeface="AppleSymbols" charset="0"/>
              <a:buChar char="﹥"/>
              <a:defRPr/>
            </a:pPr>
            <a:r>
              <a:rPr lang="de-DE" b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Keine Vorbehandlung mit Substanzen die Einfluss auf den Knochenstoffwechsel haben (</a:t>
            </a:r>
            <a:r>
              <a:rPr lang="de-DE" b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Bisphosphonate</a:t>
            </a:r>
            <a:r>
              <a:rPr lang="de-DE" b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Fluoride, Strontium)</a:t>
            </a:r>
          </a:p>
        </p:txBody>
      </p:sp>
      <p:cxnSp>
        <p:nvCxnSpPr>
          <p:cNvPr id="114" name="Gerade Verbindung 113">
            <a:extLst>
              <a:ext uri="{FF2B5EF4-FFF2-40B4-BE49-F238E27FC236}">
                <a16:creationId xmlns:a16="http://schemas.microsoft.com/office/drawing/2014/main" id="{4AD83C47-8CD1-F548-9430-3D2E22CB06C3}"/>
              </a:ext>
            </a:extLst>
          </p:cNvPr>
          <p:cNvCxnSpPr/>
          <p:nvPr/>
        </p:nvCxnSpPr>
        <p:spPr bwMode="auto">
          <a:xfrm>
            <a:off x="4917131" y="3307857"/>
            <a:ext cx="0" cy="1548000"/>
          </a:xfrm>
          <a:prstGeom prst="line">
            <a:avLst/>
          </a:pr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Gerade Verbindung 131">
            <a:extLst>
              <a:ext uri="{FF2B5EF4-FFF2-40B4-BE49-F238E27FC236}">
                <a16:creationId xmlns:a16="http://schemas.microsoft.com/office/drawing/2014/main" id="{5E58901D-8F68-E54C-9D50-4430E51C454A}"/>
              </a:ext>
            </a:extLst>
          </p:cNvPr>
          <p:cNvCxnSpPr/>
          <p:nvPr/>
        </p:nvCxnSpPr>
        <p:spPr bwMode="auto">
          <a:xfrm>
            <a:off x="8304540" y="3307857"/>
            <a:ext cx="0" cy="1404000"/>
          </a:xfrm>
          <a:prstGeom prst="line">
            <a:avLst/>
          </a:prstGeom>
          <a:noFill/>
          <a:ln w="9525" cap="flat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Abgerundetes Rechteck 77">
            <a:extLst>
              <a:ext uri="{FF2B5EF4-FFF2-40B4-BE49-F238E27FC236}">
                <a16:creationId xmlns:a16="http://schemas.microsoft.com/office/drawing/2014/main" id="{A9B84332-92E5-C749-B986-70907E97BF1C}"/>
              </a:ext>
            </a:extLst>
          </p:cNvPr>
          <p:cNvSpPr/>
          <p:nvPr/>
        </p:nvSpPr>
        <p:spPr>
          <a:xfrm>
            <a:off x="4579678" y="1753834"/>
            <a:ext cx="4051111" cy="3427766"/>
          </a:xfrm>
          <a:prstGeom prst="roundRect">
            <a:avLst>
              <a:gd name="adj" fmla="val 10000"/>
            </a:avLst>
          </a:prstGeom>
          <a:noFill/>
          <a:ln>
            <a:solidFill>
              <a:srgbClr val="0000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Text Box 14">
            <a:extLst>
              <a:ext uri="{FF2B5EF4-FFF2-40B4-BE49-F238E27FC236}">
                <a16:creationId xmlns:a16="http://schemas.microsoft.com/office/drawing/2014/main" id="{444DA5F7-6A96-D74E-B53B-B43F8E75E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9678" y="2588568"/>
            <a:ext cx="405111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288" tIns="18288" rIns="18288" bIns="18288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rPr>
              <a:t>Studienmonat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755AA6A5-A4F5-194A-83AD-62A437A0D7D7}"/>
              </a:ext>
            </a:extLst>
          </p:cNvPr>
          <p:cNvGrpSpPr/>
          <p:nvPr/>
        </p:nvGrpSpPr>
        <p:grpSpPr>
          <a:xfrm>
            <a:off x="4908057" y="3733800"/>
            <a:ext cx="3397744" cy="1143000"/>
            <a:chOff x="6137250" y="3352800"/>
            <a:chExt cx="3082950" cy="1143000"/>
          </a:xfrm>
        </p:grpSpPr>
        <p:sp>
          <p:nvSpPr>
            <p:cNvPr id="81" name="AutoShape 4">
              <a:extLst>
                <a:ext uri="{FF2B5EF4-FFF2-40B4-BE49-F238E27FC236}">
                  <a16:creationId xmlns:a16="http://schemas.microsoft.com/office/drawing/2014/main" id="{F643241F-9D50-1A49-8CBE-336E0041B0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5483" y="3352800"/>
              <a:ext cx="3074717" cy="369086"/>
            </a:xfrm>
            <a:prstGeom prst="homePlate">
              <a:avLst>
                <a:gd name="adj" fmla="val 49189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2" name="Text Box 7">
              <a:extLst>
                <a:ext uri="{FF2B5EF4-FFF2-40B4-BE49-F238E27FC236}">
                  <a16:creationId xmlns:a16="http://schemas.microsoft.com/office/drawing/2014/main" id="{C0885CD8-571E-B54C-BD75-67A1BFE063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53717" y="3429000"/>
              <a:ext cx="3066483" cy="17938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de-DE" sz="1000" dirty="0" err="1">
                  <a:solidFill>
                    <a:srgbClr val="FFFFFF"/>
                  </a:solidFill>
                  <a:latin typeface="Arial"/>
                  <a:ea typeface="ＭＳ Ｐゴシック" pitchFamily="34" charset="-128"/>
                </a:rPr>
                <a:t>Denosumab</a:t>
              </a:r>
              <a:r>
                <a:rPr lang="de-DE" sz="1000" dirty="0">
                  <a:solidFill>
                    <a:srgbClr val="FFFFFF"/>
                  </a:solidFill>
                  <a:latin typeface="Arial"/>
                  <a:ea typeface="ＭＳ Ｐゴシック" pitchFamily="34" charset="-128"/>
                </a:rPr>
                <a:t> </a:t>
              </a:r>
              <a:r>
                <a:rPr lang="de-DE" sz="1000" dirty="0" err="1">
                  <a:solidFill>
                    <a:srgbClr val="FFFFFF"/>
                  </a:solidFill>
                  <a:latin typeface="Arial"/>
                  <a:ea typeface="ＭＳ Ｐゴシック" pitchFamily="34" charset="-128"/>
                </a:rPr>
                <a:t>s.c</a:t>
              </a:r>
              <a:r>
                <a:rPr lang="de-DE" sz="1000" dirty="0">
                  <a:solidFill>
                    <a:srgbClr val="FFFFFF"/>
                  </a:solidFill>
                  <a:latin typeface="Arial"/>
                  <a:ea typeface="ＭＳ Ｐゴシック" pitchFamily="34" charset="-128"/>
                </a:rPr>
                <a:t>. </a:t>
              </a:r>
              <a:br>
                <a:rPr lang="de-DE" sz="1000" dirty="0">
                  <a:solidFill>
                    <a:srgbClr val="FFFFFF"/>
                  </a:solidFill>
                  <a:latin typeface="Arial"/>
                  <a:ea typeface="ＭＳ Ｐゴシック" pitchFamily="34" charset="-128"/>
                </a:rPr>
              </a:br>
              <a:r>
                <a:rPr lang="de-DE" sz="1000" dirty="0">
                  <a:solidFill>
                    <a:srgbClr val="FFFFFF"/>
                  </a:solidFill>
                  <a:latin typeface="Arial"/>
                  <a:ea typeface="ＭＳ Ｐゴシック" pitchFamily="34" charset="-128"/>
                </a:rPr>
                <a:t>60 mg q6m </a:t>
              </a:r>
              <a:r>
                <a:rPr lang="de-DE" sz="1000" dirty="0" err="1">
                  <a:solidFill>
                    <a:srgbClr val="FFFFFF"/>
                  </a:solidFill>
                  <a:latin typeface="Arial"/>
                  <a:ea typeface="ＭＳ Ｐゴシック" pitchFamily="34" charset="-128"/>
                </a:rPr>
                <a:t>n</a:t>
              </a:r>
              <a:r>
                <a:rPr lang="de-DE" sz="1000" dirty="0">
                  <a:solidFill>
                    <a:srgbClr val="FFFFFF"/>
                  </a:solidFill>
                  <a:latin typeface="Arial"/>
                  <a:ea typeface="ＭＳ Ｐゴシック" pitchFamily="34" charset="-128"/>
                </a:rPr>
                <a:t> = 594</a:t>
              </a:r>
            </a:p>
          </p:txBody>
        </p:sp>
        <p:sp>
          <p:nvSpPr>
            <p:cNvPr id="83" name="AutoShape 3">
              <a:extLst>
                <a:ext uri="{FF2B5EF4-FFF2-40B4-BE49-F238E27FC236}">
                  <a16:creationId xmlns:a16="http://schemas.microsoft.com/office/drawing/2014/main" id="{B9A0FAB7-846E-554A-A1A0-585D63BC3276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6145483" y="4132512"/>
              <a:ext cx="3074717" cy="363288"/>
            </a:xfrm>
            <a:prstGeom prst="homePlate">
              <a:avLst>
                <a:gd name="adj" fmla="val 49189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4" name="Text Box 12">
              <a:extLst>
                <a:ext uri="{FF2B5EF4-FFF2-40B4-BE49-F238E27FC236}">
                  <a16:creationId xmlns:a16="http://schemas.microsoft.com/office/drawing/2014/main" id="{423AFC37-5214-B84F-96B6-9EA66B0ACC5F}"/>
                </a:ext>
              </a:extLst>
            </p:cNvPr>
            <p:cNvSpPr txBox="1">
              <a:spLocks noChangeArrowheads="1"/>
            </p:cNvSpPr>
            <p:nvPr/>
          </p:nvSpPr>
          <p:spPr bwMode="invGray">
            <a:xfrm>
              <a:off x="6137250" y="4114800"/>
              <a:ext cx="3074716" cy="38100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lIns="9144" rIns="9144" anchor="ctr"/>
            <a:lstStyle/>
            <a:p>
              <a:pPr lvl="0" algn="ctr"/>
              <a:r>
                <a:rPr lang="de-DE" sz="1000" dirty="0" err="1">
                  <a:solidFill>
                    <a:prstClr val="black"/>
                  </a:solidFill>
                  <a:ea typeface="ＭＳ Ｐゴシック" pitchFamily="34" charset="-128"/>
                </a:rPr>
                <a:t>Alendronat</a:t>
              </a:r>
              <a:r>
                <a:rPr lang="de-DE" sz="1000" dirty="0">
                  <a:solidFill>
                    <a:prstClr val="black"/>
                  </a:solidFill>
                  <a:ea typeface="ＭＳ Ｐゴシック" pitchFamily="34" charset="-128"/>
                </a:rPr>
                <a:t> </a:t>
              </a:r>
              <a:r>
                <a:rPr lang="de-DE" sz="1000" dirty="0" err="1">
                  <a:solidFill>
                    <a:prstClr val="black"/>
                  </a:solidFill>
                  <a:ea typeface="ＭＳ Ｐゴシック" pitchFamily="34" charset="-128"/>
                </a:rPr>
                <a:t>p.o</a:t>
              </a:r>
              <a:r>
                <a:rPr lang="de-DE" sz="1000" dirty="0">
                  <a:solidFill>
                    <a:prstClr val="black"/>
                  </a:solidFill>
                  <a:ea typeface="ＭＳ Ｐゴシック" pitchFamily="34" charset="-128"/>
                </a:rPr>
                <a:t>.</a:t>
              </a:r>
              <a:br>
                <a:rPr lang="de-DE" sz="1000" dirty="0">
                  <a:solidFill>
                    <a:prstClr val="black"/>
                  </a:solidFill>
                  <a:ea typeface="ＭＳ Ｐゴシック" pitchFamily="34" charset="-128"/>
                </a:rPr>
              </a:br>
              <a:r>
                <a:rPr lang="de-DE" sz="1000" dirty="0">
                  <a:solidFill>
                    <a:prstClr val="black"/>
                  </a:solidFill>
                  <a:ea typeface="ＭＳ Ｐゴシック" pitchFamily="34" charset="-128"/>
                </a:rPr>
                <a:t>70 mg </a:t>
              </a:r>
              <a:r>
                <a:rPr lang="de-DE" sz="1000" dirty="0" err="1">
                  <a:solidFill>
                    <a:prstClr val="black"/>
                  </a:solidFill>
                  <a:ea typeface="ＭＳ Ｐゴシック" pitchFamily="34" charset="-128"/>
                </a:rPr>
                <a:t>qw</a:t>
              </a:r>
              <a:r>
                <a:rPr lang="de-DE" sz="1000" dirty="0">
                  <a:solidFill>
                    <a:prstClr val="black"/>
                  </a:solidFill>
                  <a:ea typeface="ＭＳ Ｐゴシック" pitchFamily="34" charset="-128"/>
                </a:rPr>
                <a:t> </a:t>
              </a:r>
              <a:r>
                <a:rPr lang="de-DE" sz="1000" dirty="0" err="1">
                  <a:solidFill>
                    <a:prstClr val="black"/>
                  </a:solidFill>
                  <a:ea typeface="ＭＳ Ｐゴシック" pitchFamily="34" charset="-128"/>
                </a:rPr>
                <a:t>n</a:t>
              </a:r>
              <a:r>
                <a:rPr lang="de-DE" sz="1000" dirty="0">
                  <a:solidFill>
                    <a:prstClr val="black"/>
                  </a:solidFill>
                  <a:ea typeface="ＭＳ Ｐゴシック" pitchFamily="34" charset="-128"/>
                </a:rPr>
                <a:t> = 595</a:t>
              </a:r>
            </a:p>
          </p:txBody>
        </p:sp>
        <p:sp>
          <p:nvSpPr>
            <p:cNvPr id="85" name="Pfeil nach rechts 84">
              <a:extLst>
                <a:ext uri="{FF2B5EF4-FFF2-40B4-BE49-F238E27FC236}">
                  <a16:creationId xmlns:a16="http://schemas.microsoft.com/office/drawing/2014/main" id="{6BAF1CF3-EF2E-0848-840D-9FF420C393BE}"/>
                </a:ext>
              </a:extLst>
            </p:cNvPr>
            <p:cNvSpPr/>
            <p:nvPr/>
          </p:nvSpPr>
          <p:spPr>
            <a:xfrm>
              <a:off x="6145483" y="3810000"/>
              <a:ext cx="3074717" cy="227265"/>
            </a:xfrm>
            <a:prstGeom prst="rightArrow">
              <a:avLst>
                <a:gd name="adj1" fmla="val 98525"/>
                <a:gd name="adj2" fmla="val 54172"/>
              </a:avLst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Calcium und Vitamin D</a:t>
              </a:r>
            </a:p>
          </p:txBody>
        </p:sp>
      </p:grpSp>
      <p:grpSp>
        <p:nvGrpSpPr>
          <p:cNvPr id="98" name="Gruppierung 80">
            <a:extLst>
              <a:ext uri="{FF2B5EF4-FFF2-40B4-BE49-F238E27FC236}">
                <a16:creationId xmlns:a16="http://schemas.microsoft.com/office/drawing/2014/main" id="{C0DCC142-5143-6A4F-8BC6-F53D0134CDE0}"/>
              </a:ext>
            </a:extLst>
          </p:cNvPr>
          <p:cNvGrpSpPr/>
          <p:nvPr/>
        </p:nvGrpSpPr>
        <p:grpSpPr>
          <a:xfrm>
            <a:off x="4568196" y="1683236"/>
            <a:ext cx="4062594" cy="883621"/>
            <a:chOff x="6559099" y="1079103"/>
            <a:chExt cx="1437730" cy="571738"/>
          </a:xfrm>
          <a:solidFill>
            <a:schemeClr val="accent3">
              <a:lumMod val="50000"/>
            </a:schemeClr>
          </a:solidFill>
        </p:grpSpPr>
        <p:sp>
          <p:nvSpPr>
            <p:cNvPr id="99" name="Abgerundetes Rechteck 98">
              <a:extLst>
                <a:ext uri="{FF2B5EF4-FFF2-40B4-BE49-F238E27FC236}">
                  <a16:creationId xmlns:a16="http://schemas.microsoft.com/office/drawing/2014/main" id="{A68887D3-2CB0-8548-921B-4261C64F8E3D}"/>
                </a:ext>
              </a:extLst>
            </p:cNvPr>
            <p:cNvSpPr/>
            <p:nvPr/>
          </p:nvSpPr>
          <p:spPr>
            <a:xfrm>
              <a:off x="6559099" y="1079103"/>
              <a:ext cx="1437730" cy="571738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100" name="Abgerundetes Rechteck 17">
              <a:extLst>
                <a:ext uri="{FF2B5EF4-FFF2-40B4-BE49-F238E27FC236}">
                  <a16:creationId xmlns:a16="http://schemas.microsoft.com/office/drawing/2014/main" id="{CAA4398A-1D43-E245-9F4E-DA84C7A017A9}"/>
                </a:ext>
              </a:extLst>
            </p:cNvPr>
            <p:cNvSpPr/>
            <p:nvPr/>
          </p:nvSpPr>
          <p:spPr>
            <a:xfrm>
              <a:off x="6575845" y="1095849"/>
              <a:ext cx="1404238" cy="538246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lvl="0" algn="ctr">
                <a:lnSpc>
                  <a:spcPct val="85000"/>
                </a:lnSpc>
                <a:spcBef>
                  <a:spcPct val="30000"/>
                </a:spcBef>
                <a:buClr>
                  <a:srgbClr val="FAB900"/>
                </a:buClr>
              </a:pPr>
              <a:r>
                <a:rPr lang="de-DE" sz="1400" kern="0" dirty="0">
                  <a:solidFill>
                    <a:srgbClr val="FFFFFF"/>
                  </a:solidFill>
                </a:rPr>
                <a:t>Internationale, multizentrische, randomisierte, doppelblinde, doppel-Dummy, </a:t>
              </a:r>
              <a:br>
                <a:rPr lang="de-DE" sz="1400" kern="0" dirty="0">
                  <a:solidFill>
                    <a:srgbClr val="FFFFFF"/>
                  </a:solidFill>
                </a:rPr>
              </a:br>
              <a:r>
                <a:rPr lang="de-DE" sz="1400" kern="0" dirty="0">
                  <a:solidFill>
                    <a:srgbClr val="FFFFFF"/>
                  </a:solidFill>
                </a:rPr>
                <a:t>Parallelgruppen Phase 3-Studie</a:t>
              </a:r>
            </a:p>
          </p:txBody>
        </p:sp>
      </p:grpSp>
      <p:sp>
        <p:nvSpPr>
          <p:cNvPr id="118" name="Oval 117">
            <a:extLst>
              <a:ext uri="{FF2B5EF4-FFF2-40B4-BE49-F238E27FC236}">
                <a16:creationId xmlns:a16="http://schemas.microsoft.com/office/drawing/2014/main" id="{B3346890-4B38-FC4D-8281-0598EE2B7DD8}"/>
              </a:ext>
            </a:extLst>
          </p:cNvPr>
          <p:cNvSpPr>
            <a:spLocks noChangeAspect="1"/>
          </p:cNvSpPr>
          <p:nvPr/>
        </p:nvSpPr>
        <p:spPr>
          <a:xfrm>
            <a:off x="4745400" y="2895600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algn="ctr"/>
            <a:r>
              <a:rPr lang="de-DE" sz="1000" kern="0">
                <a:solidFill>
                  <a:srgbClr val="FFFFFF"/>
                </a:solidFill>
                <a:latin typeface="Arial"/>
              </a:rPr>
              <a:t>1</a:t>
            </a:r>
            <a:endParaRPr lang="de-DE" sz="1000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E3572077-DAE1-5B43-890E-2F28EAABEEB3}"/>
              </a:ext>
            </a:extLst>
          </p:cNvPr>
          <p:cNvSpPr>
            <a:spLocks noChangeAspect="1"/>
          </p:cNvSpPr>
          <p:nvPr/>
        </p:nvSpPr>
        <p:spPr>
          <a:xfrm>
            <a:off x="5586946" y="2895600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algn="ctr"/>
            <a:r>
              <a:rPr lang="de-DE" sz="1000" kern="0" dirty="0">
                <a:solidFill>
                  <a:srgbClr val="FFFFFF"/>
                </a:solidFill>
                <a:latin typeface="Arial"/>
              </a:rPr>
              <a:t>3</a:t>
            </a: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3642E424-C6A6-9741-9A2B-202437618FF9}"/>
              </a:ext>
            </a:extLst>
          </p:cNvPr>
          <p:cNvSpPr>
            <a:spLocks noChangeAspect="1"/>
          </p:cNvSpPr>
          <p:nvPr/>
        </p:nvSpPr>
        <p:spPr>
          <a:xfrm>
            <a:off x="6428492" y="2895600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algn="ctr"/>
            <a:r>
              <a:rPr lang="de-DE" sz="1000" kern="0" dirty="0">
                <a:solidFill>
                  <a:srgbClr val="FFFFFF"/>
                </a:solidFill>
                <a:latin typeface="Arial"/>
              </a:rPr>
              <a:t>6</a:t>
            </a: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C288127A-2E22-0F4A-8DD7-EDE563B79559}"/>
              </a:ext>
            </a:extLst>
          </p:cNvPr>
          <p:cNvSpPr>
            <a:spLocks noChangeAspect="1"/>
          </p:cNvSpPr>
          <p:nvPr/>
        </p:nvSpPr>
        <p:spPr>
          <a:xfrm>
            <a:off x="7270038" y="2895600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algn="ctr"/>
            <a:r>
              <a:rPr lang="de-DE" sz="1000" kern="0" dirty="0">
                <a:solidFill>
                  <a:srgbClr val="FFFFFF"/>
                </a:solidFill>
                <a:latin typeface="Arial"/>
              </a:rPr>
              <a:t>9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03343365-4FF8-5849-A516-F31CA5423E60}"/>
              </a:ext>
            </a:extLst>
          </p:cNvPr>
          <p:cNvSpPr>
            <a:spLocks noChangeAspect="1"/>
          </p:cNvSpPr>
          <p:nvPr/>
        </p:nvSpPr>
        <p:spPr>
          <a:xfrm>
            <a:off x="8111583" y="2895600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algn="ctr"/>
            <a:r>
              <a:rPr lang="de-DE" sz="1000" kern="0" dirty="0">
                <a:solidFill>
                  <a:srgbClr val="FFFFFF"/>
                </a:solidFill>
                <a:latin typeface="Arial"/>
              </a:rPr>
              <a:t>12</a:t>
            </a:r>
          </a:p>
        </p:txBody>
      </p:sp>
      <p:grpSp>
        <p:nvGrpSpPr>
          <p:cNvPr id="42" name="Gruppierung 35">
            <a:extLst>
              <a:ext uri="{FF2B5EF4-FFF2-40B4-BE49-F238E27FC236}">
                <a16:creationId xmlns:a16="http://schemas.microsoft.com/office/drawing/2014/main" id="{65509F04-8B8C-C84F-8218-8203AB68A1E5}"/>
              </a:ext>
            </a:extLst>
          </p:cNvPr>
          <p:cNvGrpSpPr/>
          <p:nvPr/>
        </p:nvGrpSpPr>
        <p:grpSpPr>
          <a:xfrm>
            <a:off x="526752" y="1718544"/>
            <a:ext cx="1225847" cy="571738"/>
            <a:chOff x="363602" y="2413158"/>
            <a:chExt cx="1437730" cy="571738"/>
          </a:xfrm>
          <a:solidFill>
            <a:schemeClr val="accent3">
              <a:lumMod val="50000"/>
            </a:schemeClr>
          </a:solidFill>
        </p:grpSpPr>
        <p:sp>
          <p:nvSpPr>
            <p:cNvPr id="44" name="Abgerundetes Rechteck 43">
              <a:extLst>
                <a:ext uri="{FF2B5EF4-FFF2-40B4-BE49-F238E27FC236}">
                  <a16:creationId xmlns:a16="http://schemas.microsoft.com/office/drawing/2014/main" id="{7AD61988-7192-6E47-A727-FEC088C2D53A}"/>
                </a:ext>
              </a:extLst>
            </p:cNvPr>
            <p:cNvSpPr/>
            <p:nvPr/>
          </p:nvSpPr>
          <p:spPr>
            <a:xfrm>
              <a:off x="363602" y="2413158"/>
              <a:ext cx="1437730" cy="571738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45" name="Abgerundetes Rechteck 5">
              <a:extLst>
                <a:ext uri="{FF2B5EF4-FFF2-40B4-BE49-F238E27FC236}">
                  <a16:creationId xmlns:a16="http://schemas.microsoft.com/office/drawing/2014/main" id="{EF8C7F3E-AA87-EF40-8520-5D1E785A0B9D}"/>
                </a:ext>
              </a:extLst>
            </p:cNvPr>
            <p:cNvSpPr/>
            <p:nvPr/>
          </p:nvSpPr>
          <p:spPr>
            <a:xfrm>
              <a:off x="380348" y="2429904"/>
              <a:ext cx="1404238" cy="538246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marL="0" marR="0" lvl="0" indent="0" algn="ctr" defTabSz="622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Screening</a:t>
              </a:r>
            </a:p>
          </p:txBody>
        </p:sp>
      </p:grpSp>
      <p:grpSp>
        <p:nvGrpSpPr>
          <p:cNvPr id="46" name="Gruppierung 38">
            <a:extLst>
              <a:ext uri="{FF2B5EF4-FFF2-40B4-BE49-F238E27FC236}">
                <a16:creationId xmlns:a16="http://schemas.microsoft.com/office/drawing/2014/main" id="{1D8D724E-BD7F-1F43-A975-FEEE3B63F4FA}"/>
              </a:ext>
            </a:extLst>
          </p:cNvPr>
          <p:cNvGrpSpPr/>
          <p:nvPr/>
        </p:nvGrpSpPr>
        <p:grpSpPr>
          <a:xfrm>
            <a:off x="2182955" y="1718544"/>
            <a:ext cx="1437730" cy="571738"/>
            <a:chOff x="2428768" y="1079103"/>
            <a:chExt cx="1437730" cy="571738"/>
          </a:xfrm>
          <a:solidFill>
            <a:schemeClr val="accent3">
              <a:lumMod val="50000"/>
            </a:schemeClr>
          </a:solidFill>
        </p:grpSpPr>
        <p:sp>
          <p:nvSpPr>
            <p:cNvPr id="47" name="Abgerundetes Rechteck 46">
              <a:extLst>
                <a:ext uri="{FF2B5EF4-FFF2-40B4-BE49-F238E27FC236}">
                  <a16:creationId xmlns:a16="http://schemas.microsoft.com/office/drawing/2014/main" id="{D8BDB7C1-EB15-8B44-95EF-BD2CE541F1F5}"/>
                </a:ext>
              </a:extLst>
            </p:cNvPr>
            <p:cNvSpPr/>
            <p:nvPr/>
          </p:nvSpPr>
          <p:spPr>
            <a:xfrm>
              <a:off x="2428768" y="1079103"/>
              <a:ext cx="1437730" cy="571738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48" name="Abgerundetes Rechteck 9">
              <a:extLst>
                <a:ext uri="{FF2B5EF4-FFF2-40B4-BE49-F238E27FC236}">
                  <a16:creationId xmlns:a16="http://schemas.microsoft.com/office/drawing/2014/main" id="{1937250C-D9C1-9E4F-B671-E7CFB6264D8D}"/>
                </a:ext>
              </a:extLst>
            </p:cNvPr>
            <p:cNvSpPr/>
            <p:nvPr/>
          </p:nvSpPr>
          <p:spPr>
            <a:xfrm>
              <a:off x="2445514" y="1095849"/>
              <a:ext cx="1404238" cy="538246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marL="0" marR="0" lvl="0" indent="0" algn="ctr" defTabSz="622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Randomisierung</a:t>
              </a:r>
            </a:p>
            <a:p>
              <a:pPr marL="0" marR="0" lvl="0" indent="0" algn="ctr" defTabSz="622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Tag 1 Visite</a:t>
              </a:r>
            </a:p>
          </p:txBody>
        </p:sp>
      </p:grpSp>
      <p:sp>
        <p:nvSpPr>
          <p:cNvPr id="49" name="Form 48">
            <a:extLst>
              <a:ext uri="{FF2B5EF4-FFF2-40B4-BE49-F238E27FC236}">
                <a16:creationId xmlns:a16="http://schemas.microsoft.com/office/drawing/2014/main" id="{851235E8-F09F-D842-AD17-557B6DB5251D}"/>
              </a:ext>
            </a:extLst>
          </p:cNvPr>
          <p:cNvSpPr/>
          <p:nvPr/>
        </p:nvSpPr>
        <p:spPr>
          <a:xfrm flipV="1">
            <a:off x="3124200" y="1170105"/>
            <a:ext cx="1783857" cy="1783857"/>
          </a:xfrm>
          <a:prstGeom prst="leftCircularArrow">
            <a:avLst>
              <a:gd name="adj1" fmla="val 3155"/>
              <a:gd name="adj2" fmla="val 388268"/>
              <a:gd name="adj3" fmla="val 2163779"/>
              <a:gd name="adj4" fmla="val 9024489"/>
              <a:gd name="adj5" fmla="val 3681"/>
            </a:avLst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0" name="Form 49">
            <a:extLst>
              <a:ext uri="{FF2B5EF4-FFF2-40B4-BE49-F238E27FC236}">
                <a16:creationId xmlns:a16="http://schemas.microsoft.com/office/drawing/2014/main" id="{BF025F3F-D81E-BA4A-AF21-B2D5A01C7EC5}"/>
              </a:ext>
            </a:extLst>
          </p:cNvPr>
          <p:cNvSpPr/>
          <p:nvPr/>
        </p:nvSpPr>
        <p:spPr>
          <a:xfrm flipV="1">
            <a:off x="1111743" y="1170104"/>
            <a:ext cx="1783857" cy="1783857"/>
          </a:xfrm>
          <a:prstGeom prst="leftCircularArrow">
            <a:avLst>
              <a:gd name="adj1" fmla="val 3155"/>
              <a:gd name="adj2" fmla="val 388268"/>
              <a:gd name="adj3" fmla="val 2163779"/>
              <a:gd name="adj4" fmla="val 9024489"/>
              <a:gd name="adj5" fmla="val 3681"/>
            </a:avLst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7459092"/>
      </p:ext>
    </p:extLst>
  </p:cSld>
  <p:clrMapOvr>
    <a:masterClrMapping/>
  </p:clrMapOvr>
  <p:transition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Studienziele 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F51ADB0F-06F0-3142-B773-6F0E5990A0F6}"/>
              </a:ext>
            </a:extLst>
          </p:cNvPr>
          <p:cNvGrpSpPr/>
          <p:nvPr/>
        </p:nvGrpSpPr>
        <p:grpSpPr>
          <a:xfrm>
            <a:off x="228600" y="1985682"/>
            <a:ext cx="8610600" cy="870346"/>
            <a:chOff x="0" y="171825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22" name="Eingebuchteter Richtungspfeil 21">
              <a:extLst>
                <a:ext uri="{FF2B5EF4-FFF2-40B4-BE49-F238E27FC236}">
                  <a16:creationId xmlns:a16="http://schemas.microsoft.com/office/drawing/2014/main" id="{7CD3C2A3-3505-0A48-A1C7-9935D9BA8AA2}"/>
                </a:ext>
              </a:extLst>
            </p:cNvPr>
            <p:cNvSpPr/>
            <p:nvPr/>
          </p:nvSpPr>
          <p:spPr>
            <a:xfrm>
              <a:off x="0" y="171825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2 w 8105774"/>
                <a:gd name="connsiteY5" fmla="*/ 443485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1" y="728059"/>
                    <a:pt x="1941" y="585772"/>
                    <a:pt x="2912" y="443485"/>
                  </a:cubicBezTo>
                  <a:cubicBezTo>
                    <a:pt x="1941" y="295657"/>
                    <a:pt x="971" y="147828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3" name="Eingebuchteter Richtungspfeil 4">
              <a:extLst>
                <a:ext uri="{FF2B5EF4-FFF2-40B4-BE49-F238E27FC236}">
                  <a16:creationId xmlns:a16="http://schemas.microsoft.com/office/drawing/2014/main" id="{E3FD1DC8-9BFC-C14A-B2D1-FBD1384758AF}"/>
                </a:ext>
              </a:extLst>
            </p:cNvPr>
            <p:cNvSpPr txBox="1"/>
            <p:nvPr/>
          </p:nvSpPr>
          <p:spPr>
            <a:xfrm>
              <a:off x="109944" y="171825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lvl="0">
                <a:lnSpc>
                  <a:spcPct val="95000"/>
                </a:lnSpc>
                <a:buClr>
                  <a:srgbClr val="000000"/>
                </a:buClr>
                <a:buSzPct val="100000"/>
                <a:defRPr/>
              </a:pP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Wirksamkeit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und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Verträglichkeit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von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Denosumab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bei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Therapie-naiven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postmenopausalen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Frauen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im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Vergleich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zu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Alendronat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über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12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Monate</a:t>
              </a:r>
              <a:endParaRPr lang="en-US" altLang="de-DE" sz="1400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8B826518-CB4D-7146-B1DE-862029D90B19}"/>
              </a:ext>
            </a:extLst>
          </p:cNvPr>
          <p:cNvGrpSpPr/>
          <p:nvPr/>
        </p:nvGrpSpPr>
        <p:grpSpPr>
          <a:xfrm>
            <a:off x="228600" y="2975510"/>
            <a:ext cx="8610600" cy="870346"/>
            <a:chOff x="0" y="1161653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20" name="Eingebuchteter Richtungspfeil 19">
              <a:extLst>
                <a:ext uri="{FF2B5EF4-FFF2-40B4-BE49-F238E27FC236}">
                  <a16:creationId xmlns:a16="http://schemas.microsoft.com/office/drawing/2014/main" id="{B5BD391B-BA8C-F94B-B0E1-144ABFC417C8}"/>
                </a:ext>
              </a:extLst>
            </p:cNvPr>
            <p:cNvSpPr/>
            <p:nvPr/>
          </p:nvSpPr>
          <p:spPr>
            <a:xfrm>
              <a:off x="0" y="1161653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1 w 8105774"/>
                <a:gd name="connsiteY5" fmla="*/ 460111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0" y="733601"/>
                    <a:pt x="1941" y="596856"/>
                    <a:pt x="2911" y="460111"/>
                  </a:cubicBezTo>
                  <a:cubicBezTo>
                    <a:pt x="1941" y="306741"/>
                    <a:pt x="970" y="153370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1" name="Eingebuchteter Richtungspfeil 6">
              <a:extLst>
                <a:ext uri="{FF2B5EF4-FFF2-40B4-BE49-F238E27FC236}">
                  <a16:creationId xmlns:a16="http://schemas.microsoft.com/office/drawing/2014/main" id="{1CD353E6-157E-E24F-BE9A-F77460E584AE}"/>
                </a:ext>
              </a:extLst>
            </p:cNvPr>
            <p:cNvSpPr txBox="1"/>
            <p:nvPr/>
          </p:nvSpPr>
          <p:spPr>
            <a:xfrm>
              <a:off x="109944" y="1161653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lvl="0">
                <a:lnSpc>
                  <a:spcPct val="95000"/>
                </a:lnSpc>
                <a:buClr>
                  <a:srgbClr val="000000"/>
                </a:buClr>
                <a:buSzPct val="100000"/>
                <a:defRPr/>
              </a:pP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Änderung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der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Knochenmineraldichte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nach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12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Monaten</a:t>
              </a:r>
              <a:r>
                <a:rPr lang="en-US" altLang="de-DE" sz="1400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(</a:t>
              </a:r>
              <a:r>
                <a:rPr lang="en-US" altLang="de-DE" sz="1400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primärer</a:t>
              </a:r>
              <a:r>
                <a:rPr lang="en-US" altLang="de-DE" sz="1400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Endpunkt</a:t>
              </a:r>
              <a:r>
                <a:rPr lang="en-US" altLang="de-DE" sz="1400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: </a:t>
              </a:r>
              <a:r>
                <a:rPr lang="en-US" altLang="de-DE" sz="1400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Änderung</a:t>
              </a:r>
              <a:r>
                <a:rPr lang="en-US" altLang="de-DE" sz="1400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der BMD an der </a:t>
              </a:r>
              <a:r>
                <a:rPr lang="en-US" altLang="de-DE" sz="1400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Gesamthüfte</a:t>
              </a:r>
              <a:r>
                <a:rPr lang="en-US" altLang="de-DE" sz="1400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)</a:t>
              </a: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013B3B48-578B-7A44-AFE1-A28436FA448B}"/>
              </a:ext>
            </a:extLst>
          </p:cNvPr>
          <p:cNvGrpSpPr/>
          <p:nvPr/>
        </p:nvGrpSpPr>
        <p:grpSpPr>
          <a:xfrm>
            <a:off x="228600" y="4001971"/>
            <a:ext cx="8610600" cy="870346"/>
            <a:chOff x="0" y="2188114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18" name="Eingebuchteter Richtungspfeil 17">
              <a:extLst>
                <a:ext uri="{FF2B5EF4-FFF2-40B4-BE49-F238E27FC236}">
                  <a16:creationId xmlns:a16="http://schemas.microsoft.com/office/drawing/2014/main" id="{A9872F6D-4CB3-7F4A-AEAD-D7213958EFA0}"/>
                </a:ext>
              </a:extLst>
            </p:cNvPr>
            <p:cNvSpPr/>
            <p:nvPr/>
          </p:nvSpPr>
          <p:spPr>
            <a:xfrm>
              <a:off x="0" y="2188114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1 w 8105774"/>
                <a:gd name="connsiteY5" fmla="*/ 435173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0" y="725288"/>
                    <a:pt x="1941" y="580231"/>
                    <a:pt x="2911" y="435173"/>
                  </a:cubicBezTo>
                  <a:cubicBezTo>
                    <a:pt x="1941" y="290115"/>
                    <a:pt x="970" y="145058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9" name="Eingebuchteter Richtungspfeil 8">
              <a:extLst>
                <a:ext uri="{FF2B5EF4-FFF2-40B4-BE49-F238E27FC236}">
                  <a16:creationId xmlns:a16="http://schemas.microsoft.com/office/drawing/2014/main" id="{DDF12397-B649-6D4E-B053-943D1AF86D82}"/>
                </a:ext>
              </a:extLst>
            </p:cNvPr>
            <p:cNvSpPr txBox="1"/>
            <p:nvPr/>
          </p:nvSpPr>
          <p:spPr>
            <a:xfrm>
              <a:off x="109944" y="2188114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lvl="0">
                <a:lnSpc>
                  <a:spcPct val="95000"/>
                </a:lnSpc>
                <a:buClr>
                  <a:srgbClr val="000000"/>
                </a:buClr>
                <a:buSzPct val="100000"/>
                <a:defRPr/>
              </a:pPr>
              <a:r>
                <a:rPr lang="de-DE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Änderung der Knochenumbaumarker CTX und P1NP nach 12 Monaten</a:t>
              </a:r>
              <a:endParaRPr lang="en-US" altLang="de-DE" sz="1400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</p:grpSp>
      <p:sp>
        <p:nvSpPr>
          <p:cNvPr id="14" name="Textplatzhalter 1">
            <a:extLst>
              <a:ext uri="{FF2B5EF4-FFF2-40B4-BE49-F238E27FC236}">
                <a16:creationId xmlns:a16="http://schemas.microsoft.com/office/drawing/2014/main" id="{0B59B758-EE0B-C843-A679-A4E047BD70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6477000"/>
            <a:ext cx="4032000" cy="203133"/>
          </a:xfrm>
        </p:spPr>
        <p:txBody>
          <a:bodyPr/>
          <a:lstStyle/>
          <a:p>
            <a:r>
              <a:rPr lang="de-DE"/>
              <a:t>Brown JP et al. J Bone Miner Res. 2009 Jan;24(1):153-61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8594397"/>
      </p:ext>
    </p:extLst>
  </p:cSld>
  <p:clrMapOvr>
    <a:masterClrMapping/>
  </p:clrMapOvr>
  <p:transition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198C613C-7D11-C946-806F-A04F6C1136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324600"/>
            <a:ext cx="4032000" cy="203133"/>
          </a:xfrm>
        </p:spPr>
        <p:txBody>
          <a:bodyPr/>
          <a:lstStyle/>
          <a:p>
            <a:r>
              <a:rPr lang="de-DE" dirty="0"/>
              <a:t>Brown JP et al. J </a:t>
            </a:r>
            <a:r>
              <a:rPr lang="de-DE" dirty="0" err="1"/>
              <a:t>Bone</a:t>
            </a:r>
            <a:r>
              <a:rPr lang="de-DE" dirty="0"/>
              <a:t> </a:t>
            </a:r>
            <a:r>
              <a:rPr lang="de-DE" dirty="0" err="1"/>
              <a:t>Miner</a:t>
            </a:r>
            <a:r>
              <a:rPr lang="de-DE" dirty="0"/>
              <a:t> Res. 2009 Jan;24(1):153-61</a:t>
            </a:r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 dirty="0"/>
              <a:t>Basischarakteristika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441463"/>
              </p:ext>
            </p:extLst>
          </p:nvPr>
        </p:nvGraphicFramePr>
        <p:xfrm>
          <a:off x="533400" y="1600200"/>
          <a:ext cx="8077201" cy="238918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018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0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8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ADADAD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3" marB="45723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Alendronat</a:t>
                      </a:r>
                      <a:endParaRPr kumimoji="0" lang="en-US" sz="1200" u="none" strike="noStrike" cap="none" normalizeH="0" baseline="0" dirty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N = 595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3" marB="45723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Denosumab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N = 594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3" marB="45723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19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Alter (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Jahre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),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Mittelwert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3" marB="45723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64,6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64,1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Knochendichte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T-Score,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Mittelwert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3" marB="45723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6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  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Gesamthüfte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3" marB="45723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-1,69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-1,75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6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    Lendenwirbelsäule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3" marB="45723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-2,57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-2,57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6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CTX (ng/ml), Mittelwert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3" marB="45723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0,654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0,705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6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P1NP (µg/l), Mittelwert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3" marB="45723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50,50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54,17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4630372"/>
      </p:ext>
    </p:extLst>
  </p:cSld>
  <p:clrMapOvr>
    <a:masterClrMapping/>
  </p:clrMapOvr>
  <p:transition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b="1" dirty="0">
                <a:latin typeface="Arial" panose="020B0604020202020204" pitchFamily="34" charset="0"/>
                <a:cs typeface="Arial" panose="020B0604020202020204" pitchFamily="34" charset="0"/>
              </a:rPr>
              <a:t>Änderung der Knochenmineraldichte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74811E0-D23C-DD4F-AC94-4CF5A19CCDA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1" y="6365177"/>
            <a:ext cx="3856227" cy="203133"/>
          </a:xfrm>
        </p:spPr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Adaptiert nach Brown JP et al. </a:t>
            </a:r>
            <a:r>
              <a:rPr lang="de-DE" i="1" dirty="0">
                <a:latin typeface="Arial" panose="020B0604020202020204" pitchFamily="34" charset="0"/>
                <a:cs typeface="Arial" panose="020B0604020202020204" pitchFamily="34" charset="0"/>
              </a:rPr>
              <a:t>J </a:t>
            </a:r>
            <a:r>
              <a:rPr lang="de-DE" i="1" dirty="0" err="1">
                <a:latin typeface="Arial" panose="020B0604020202020204" pitchFamily="34" charset="0"/>
                <a:cs typeface="Arial" panose="020B0604020202020204" pitchFamily="34" charset="0"/>
              </a:rPr>
              <a:t>Bone</a:t>
            </a:r>
            <a:r>
              <a:rPr lang="de-DE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i="1" dirty="0" err="1">
                <a:latin typeface="Arial" panose="020B0604020202020204" pitchFamily="34" charset="0"/>
                <a:cs typeface="Arial" panose="020B0604020202020204" pitchFamily="34" charset="0"/>
              </a:rPr>
              <a:t>Miner</a:t>
            </a:r>
            <a:r>
              <a:rPr lang="de-DE" i="1" dirty="0">
                <a:latin typeface="Arial" panose="020B0604020202020204" pitchFamily="34" charset="0"/>
                <a:cs typeface="Arial" panose="020B0604020202020204" pitchFamily="34" charset="0"/>
              </a:rPr>
              <a:t> Res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. 2009 Jan;24(1):153-61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922B756-1A50-8046-9BB0-F8773C7BA5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81175" y="1243013"/>
            <a:ext cx="1266826" cy="280987"/>
          </a:xfrm>
        </p:spPr>
        <p:txBody>
          <a:bodyPr>
            <a:normAutofit/>
          </a:bodyPr>
          <a:lstStyle/>
          <a:p>
            <a:r>
              <a:rPr lang="de-DE" b="1" kern="0" dirty="0"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Gesamthüfte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0EB44F6-DF29-474A-93C0-76C0E9D02A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81401" y="1243013"/>
            <a:ext cx="1219200" cy="280987"/>
          </a:xfrm>
        </p:spPr>
        <p:txBody>
          <a:bodyPr>
            <a:normAutofit/>
          </a:bodyPr>
          <a:lstStyle/>
          <a:p>
            <a:r>
              <a:rPr lang="de-DE" b="1" kern="0" dirty="0">
                <a:solidFill>
                  <a:srgbClr val="5151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LWS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03721F3-2FA7-7142-B82F-DD92CA96F54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16200000" flipH="1">
            <a:off x="-1149804" y="3410853"/>
            <a:ext cx="3747418" cy="381001"/>
          </a:xfrm>
        </p:spPr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Änderung der BMD vs. Ausgangswert (%)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46F6E4D0-1AB9-7443-A422-02A30FDEEB0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81800" y="5710073"/>
            <a:ext cx="1828800" cy="81766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altLang="de-DE" dirty="0">
                <a:solidFill>
                  <a:srgbClr val="716F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p ≤ 0,0001</a:t>
            </a:r>
            <a:br>
              <a:rPr lang="en-US" altLang="de-DE" dirty="0">
                <a:solidFill>
                  <a:srgbClr val="716F7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de-DE" dirty="0">
                <a:solidFill>
                  <a:srgbClr val="716F7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Alendronat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Denosumab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80" name="Rectangle 63"/>
          <p:cNvSpPr>
            <a:spLocks noChangeArrowheads="1"/>
          </p:cNvSpPr>
          <p:nvPr/>
        </p:nvSpPr>
        <p:spPr bwMode="auto">
          <a:xfrm>
            <a:off x="6903420" y="6080395"/>
            <a:ext cx="144488" cy="1428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7181" name="Rectangle 66"/>
          <p:cNvSpPr>
            <a:spLocks noChangeArrowheads="1"/>
          </p:cNvSpPr>
          <p:nvPr/>
        </p:nvSpPr>
        <p:spPr bwMode="auto">
          <a:xfrm>
            <a:off x="6903421" y="6353175"/>
            <a:ext cx="144487" cy="1444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33" name="Textplatzhalter 4">
            <a:extLst>
              <a:ext uri="{FF2B5EF4-FFF2-40B4-BE49-F238E27FC236}">
                <a16:creationId xmlns:a16="http://schemas.microsoft.com/office/drawing/2014/main" id="{4FDB9EAB-5AC8-0546-8F35-7B1B6B0B303A}"/>
              </a:ext>
            </a:extLst>
          </p:cNvPr>
          <p:cNvSpPr txBox="1">
            <a:spLocks/>
          </p:cNvSpPr>
          <p:nvPr/>
        </p:nvSpPr>
        <p:spPr bwMode="auto">
          <a:xfrm>
            <a:off x="5334001" y="1243013"/>
            <a:ext cx="1564261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1200">
                <a:solidFill>
                  <a:srgbClr val="51515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200">
                <a:solidFill>
                  <a:srgbClr val="515151"/>
                </a:solidFill>
                <a:latin typeface="+mn-lt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200">
                <a:solidFill>
                  <a:srgbClr val="515151"/>
                </a:solidFill>
                <a:latin typeface="+mn-lt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1200">
                <a:solidFill>
                  <a:srgbClr val="515151"/>
                </a:solidFill>
                <a:latin typeface="+mn-lt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12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Clr>
                <a:srgbClr val="455F51"/>
              </a:buClr>
            </a:pPr>
            <a:r>
              <a:rPr lang="de-DE" b="1" kern="0" dirty="0">
                <a:latin typeface="Arial" panose="020B0604020202020204" pitchFamily="34" charset="0"/>
                <a:cs typeface="Arial" panose="020B0604020202020204" pitchFamily="34" charset="0"/>
              </a:rPr>
              <a:t>Distaler 1/3 Radius</a:t>
            </a:r>
          </a:p>
        </p:txBody>
      </p:sp>
      <p:sp>
        <p:nvSpPr>
          <p:cNvPr id="46" name="Text Box 126">
            <a:extLst>
              <a:ext uri="{FF2B5EF4-FFF2-40B4-BE49-F238E27FC236}">
                <a16:creationId xmlns:a16="http://schemas.microsoft.com/office/drawing/2014/main" id="{D012D84C-A456-7949-B578-7A8C51088C1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024806" y="1569679"/>
            <a:ext cx="5245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1,1%*</a:t>
            </a:r>
          </a:p>
        </p:txBody>
      </p:sp>
      <p:sp>
        <p:nvSpPr>
          <p:cNvPr id="47" name="Rectangle 14">
            <a:extLst>
              <a:ext uri="{FF2B5EF4-FFF2-40B4-BE49-F238E27FC236}">
                <a16:creationId xmlns:a16="http://schemas.microsoft.com/office/drawing/2014/main" id="{F6371EEA-369A-FC4B-AF1C-DF95F018D190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2002085" y="3853109"/>
            <a:ext cx="348368" cy="16261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>
            <a:solidFill>
              <a:srgbClr val="515151"/>
            </a:solidFill>
          </a:ln>
        </p:spPr>
        <p:txBody>
          <a:bodyPr lIns="9144" rIns="9144" anchor="ctr"/>
          <a:lstStyle>
            <a:lvl1pPr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altLang="de-DE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8" name="Rectangle 15">
            <a:extLst>
              <a:ext uri="{FF2B5EF4-FFF2-40B4-BE49-F238E27FC236}">
                <a16:creationId xmlns:a16="http://schemas.microsoft.com/office/drawing/2014/main" id="{29916F09-8C68-524F-8FCA-55EE8D46B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0453" y="3290361"/>
            <a:ext cx="348367" cy="218893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175" algn="ctr">
            <a:solidFill>
              <a:srgbClr val="515151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Line 16">
            <a:extLst>
              <a:ext uri="{FF2B5EF4-FFF2-40B4-BE49-F238E27FC236}">
                <a16:creationId xmlns:a16="http://schemas.microsoft.com/office/drawing/2014/main" id="{3746A1AC-8ED2-A047-9E45-DA1D336118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79795" y="3728994"/>
            <a:ext cx="0" cy="12411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Line 17">
            <a:extLst>
              <a:ext uri="{FF2B5EF4-FFF2-40B4-BE49-F238E27FC236}">
                <a16:creationId xmlns:a16="http://schemas.microsoft.com/office/drawing/2014/main" id="{E9B4F4E8-B6DC-D74F-BAE6-8CD856DE833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50177" y="3728994"/>
            <a:ext cx="705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Line 18">
            <a:extLst>
              <a:ext uri="{FF2B5EF4-FFF2-40B4-BE49-F238E27FC236}">
                <a16:creationId xmlns:a16="http://schemas.microsoft.com/office/drawing/2014/main" id="{7888E50D-717A-054A-9D56-E7CC0C6EC65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79795" y="3853109"/>
            <a:ext cx="0" cy="125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Line 19">
            <a:extLst>
              <a:ext uri="{FF2B5EF4-FFF2-40B4-BE49-F238E27FC236}">
                <a16:creationId xmlns:a16="http://schemas.microsoft.com/office/drawing/2014/main" id="{4E44BBFB-2786-A845-8966-59BD62EAE5A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50177" y="3978634"/>
            <a:ext cx="705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Line 20">
            <a:extLst>
              <a:ext uri="{FF2B5EF4-FFF2-40B4-BE49-F238E27FC236}">
                <a16:creationId xmlns:a16="http://schemas.microsoft.com/office/drawing/2014/main" id="{6B098921-DDC3-ED4B-BB8C-EBC5BBEB62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32394" y="3166246"/>
            <a:ext cx="0" cy="12411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Line 21">
            <a:extLst>
              <a:ext uri="{FF2B5EF4-FFF2-40B4-BE49-F238E27FC236}">
                <a16:creationId xmlns:a16="http://schemas.microsoft.com/office/drawing/2014/main" id="{8B090E66-EF4F-8A4B-89CE-5ECE02E446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4186" y="3166246"/>
            <a:ext cx="6911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Line 22">
            <a:extLst>
              <a:ext uri="{FF2B5EF4-FFF2-40B4-BE49-F238E27FC236}">
                <a16:creationId xmlns:a16="http://schemas.microsoft.com/office/drawing/2014/main" id="{CA3E7418-3498-1349-93D2-4066F2DBAC1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2394" y="3290361"/>
            <a:ext cx="0" cy="12552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Line 23">
            <a:extLst>
              <a:ext uri="{FF2B5EF4-FFF2-40B4-BE49-F238E27FC236}">
                <a16:creationId xmlns:a16="http://schemas.microsoft.com/office/drawing/2014/main" id="{EA3E36BC-F81C-8A4F-B26A-B356111D86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4186" y="3415886"/>
            <a:ext cx="6911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Line 24">
            <a:extLst>
              <a:ext uri="{FF2B5EF4-FFF2-40B4-BE49-F238E27FC236}">
                <a16:creationId xmlns:a16="http://schemas.microsoft.com/office/drawing/2014/main" id="{BA8A6367-D080-B044-A211-ED5C589165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3845" y="1727643"/>
            <a:ext cx="0" cy="375165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Line 25">
            <a:extLst>
              <a:ext uri="{FF2B5EF4-FFF2-40B4-BE49-F238E27FC236}">
                <a16:creationId xmlns:a16="http://schemas.microsoft.com/office/drawing/2014/main" id="{0359C4C5-F707-2C47-93E4-F21F810131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5479294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Line 26">
            <a:extLst>
              <a:ext uri="{FF2B5EF4-FFF2-40B4-BE49-F238E27FC236}">
                <a16:creationId xmlns:a16="http://schemas.microsoft.com/office/drawing/2014/main" id="{B4EA1A15-3902-F54A-94E2-3ED5AC930A3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5326971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Line 27">
            <a:extLst>
              <a:ext uri="{FF2B5EF4-FFF2-40B4-BE49-F238E27FC236}">
                <a16:creationId xmlns:a16="http://schemas.microsoft.com/office/drawing/2014/main" id="{2D2EADD4-1033-AA4C-A995-B2C88B82206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5167597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Line 28">
            <a:extLst>
              <a:ext uri="{FF2B5EF4-FFF2-40B4-BE49-F238E27FC236}">
                <a16:creationId xmlns:a16="http://schemas.microsoft.com/office/drawing/2014/main" id="{80A0FA3E-53EA-A14D-99DA-60E5F92CAF6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5013863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Line 29">
            <a:extLst>
              <a:ext uri="{FF2B5EF4-FFF2-40B4-BE49-F238E27FC236}">
                <a16:creationId xmlns:a16="http://schemas.microsoft.com/office/drawing/2014/main" id="{5682B4BE-0112-0541-A616-DE1A1A074A6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4854489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Line 30">
            <a:extLst>
              <a:ext uri="{FF2B5EF4-FFF2-40B4-BE49-F238E27FC236}">
                <a16:creationId xmlns:a16="http://schemas.microsoft.com/office/drawing/2014/main" id="{88C58619-F7AC-724B-A405-02C66BD35A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4702167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Line 31">
            <a:extLst>
              <a:ext uri="{FF2B5EF4-FFF2-40B4-BE49-F238E27FC236}">
                <a16:creationId xmlns:a16="http://schemas.microsoft.com/office/drawing/2014/main" id="{B8F1C098-35BA-0346-81C1-A5CDC7C8CFE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4541382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Line 32">
            <a:extLst>
              <a:ext uri="{FF2B5EF4-FFF2-40B4-BE49-F238E27FC236}">
                <a16:creationId xmlns:a16="http://schemas.microsoft.com/office/drawing/2014/main" id="{5ED05C95-BEED-2D43-993E-64952861ED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4389059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Line 33">
            <a:extLst>
              <a:ext uri="{FF2B5EF4-FFF2-40B4-BE49-F238E27FC236}">
                <a16:creationId xmlns:a16="http://schemas.microsoft.com/office/drawing/2014/main" id="{8DA18E80-D237-6D4A-BAB2-06E3DF6E2DE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4228274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Line 34">
            <a:extLst>
              <a:ext uri="{FF2B5EF4-FFF2-40B4-BE49-F238E27FC236}">
                <a16:creationId xmlns:a16="http://schemas.microsoft.com/office/drawing/2014/main" id="{43DA2212-073F-A843-AFD8-4FCCC76DD6E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4075951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Line 35">
            <a:extLst>
              <a:ext uri="{FF2B5EF4-FFF2-40B4-BE49-F238E27FC236}">
                <a16:creationId xmlns:a16="http://schemas.microsoft.com/office/drawing/2014/main" id="{CB558D25-C3E1-8949-A217-E579E875DEA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3916576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Line 36">
            <a:extLst>
              <a:ext uri="{FF2B5EF4-FFF2-40B4-BE49-F238E27FC236}">
                <a16:creationId xmlns:a16="http://schemas.microsoft.com/office/drawing/2014/main" id="{015EB7CF-8E10-9D40-B458-2B09715A5C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3764254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Line 37">
            <a:extLst>
              <a:ext uri="{FF2B5EF4-FFF2-40B4-BE49-F238E27FC236}">
                <a16:creationId xmlns:a16="http://schemas.microsoft.com/office/drawing/2014/main" id="{EE75D45F-3652-D14E-B6A0-0EE3D9F609B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3603469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Line 38">
            <a:extLst>
              <a:ext uri="{FF2B5EF4-FFF2-40B4-BE49-F238E27FC236}">
                <a16:creationId xmlns:a16="http://schemas.microsoft.com/office/drawing/2014/main" id="{6F8505A3-B3C3-CB4F-8A55-D3976C4678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3451146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Line 39">
            <a:extLst>
              <a:ext uri="{FF2B5EF4-FFF2-40B4-BE49-F238E27FC236}">
                <a16:creationId xmlns:a16="http://schemas.microsoft.com/office/drawing/2014/main" id="{A22E8231-F4FB-9C49-8C27-1A979C2DD0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3290361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Line 40">
            <a:extLst>
              <a:ext uri="{FF2B5EF4-FFF2-40B4-BE49-F238E27FC236}">
                <a16:creationId xmlns:a16="http://schemas.microsoft.com/office/drawing/2014/main" id="{A1D31FA7-EAE3-2643-A30C-4EC7A2FCAE2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3138038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Line 41">
            <a:extLst>
              <a:ext uri="{FF2B5EF4-FFF2-40B4-BE49-F238E27FC236}">
                <a16:creationId xmlns:a16="http://schemas.microsoft.com/office/drawing/2014/main" id="{571D3FF4-20D0-7342-B3B5-57C100830B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2978664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Line 42">
            <a:extLst>
              <a:ext uri="{FF2B5EF4-FFF2-40B4-BE49-F238E27FC236}">
                <a16:creationId xmlns:a16="http://schemas.microsoft.com/office/drawing/2014/main" id="{CA09A271-DA33-DF4D-9EF1-C970C81ED99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2824931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Line 43">
            <a:extLst>
              <a:ext uri="{FF2B5EF4-FFF2-40B4-BE49-F238E27FC236}">
                <a16:creationId xmlns:a16="http://schemas.microsoft.com/office/drawing/2014/main" id="{DA55A456-2D28-C040-A3DC-EFC65FE9A7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2665556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Line 44">
            <a:extLst>
              <a:ext uri="{FF2B5EF4-FFF2-40B4-BE49-F238E27FC236}">
                <a16:creationId xmlns:a16="http://schemas.microsoft.com/office/drawing/2014/main" id="{3A2140E9-6995-C94A-9B42-1BFC7C10B94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2513234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Line 45">
            <a:extLst>
              <a:ext uri="{FF2B5EF4-FFF2-40B4-BE49-F238E27FC236}">
                <a16:creationId xmlns:a16="http://schemas.microsoft.com/office/drawing/2014/main" id="{FAAAC5F1-6814-CA44-87D5-865FD98ECBC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2352449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Line 46">
            <a:extLst>
              <a:ext uri="{FF2B5EF4-FFF2-40B4-BE49-F238E27FC236}">
                <a16:creationId xmlns:a16="http://schemas.microsoft.com/office/drawing/2014/main" id="{6B5D3BDC-E7F1-BC43-B11F-F999C49A6CB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2200126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Line 47">
            <a:extLst>
              <a:ext uri="{FF2B5EF4-FFF2-40B4-BE49-F238E27FC236}">
                <a16:creationId xmlns:a16="http://schemas.microsoft.com/office/drawing/2014/main" id="{BD51EA33-CAD8-BE4B-9E01-CFE051F77D2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2039341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Line 48">
            <a:extLst>
              <a:ext uri="{FF2B5EF4-FFF2-40B4-BE49-F238E27FC236}">
                <a16:creationId xmlns:a16="http://schemas.microsoft.com/office/drawing/2014/main" id="{5520CA65-21E0-114B-BBE1-265C6201953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1887018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Line 49">
            <a:extLst>
              <a:ext uri="{FF2B5EF4-FFF2-40B4-BE49-F238E27FC236}">
                <a16:creationId xmlns:a16="http://schemas.microsoft.com/office/drawing/2014/main" id="{CD4928B2-E055-534D-BF51-059DB0B2C7D0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4227" y="1727643"/>
            <a:ext cx="296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Line 50">
            <a:extLst>
              <a:ext uri="{FF2B5EF4-FFF2-40B4-BE49-F238E27FC236}">
                <a16:creationId xmlns:a16="http://schemas.microsoft.com/office/drawing/2014/main" id="{5FABFCA1-4FBE-7944-8CF1-8A70E993B06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4353" y="5479294"/>
            <a:ext cx="3949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Line 51">
            <a:extLst>
              <a:ext uri="{FF2B5EF4-FFF2-40B4-BE49-F238E27FC236}">
                <a16:creationId xmlns:a16="http://schemas.microsoft.com/office/drawing/2014/main" id="{F445B969-A2FE-424B-98D2-AE82165218B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4353" y="4854489"/>
            <a:ext cx="3949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Line 52">
            <a:extLst>
              <a:ext uri="{FF2B5EF4-FFF2-40B4-BE49-F238E27FC236}">
                <a16:creationId xmlns:a16="http://schemas.microsoft.com/office/drawing/2014/main" id="{0269C400-19CD-D142-9692-52E19CA57A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4353" y="4228274"/>
            <a:ext cx="3949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Line 53">
            <a:extLst>
              <a:ext uri="{FF2B5EF4-FFF2-40B4-BE49-F238E27FC236}">
                <a16:creationId xmlns:a16="http://schemas.microsoft.com/office/drawing/2014/main" id="{2D7C0BB2-F0C3-FF43-BBD0-8293FD3A264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4353" y="3603469"/>
            <a:ext cx="3949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Line 54">
            <a:extLst>
              <a:ext uri="{FF2B5EF4-FFF2-40B4-BE49-F238E27FC236}">
                <a16:creationId xmlns:a16="http://schemas.microsoft.com/office/drawing/2014/main" id="{E3565244-00D6-BD44-912A-E89BF046A6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4353" y="2978664"/>
            <a:ext cx="3949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Line 55">
            <a:extLst>
              <a:ext uri="{FF2B5EF4-FFF2-40B4-BE49-F238E27FC236}">
                <a16:creationId xmlns:a16="http://schemas.microsoft.com/office/drawing/2014/main" id="{8BEB7016-7484-8145-AE49-2982144D472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4353" y="2352449"/>
            <a:ext cx="3949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Line 56">
            <a:extLst>
              <a:ext uri="{FF2B5EF4-FFF2-40B4-BE49-F238E27FC236}">
                <a16:creationId xmlns:a16="http://schemas.microsoft.com/office/drawing/2014/main" id="{A3298813-E0AA-A049-AD22-930821B959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4353" y="1727643"/>
            <a:ext cx="3949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Line 58">
            <a:extLst>
              <a:ext uri="{FF2B5EF4-FFF2-40B4-BE49-F238E27FC236}">
                <a16:creationId xmlns:a16="http://schemas.microsoft.com/office/drawing/2014/main" id="{0FCB32B1-D987-814B-A69E-F8C88AC3DB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43845" y="5479294"/>
            <a:ext cx="0" cy="2961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Rectangle 59">
            <a:extLst>
              <a:ext uri="{FF2B5EF4-FFF2-40B4-BE49-F238E27FC236}">
                <a16:creationId xmlns:a16="http://schemas.microsoft.com/office/drawing/2014/main" id="{FF59B76E-1973-6445-9CB2-58209FD48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408774"/>
            <a:ext cx="705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0</a:t>
            </a:r>
          </a:p>
        </p:txBody>
      </p:sp>
      <p:sp>
        <p:nvSpPr>
          <p:cNvPr id="126" name="Rectangle 60">
            <a:extLst>
              <a:ext uri="{FF2B5EF4-FFF2-40B4-BE49-F238E27FC236}">
                <a16:creationId xmlns:a16="http://schemas.microsoft.com/office/drawing/2014/main" id="{6A683DF9-933D-0A4D-B5DA-0BF8F3EFB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783970"/>
            <a:ext cx="705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1</a:t>
            </a:r>
          </a:p>
        </p:txBody>
      </p:sp>
      <p:sp>
        <p:nvSpPr>
          <p:cNvPr id="127" name="Rectangle 61">
            <a:extLst>
              <a:ext uri="{FF2B5EF4-FFF2-40B4-BE49-F238E27FC236}">
                <a16:creationId xmlns:a16="http://schemas.microsoft.com/office/drawing/2014/main" id="{62766E4B-5729-0E4D-AD1D-517C58D13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157754"/>
            <a:ext cx="705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2</a:t>
            </a:r>
          </a:p>
        </p:txBody>
      </p:sp>
      <p:sp>
        <p:nvSpPr>
          <p:cNvPr id="128" name="Rectangle 62">
            <a:extLst>
              <a:ext uri="{FF2B5EF4-FFF2-40B4-BE49-F238E27FC236}">
                <a16:creationId xmlns:a16="http://schemas.microsoft.com/office/drawing/2014/main" id="{AB0F3726-7CC2-0545-8F9F-FA4E410D6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532949"/>
            <a:ext cx="705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3</a:t>
            </a:r>
          </a:p>
        </p:txBody>
      </p:sp>
      <p:sp>
        <p:nvSpPr>
          <p:cNvPr id="129" name="Rectangle 63">
            <a:extLst>
              <a:ext uri="{FF2B5EF4-FFF2-40B4-BE49-F238E27FC236}">
                <a16:creationId xmlns:a16="http://schemas.microsoft.com/office/drawing/2014/main" id="{F03E43C9-F587-2F40-8B40-1C4C3C4B8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908144"/>
            <a:ext cx="705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4</a:t>
            </a:r>
          </a:p>
        </p:txBody>
      </p:sp>
      <p:sp>
        <p:nvSpPr>
          <p:cNvPr id="130" name="Rectangle 64">
            <a:extLst>
              <a:ext uri="{FF2B5EF4-FFF2-40B4-BE49-F238E27FC236}">
                <a16:creationId xmlns:a16="http://schemas.microsoft.com/office/drawing/2014/main" id="{A2636D83-D5A5-7C40-BA36-ED83B671A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281929"/>
            <a:ext cx="705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5</a:t>
            </a:r>
          </a:p>
        </p:txBody>
      </p:sp>
      <p:sp>
        <p:nvSpPr>
          <p:cNvPr id="131" name="Rectangle 65">
            <a:extLst>
              <a:ext uri="{FF2B5EF4-FFF2-40B4-BE49-F238E27FC236}">
                <a16:creationId xmlns:a16="http://schemas.microsoft.com/office/drawing/2014/main" id="{399E9D08-81E0-1D49-BD83-BAAC7FC53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57123"/>
            <a:ext cx="705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6</a:t>
            </a:r>
          </a:p>
        </p:txBody>
      </p:sp>
      <p:sp>
        <p:nvSpPr>
          <p:cNvPr id="132" name="Rectangle 66">
            <a:extLst>
              <a:ext uri="{FF2B5EF4-FFF2-40B4-BE49-F238E27FC236}">
                <a16:creationId xmlns:a16="http://schemas.microsoft.com/office/drawing/2014/main" id="{20221825-1104-724F-BF59-855D4597A411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3950055" y="2839034"/>
            <a:ext cx="349778" cy="26360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515151"/>
            </a:solidFill>
            <a:miter lim="800000"/>
            <a:headEnd/>
            <a:tailEnd/>
          </a:ln>
        </p:spPr>
        <p:txBody>
          <a:bodyPr lIns="9144" rIns="9144" anchor="ctr"/>
          <a:lstStyle>
            <a:lvl1pPr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altLang="de-DE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33" name="Rectangle 67">
            <a:extLst>
              <a:ext uri="{FF2B5EF4-FFF2-40B4-BE49-F238E27FC236}">
                <a16:creationId xmlns:a16="http://schemas.microsoft.com/office/drawing/2014/main" id="{3411C670-7348-CE47-A580-61514354E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9833" y="2164866"/>
            <a:ext cx="348367" cy="331442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175" algn="ctr">
            <a:solidFill>
              <a:srgbClr val="515151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Line 68">
            <a:extLst>
              <a:ext uri="{FF2B5EF4-FFF2-40B4-BE49-F238E27FC236}">
                <a16:creationId xmlns:a16="http://schemas.microsoft.com/office/drawing/2014/main" id="{EFE60006-16B7-4C46-801A-9FEC9276EA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30586" y="2665556"/>
            <a:ext cx="0" cy="18758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Line 69">
            <a:extLst>
              <a:ext uri="{FF2B5EF4-FFF2-40B4-BE49-F238E27FC236}">
                <a16:creationId xmlns:a16="http://schemas.microsoft.com/office/drawing/2014/main" id="{BC9D07A6-1AC7-CB47-98AD-A60504668FB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2505" y="2665556"/>
            <a:ext cx="705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Line 70">
            <a:extLst>
              <a:ext uri="{FF2B5EF4-FFF2-40B4-BE49-F238E27FC236}">
                <a16:creationId xmlns:a16="http://schemas.microsoft.com/office/drawing/2014/main" id="{4053C28D-0D54-B648-8F2A-364FC4D383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0586" y="2853138"/>
            <a:ext cx="0" cy="18758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Line 71">
            <a:extLst>
              <a:ext uri="{FF2B5EF4-FFF2-40B4-BE49-F238E27FC236}">
                <a16:creationId xmlns:a16="http://schemas.microsoft.com/office/drawing/2014/main" id="{273D9318-5EF8-3B41-9784-714E3809782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00967" y="3040721"/>
            <a:ext cx="705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Line 72">
            <a:extLst>
              <a:ext uri="{FF2B5EF4-FFF2-40B4-BE49-F238E27FC236}">
                <a16:creationId xmlns:a16="http://schemas.microsoft.com/office/drawing/2014/main" id="{9B9C6C53-7FC7-A34E-AE8A-357F91BD4C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83185" y="1977284"/>
            <a:ext cx="0" cy="18758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Line 73">
            <a:extLst>
              <a:ext uri="{FF2B5EF4-FFF2-40B4-BE49-F238E27FC236}">
                <a16:creationId xmlns:a16="http://schemas.microsoft.com/office/drawing/2014/main" id="{83308BAE-D963-7643-BC28-C93C0D5396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5103" y="1977284"/>
            <a:ext cx="705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Line 74">
            <a:extLst>
              <a:ext uri="{FF2B5EF4-FFF2-40B4-BE49-F238E27FC236}">
                <a16:creationId xmlns:a16="http://schemas.microsoft.com/office/drawing/2014/main" id="{1803C8FC-D39F-9B4D-A809-D464788F5B9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3185" y="2164866"/>
            <a:ext cx="0" cy="18758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Line 75">
            <a:extLst>
              <a:ext uri="{FF2B5EF4-FFF2-40B4-BE49-F238E27FC236}">
                <a16:creationId xmlns:a16="http://schemas.microsoft.com/office/drawing/2014/main" id="{3CBC17A2-9FA4-B74D-9FE5-26BC6F3B400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53566" y="2352449"/>
            <a:ext cx="705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Rectangle 76">
            <a:extLst>
              <a:ext uri="{FF2B5EF4-FFF2-40B4-BE49-F238E27FC236}">
                <a16:creationId xmlns:a16="http://schemas.microsoft.com/office/drawing/2014/main" id="{5FE61164-DFC1-4549-A09D-12BD2330A1D4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5780265" y="5092847"/>
            <a:ext cx="348368" cy="3822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515151"/>
            </a:solidFill>
            <a:miter lim="800000"/>
            <a:headEnd/>
            <a:tailEnd/>
          </a:ln>
        </p:spPr>
        <p:txBody>
          <a:bodyPr lIns="9144" rIns="9144" anchor="ctr"/>
          <a:lstStyle>
            <a:lvl1pPr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altLang="de-DE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43" name="Rectangle 77">
            <a:extLst>
              <a:ext uri="{FF2B5EF4-FFF2-40B4-BE49-F238E27FC236}">
                <a16:creationId xmlns:a16="http://schemas.microsoft.com/office/drawing/2014/main" id="{C634FC9C-790B-A74B-9AF2-B968B2F07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8633" y="4792432"/>
            <a:ext cx="348367" cy="68686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175" algn="ctr">
            <a:solidFill>
              <a:srgbClr val="515151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Line 78">
            <a:extLst>
              <a:ext uri="{FF2B5EF4-FFF2-40B4-BE49-F238E27FC236}">
                <a16:creationId xmlns:a16="http://schemas.microsoft.com/office/drawing/2014/main" id="{6061F475-B86C-E846-BA03-8BF710C3F8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6691" y="4916547"/>
            <a:ext cx="0" cy="18758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Line 79">
            <a:extLst>
              <a:ext uri="{FF2B5EF4-FFF2-40B4-BE49-F238E27FC236}">
                <a16:creationId xmlns:a16="http://schemas.microsoft.com/office/drawing/2014/main" id="{F34E79C3-3177-4649-8FE4-12F94C777F3A}"/>
              </a:ext>
            </a:extLst>
          </p:cNvPr>
          <p:cNvSpPr>
            <a:spLocks noChangeShapeType="1"/>
          </p:cNvSpPr>
          <p:nvPr/>
        </p:nvSpPr>
        <p:spPr bwMode="auto">
          <a:xfrm>
            <a:off x="5919894" y="4916547"/>
            <a:ext cx="62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Line 80">
            <a:extLst>
              <a:ext uri="{FF2B5EF4-FFF2-40B4-BE49-F238E27FC236}">
                <a16:creationId xmlns:a16="http://schemas.microsoft.com/office/drawing/2014/main" id="{4E522115-1BA4-EA4E-B849-E0B69C91429E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6691" y="5104129"/>
            <a:ext cx="0" cy="18758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Line 81">
            <a:extLst>
              <a:ext uri="{FF2B5EF4-FFF2-40B4-BE49-F238E27FC236}">
                <a16:creationId xmlns:a16="http://schemas.microsoft.com/office/drawing/2014/main" id="{13884404-CEA1-F84A-A59F-6B65E578AC3D}"/>
              </a:ext>
            </a:extLst>
          </p:cNvPr>
          <p:cNvSpPr>
            <a:spLocks noChangeShapeType="1"/>
          </p:cNvSpPr>
          <p:nvPr/>
        </p:nvSpPr>
        <p:spPr bwMode="invGray">
          <a:xfrm>
            <a:off x="5919894" y="5291712"/>
            <a:ext cx="62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4" rIns="9144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Line 82">
            <a:extLst>
              <a:ext uri="{FF2B5EF4-FFF2-40B4-BE49-F238E27FC236}">
                <a16:creationId xmlns:a16="http://schemas.microsoft.com/office/drawing/2014/main" id="{F5049511-DA95-FF49-AB5B-2F6F8D3C3E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11984" y="4604849"/>
            <a:ext cx="0" cy="18758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Line 83">
            <a:extLst>
              <a:ext uri="{FF2B5EF4-FFF2-40B4-BE49-F238E27FC236}">
                <a16:creationId xmlns:a16="http://schemas.microsoft.com/office/drawing/2014/main" id="{0007067D-4691-FD4D-A923-A5C3D93AF0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5186" y="4604849"/>
            <a:ext cx="6346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Line 84">
            <a:extLst>
              <a:ext uri="{FF2B5EF4-FFF2-40B4-BE49-F238E27FC236}">
                <a16:creationId xmlns:a16="http://schemas.microsoft.com/office/drawing/2014/main" id="{D0640073-DEF6-6644-ACA1-6FDAFBEABA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1984" y="4792432"/>
            <a:ext cx="0" cy="18758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Line 85">
            <a:extLst>
              <a:ext uri="{FF2B5EF4-FFF2-40B4-BE49-F238E27FC236}">
                <a16:creationId xmlns:a16="http://schemas.microsoft.com/office/drawing/2014/main" id="{AB53A685-970B-5A4B-958A-20A80C1DAE5D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5186" y="4980014"/>
            <a:ext cx="6346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Text Box 106">
            <a:extLst>
              <a:ext uri="{FF2B5EF4-FFF2-40B4-BE49-F238E27FC236}">
                <a16:creationId xmlns:a16="http://schemas.microsoft.com/office/drawing/2014/main" id="{17EF252C-E7D0-5249-BD2B-2B5E7B834DD7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066963" y="2600678"/>
            <a:ext cx="5245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1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1,0%*</a:t>
            </a:r>
          </a:p>
        </p:txBody>
      </p:sp>
      <p:grpSp>
        <p:nvGrpSpPr>
          <p:cNvPr id="153" name="Group 107">
            <a:extLst>
              <a:ext uri="{FF2B5EF4-FFF2-40B4-BE49-F238E27FC236}">
                <a16:creationId xmlns:a16="http://schemas.microsoft.com/office/drawing/2014/main" id="{0B8B5E32-222E-6E46-9AA8-770D27B8C094}"/>
              </a:ext>
            </a:extLst>
          </p:cNvPr>
          <p:cNvGrpSpPr>
            <a:grpSpLocks/>
          </p:cNvGrpSpPr>
          <p:nvPr/>
        </p:nvGrpSpPr>
        <p:grpSpPr bwMode="auto">
          <a:xfrm>
            <a:off x="2178385" y="2872884"/>
            <a:ext cx="348367" cy="744689"/>
            <a:chOff x="1066" y="1943"/>
            <a:chExt cx="280" cy="576"/>
          </a:xfrm>
        </p:grpSpPr>
        <p:sp>
          <p:nvSpPr>
            <p:cNvPr id="164" name="Line 108">
              <a:extLst>
                <a:ext uri="{FF2B5EF4-FFF2-40B4-BE49-F238E27FC236}">
                  <a16:creationId xmlns:a16="http://schemas.microsoft.com/office/drawing/2014/main" id="{A9A2EFCE-41F2-094E-9136-E18854B1F8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1943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5" name="Line 109">
              <a:extLst>
                <a:ext uri="{FF2B5EF4-FFF2-40B4-BE49-F238E27FC236}">
                  <a16:creationId xmlns:a16="http://schemas.microsoft.com/office/drawing/2014/main" id="{FD6BE906-F9C7-C942-AEBB-09F270930E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" y="1943"/>
              <a:ext cx="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6" name="Line 110">
              <a:extLst>
                <a:ext uri="{FF2B5EF4-FFF2-40B4-BE49-F238E27FC236}">
                  <a16:creationId xmlns:a16="http://schemas.microsoft.com/office/drawing/2014/main" id="{B3248E48-91D1-5D40-8205-63138B5FBE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6" y="1943"/>
              <a:ext cx="0" cy="13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4" name="Text Box 111">
            <a:extLst>
              <a:ext uri="{FF2B5EF4-FFF2-40B4-BE49-F238E27FC236}">
                <a16:creationId xmlns:a16="http://schemas.microsoft.com/office/drawing/2014/main" id="{3FC9F0A3-8433-ED42-BD7E-994E06DCA75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890276" y="4153523"/>
            <a:ext cx="5245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0,6%*</a:t>
            </a:r>
          </a:p>
        </p:txBody>
      </p:sp>
      <p:grpSp>
        <p:nvGrpSpPr>
          <p:cNvPr id="155" name="Group 112">
            <a:extLst>
              <a:ext uri="{FF2B5EF4-FFF2-40B4-BE49-F238E27FC236}">
                <a16:creationId xmlns:a16="http://schemas.microsoft.com/office/drawing/2014/main" id="{AFEA482C-063B-B94D-BE09-01BD3A1AAE6F}"/>
              </a:ext>
            </a:extLst>
          </p:cNvPr>
          <p:cNvGrpSpPr>
            <a:grpSpLocks/>
          </p:cNvGrpSpPr>
          <p:nvPr/>
        </p:nvGrpSpPr>
        <p:grpSpPr bwMode="auto">
          <a:xfrm>
            <a:off x="5935408" y="4424096"/>
            <a:ext cx="376576" cy="436038"/>
            <a:chOff x="2494" y="3408"/>
            <a:chExt cx="242" cy="336"/>
          </a:xfrm>
        </p:grpSpPr>
        <p:sp>
          <p:nvSpPr>
            <p:cNvPr id="161" name="Line 113">
              <a:extLst>
                <a:ext uri="{FF2B5EF4-FFF2-40B4-BE49-F238E27FC236}">
                  <a16:creationId xmlns:a16="http://schemas.microsoft.com/office/drawing/2014/main" id="{56CF40DF-7917-F04F-AEC8-DE149E2FF7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4" y="3408"/>
              <a:ext cx="2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2" name="Line 114">
              <a:extLst>
                <a:ext uri="{FF2B5EF4-FFF2-40B4-BE49-F238E27FC236}">
                  <a16:creationId xmlns:a16="http://schemas.microsoft.com/office/drawing/2014/main" id="{D54C65AA-761B-2E44-B79D-13097360A8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416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3" name="Line 115">
              <a:extLst>
                <a:ext uri="{FF2B5EF4-FFF2-40B4-BE49-F238E27FC236}">
                  <a16:creationId xmlns:a16="http://schemas.microsoft.com/office/drawing/2014/main" id="{3AEEF3C5-4BAB-F44C-8C15-F9D16E675A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4" y="3414"/>
              <a:ext cx="24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6" name="Group 127">
            <a:extLst>
              <a:ext uri="{FF2B5EF4-FFF2-40B4-BE49-F238E27FC236}">
                <a16:creationId xmlns:a16="http://schemas.microsoft.com/office/drawing/2014/main" id="{7321CAE6-E7A1-8748-8354-7BB855A8C723}"/>
              </a:ext>
            </a:extLst>
          </p:cNvPr>
          <p:cNvGrpSpPr>
            <a:grpSpLocks/>
          </p:cNvGrpSpPr>
          <p:nvPr/>
        </p:nvGrpSpPr>
        <p:grpSpPr bwMode="auto">
          <a:xfrm>
            <a:off x="4122123" y="1841886"/>
            <a:ext cx="365292" cy="744689"/>
            <a:chOff x="912" y="2208"/>
            <a:chExt cx="288" cy="576"/>
          </a:xfrm>
        </p:grpSpPr>
        <p:sp>
          <p:nvSpPr>
            <p:cNvPr id="158" name="Line 128">
              <a:extLst>
                <a:ext uri="{FF2B5EF4-FFF2-40B4-BE49-F238E27FC236}">
                  <a16:creationId xmlns:a16="http://schemas.microsoft.com/office/drawing/2014/main" id="{9C467977-DAAA-5848-9AE7-724FB72492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2208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9" name="Line 129">
              <a:extLst>
                <a:ext uri="{FF2B5EF4-FFF2-40B4-BE49-F238E27FC236}">
                  <a16:creationId xmlns:a16="http://schemas.microsoft.com/office/drawing/2014/main" id="{A77616F8-FF6D-A642-A207-60739A2E4B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2208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0" name="Line 130">
              <a:extLst>
                <a:ext uri="{FF2B5EF4-FFF2-40B4-BE49-F238E27FC236}">
                  <a16:creationId xmlns:a16="http://schemas.microsoft.com/office/drawing/2014/main" id="{437DF94D-83BE-C249-8321-186896701A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208"/>
              <a:ext cx="0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7" name="Line 57">
            <a:extLst>
              <a:ext uri="{FF2B5EF4-FFF2-40B4-BE49-F238E27FC236}">
                <a16:creationId xmlns:a16="http://schemas.microsoft.com/office/drawing/2014/main" id="{55ECF723-1BA4-A941-893B-02F772B07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7301" y="5479294"/>
            <a:ext cx="51844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745041"/>
      </p:ext>
    </p:extLst>
  </p:cSld>
  <p:clrMapOvr>
    <a:masterClrMapping/>
  </p:clrMapOvr>
  <p:transition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 dirty="0"/>
              <a:t>Änderung der Knochenumbaumarker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FD66BB60-D8F2-A741-BD1E-39638DC90FD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72973" y="1371600"/>
            <a:ext cx="3475227" cy="280987"/>
          </a:xfrm>
        </p:spPr>
        <p:txBody>
          <a:bodyPr/>
          <a:lstStyle/>
          <a:p>
            <a:r>
              <a:rPr lang="de-DE" b="1" dirty="0">
                <a:latin typeface="+mj-lt"/>
              </a:rPr>
              <a:t>CTX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5B72B03-C8CA-EE48-AD2D-691D96B146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5887" y="1371600"/>
            <a:ext cx="3813313" cy="280987"/>
          </a:xfrm>
        </p:spPr>
        <p:txBody>
          <a:bodyPr/>
          <a:lstStyle/>
          <a:p>
            <a:r>
              <a:rPr lang="de-DE" b="1" dirty="0">
                <a:latin typeface="+mj-lt"/>
              </a:rPr>
              <a:t>P1NP</a:t>
            </a:r>
          </a:p>
          <a:p>
            <a:endParaRPr lang="de-DE" b="1" dirty="0">
              <a:latin typeface="+mj-lt"/>
            </a:endParaRP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9AA29B4-CC6C-D044-9B89-56D8B5F692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16200000" flipH="1">
            <a:off x="-864237" y="3103489"/>
            <a:ext cx="3176284" cy="381001"/>
          </a:xfrm>
        </p:spPr>
        <p:txBody>
          <a:bodyPr/>
          <a:lstStyle/>
          <a:p>
            <a:r>
              <a:rPr lang="de-DE" dirty="0">
                <a:latin typeface="+mj-lt"/>
              </a:rPr>
              <a:t>Änderung vs. Ausgangswert (%)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F028AA3C-1F19-6C49-B0BC-22A48490C0A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14648" y="5203825"/>
            <a:ext cx="7172151" cy="228040"/>
          </a:xfrm>
        </p:spPr>
        <p:txBody>
          <a:bodyPr/>
          <a:lstStyle/>
          <a:p>
            <a:r>
              <a:rPr lang="de-DE" dirty="0">
                <a:latin typeface="+mj-lt"/>
              </a:rPr>
              <a:t>Monate</a:t>
            </a:r>
          </a:p>
        </p:txBody>
      </p:sp>
      <p:sp>
        <p:nvSpPr>
          <p:cNvPr id="222" name="Textplatzhalter 1">
            <a:extLst>
              <a:ext uri="{FF2B5EF4-FFF2-40B4-BE49-F238E27FC236}">
                <a16:creationId xmlns:a16="http://schemas.microsoft.com/office/drawing/2014/main" id="{F1FB3893-2A85-6C4D-867C-7B491D41497E}"/>
              </a:ext>
            </a:extLst>
          </p:cNvPr>
          <p:cNvSpPr txBox="1">
            <a:spLocks/>
          </p:cNvSpPr>
          <p:nvPr/>
        </p:nvSpPr>
        <p:spPr bwMode="auto">
          <a:xfrm>
            <a:off x="533400" y="6324600"/>
            <a:ext cx="4032000" cy="203133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>
                <a:lumMod val="50000"/>
                <a:lumOff val="50000"/>
              </a:srgbClr>
            </a:solidFill>
            <a:miter lim="800000"/>
            <a:headEnd/>
            <a:tailEnd/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800">
                <a:solidFill>
                  <a:srgbClr val="51515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8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Clr>
                <a:srgbClr val="455F51"/>
              </a:buClr>
            </a:pPr>
            <a:r>
              <a:rPr lang="de-DE" kern="0" dirty="0">
                <a:latin typeface="+mj-lt"/>
              </a:rPr>
              <a:t>Adaptiert nach Brown JP et al. </a:t>
            </a:r>
            <a:r>
              <a:rPr lang="de-DE" i="1" kern="0" dirty="0">
                <a:latin typeface="+mj-lt"/>
              </a:rPr>
              <a:t>J </a:t>
            </a:r>
            <a:r>
              <a:rPr lang="de-DE" i="1" kern="0" dirty="0" err="1">
                <a:latin typeface="+mj-lt"/>
              </a:rPr>
              <a:t>Bone</a:t>
            </a:r>
            <a:r>
              <a:rPr lang="de-DE" i="1" kern="0" dirty="0">
                <a:latin typeface="+mj-lt"/>
              </a:rPr>
              <a:t> </a:t>
            </a:r>
            <a:r>
              <a:rPr lang="de-DE" i="1" kern="0" dirty="0" err="1">
                <a:latin typeface="+mj-lt"/>
              </a:rPr>
              <a:t>Miner</a:t>
            </a:r>
            <a:r>
              <a:rPr lang="de-DE" i="1" kern="0" dirty="0">
                <a:latin typeface="+mj-lt"/>
              </a:rPr>
              <a:t> Res.</a:t>
            </a:r>
            <a:r>
              <a:rPr lang="de-DE" kern="0" dirty="0">
                <a:latin typeface="+mj-lt"/>
              </a:rPr>
              <a:t> 2009 Jan;24(1):153-61</a:t>
            </a:r>
          </a:p>
        </p:txBody>
      </p:sp>
      <p:sp>
        <p:nvSpPr>
          <p:cNvPr id="223" name="Textplatzhalter 2">
            <a:extLst>
              <a:ext uri="{FF2B5EF4-FFF2-40B4-BE49-F238E27FC236}">
                <a16:creationId xmlns:a16="http://schemas.microsoft.com/office/drawing/2014/main" id="{F90CD883-CF16-A749-9874-2CC99C47A448}"/>
              </a:ext>
            </a:extLst>
          </p:cNvPr>
          <p:cNvSpPr txBox="1">
            <a:spLocks/>
          </p:cNvSpPr>
          <p:nvPr/>
        </p:nvSpPr>
        <p:spPr bwMode="auto">
          <a:xfrm>
            <a:off x="5597525" y="5724436"/>
            <a:ext cx="3097213" cy="803297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>
                <a:lumMod val="50000"/>
                <a:lumOff val="50000"/>
              </a:srgbClr>
            </a:solidFill>
            <a:miter lim="800000"/>
            <a:headEnd/>
            <a:tailEnd/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800">
                <a:solidFill>
                  <a:srgbClr val="51515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8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455F5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+mj-lt"/>
              </a:rPr>
              <a:t>                  </a:t>
            </a:r>
            <a:r>
              <a:rPr kumimoji="0" lang="de-DE" sz="1200" b="0" i="0" u="none" strike="noStrike" kern="0" cap="none" spc="0" normalizeH="0" baseline="0" noProof="0" dirty="0" err="1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+mj-lt"/>
              </a:rPr>
              <a:t>Alendronat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srgbClr val="515151"/>
              </a:solidFill>
              <a:effectLst/>
              <a:uLnTx/>
              <a:uFillTx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455F5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+mj-lt"/>
              </a:rPr>
              <a:t>                  </a:t>
            </a:r>
            <a:r>
              <a:rPr kumimoji="0" lang="de-DE" sz="1200" b="0" i="0" u="none" strike="noStrike" kern="0" cap="none" spc="0" normalizeH="0" baseline="0" noProof="0" dirty="0" err="1">
                <a:ln>
                  <a:noFill/>
                </a:ln>
                <a:solidFill>
                  <a:srgbClr val="515151"/>
                </a:solidFill>
                <a:effectLst/>
                <a:uLnTx/>
                <a:uFillTx/>
                <a:latin typeface="+mj-lt"/>
              </a:rPr>
              <a:t>Denosumab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srgbClr val="515151"/>
              </a:solidFill>
              <a:effectLst/>
              <a:uLnTx/>
              <a:uFillTx/>
              <a:latin typeface="+mj-lt"/>
            </a:endParaRPr>
          </a:p>
          <a:p>
            <a:pPr>
              <a:buClr>
                <a:srgbClr val="455F51"/>
              </a:buClr>
            </a:pPr>
            <a:r>
              <a:rPr lang="de-DE" kern="0" dirty="0">
                <a:latin typeface="+mj-lt"/>
              </a:rPr>
              <a:t>* p ≤ 0,0001</a:t>
            </a: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srgbClr val="51515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5" name="Line 77">
            <a:extLst>
              <a:ext uri="{FF2B5EF4-FFF2-40B4-BE49-F238E27FC236}">
                <a16:creationId xmlns:a16="http://schemas.microsoft.com/office/drawing/2014/main" id="{8C0203A6-912F-C447-A2AC-2E23DE2B028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5851525"/>
            <a:ext cx="307975" cy="0"/>
          </a:xfrm>
          <a:prstGeom prst="line">
            <a:avLst/>
          </a:prstGeom>
          <a:noFill/>
          <a:ln w="1905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26" name="Oval 78">
            <a:extLst>
              <a:ext uri="{FF2B5EF4-FFF2-40B4-BE49-F238E27FC236}">
                <a16:creationId xmlns:a16="http://schemas.microsoft.com/office/drawing/2014/main" id="{1FFE60E5-D7B1-394E-9FA4-FCC7BD7E9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0250" y="5791200"/>
            <a:ext cx="106362" cy="1095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 algn="ctr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altLang="de-DE" sz="1800" b="1" i="0" u="none" strike="noStrike" kern="1200" cap="none" spc="0" normalizeH="0" baseline="0" noProof="0">
              <a:ln>
                <a:noFill/>
              </a:ln>
              <a:solidFill>
                <a:srgbClr val="E2DFCC"/>
              </a:solidFill>
              <a:effectLst/>
              <a:uLnTx/>
              <a:uFillTx/>
              <a:latin typeface="+mj-lt"/>
              <a:ea typeface="+mn-ea"/>
              <a:cs typeface="Arial" panose="020B0604020202020204" pitchFamily="34" charset="0"/>
            </a:endParaRPr>
          </a:p>
        </p:txBody>
      </p:sp>
      <p:sp>
        <p:nvSpPr>
          <p:cNvPr id="227" name="Line 80">
            <a:extLst>
              <a:ext uri="{FF2B5EF4-FFF2-40B4-BE49-F238E27FC236}">
                <a16:creationId xmlns:a16="http://schemas.microsoft.com/office/drawing/2014/main" id="{33003B13-B946-6549-AFF7-6A5B740FA42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6208693"/>
            <a:ext cx="307975" cy="0"/>
          </a:xfrm>
          <a:prstGeom prst="line">
            <a:avLst/>
          </a:prstGeom>
          <a:noFill/>
          <a:ln w="1905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 charset="0"/>
            </a:endParaRPr>
          </a:p>
        </p:txBody>
      </p:sp>
      <p:sp>
        <p:nvSpPr>
          <p:cNvPr id="228" name="Oval 81">
            <a:extLst>
              <a:ext uri="{FF2B5EF4-FFF2-40B4-BE49-F238E27FC236}">
                <a16:creationId xmlns:a16="http://schemas.microsoft.com/office/drawing/2014/main" id="{ABA90B05-98C1-FF4B-AB7D-3508746A6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0250" y="6148368"/>
            <a:ext cx="106363" cy="10953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 charset="0"/>
            </a:endParaRPr>
          </a:p>
        </p:txBody>
      </p:sp>
      <p:grpSp>
        <p:nvGrpSpPr>
          <p:cNvPr id="215" name="Group 318">
            <a:extLst>
              <a:ext uri="{FF2B5EF4-FFF2-40B4-BE49-F238E27FC236}">
                <a16:creationId xmlns:a16="http://schemas.microsoft.com/office/drawing/2014/main" id="{CA43D923-7D7E-4245-B5F8-1E77B6C3993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125801" y="1586356"/>
            <a:ext cx="3540474" cy="3514547"/>
            <a:chOff x="671068" y="2100263"/>
            <a:chExt cx="3819970" cy="3735435"/>
          </a:xfrm>
        </p:grpSpPr>
        <p:sp>
          <p:nvSpPr>
            <p:cNvPr id="216" name="Text Box 308">
              <a:extLst>
                <a:ext uri="{FF2B5EF4-FFF2-40B4-BE49-F238E27FC236}">
                  <a16:creationId xmlns:a16="http://schemas.microsoft.com/office/drawing/2014/main" id="{94E4DA19-90B3-0E47-B77C-AF039B46B4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2149" y="5375226"/>
              <a:ext cx="252861" cy="2616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rPr>
                <a:t>*</a:t>
              </a:r>
            </a:p>
          </p:txBody>
        </p:sp>
        <p:sp>
          <p:nvSpPr>
            <p:cNvPr id="217" name="Text Box 309">
              <a:extLst>
                <a:ext uri="{FF2B5EF4-FFF2-40B4-BE49-F238E27FC236}">
                  <a16:creationId xmlns:a16="http://schemas.microsoft.com/office/drawing/2014/main" id="{C2E54458-27CD-F846-8993-933A625836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7104" y="5341480"/>
              <a:ext cx="252861" cy="2616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rPr>
                <a:t>*</a:t>
              </a:r>
            </a:p>
          </p:txBody>
        </p:sp>
        <p:sp>
          <p:nvSpPr>
            <p:cNvPr id="218" name="Text Box 310">
              <a:extLst>
                <a:ext uri="{FF2B5EF4-FFF2-40B4-BE49-F238E27FC236}">
                  <a16:creationId xmlns:a16="http://schemas.microsoft.com/office/drawing/2014/main" id="{AE95AFDF-1C03-2546-888E-1DA8579428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2684" y="5152506"/>
              <a:ext cx="252861" cy="2616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rPr>
                <a:t>*</a:t>
              </a:r>
            </a:p>
          </p:txBody>
        </p:sp>
        <p:sp>
          <p:nvSpPr>
            <p:cNvPr id="219" name="Text Box 311">
              <a:extLst>
                <a:ext uri="{FF2B5EF4-FFF2-40B4-BE49-F238E27FC236}">
                  <a16:creationId xmlns:a16="http://schemas.microsoft.com/office/drawing/2014/main" id="{A71AE038-3595-184C-BF19-856EA5DE28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8264" y="5353291"/>
              <a:ext cx="252861" cy="2616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rPr>
                <a:t>*</a:t>
              </a:r>
            </a:p>
          </p:txBody>
        </p:sp>
        <p:sp>
          <p:nvSpPr>
            <p:cNvPr id="220" name="Line 21">
              <a:extLst>
                <a:ext uri="{FF2B5EF4-FFF2-40B4-BE49-F238E27FC236}">
                  <a16:creationId xmlns:a16="http://schemas.microsoft.com/office/drawing/2014/main" id="{FBEC19C7-BA34-014B-9E35-8B54EAE172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7850" y="4916488"/>
              <a:ext cx="0" cy="22860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21" name="Line 22">
              <a:extLst>
                <a:ext uri="{FF2B5EF4-FFF2-40B4-BE49-F238E27FC236}">
                  <a16:creationId xmlns:a16="http://schemas.microsoft.com/office/drawing/2014/main" id="{1D4BAA00-55B0-9D41-91FF-F5FB96ACA8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0388" y="5145088"/>
              <a:ext cx="39687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29" name="Line 23">
              <a:extLst>
                <a:ext uri="{FF2B5EF4-FFF2-40B4-BE49-F238E27FC236}">
                  <a16:creationId xmlns:a16="http://schemas.microsoft.com/office/drawing/2014/main" id="{13ACFA32-191A-CE45-A61A-63983D7BBA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87850" y="4513263"/>
              <a:ext cx="0" cy="403225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30" name="Line 24">
              <a:extLst>
                <a:ext uri="{FF2B5EF4-FFF2-40B4-BE49-F238E27FC236}">
                  <a16:creationId xmlns:a16="http://schemas.microsoft.com/office/drawing/2014/main" id="{E8D6BE8B-92F3-6D43-9E58-E79AF1706C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0388" y="4513263"/>
              <a:ext cx="39687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31" name="Line 25">
              <a:extLst>
                <a:ext uri="{FF2B5EF4-FFF2-40B4-BE49-F238E27FC236}">
                  <a16:creationId xmlns:a16="http://schemas.microsoft.com/office/drawing/2014/main" id="{786A514D-07F8-FC4A-9AB5-F2E9CD6F14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88603" y="4419600"/>
              <a:ext cx="0" cy="46355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32" name="Rectangle 26">
              <a:extLst>
                <a:ext uri="{FF2B5EF4-FFF2-40B4-BE49-F238E27FC236}">
                  <a16:creationId xmlns:a16="http://schemas.microsoft.com/office/drawing/2014/main" id="{292ABC1A-E13B-704D-A3F9-A76443038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4513" y="4876800"/>
              <a:ext cx="71437" cy="8413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33" name="Line 27">
              <a:extLst>
                <a:ext uri="{FF2B5EF4-FFF2-40B4-BE49-F238E27FC236}">
                  <a16:creationId xmlns:a16="http://schemas.microsoft.com/office/drawing/2014/main" id="{84B470BC-CA94-BF40-9605-02EA2E9129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0025" y="4845050"/>
              <a:ext cx="0" cy="282575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34" name="Line 28">
              <a:extLst>
                <a:ext uri="{FF2B5EF4-FFF2-40B4-BE49-F238E27FC236}">
                  <a16:creationId xmlns:a16="http://schemas.microsoft.com/office/drawing/2014/main" id="{789A54FD-38D5-E74E-92D5-ED8D48BFDB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2563" y="5127625"/>
              <a:ext cx="38100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235" name="Line 29">
              <a:extLst>
                <a:ext uri="{FF2B5EF4-FFF2-40B4-BE49-F238E27FC236}">
                  <a16:creationId xmlns:a16="http://schemas.microsoft.com/office/drawing/2014/main" id="{BC8E2AAF-2C5F-7547-A63F-DDEEB5B7F7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294" y="4967288"/>
              <a:ext cx="0" cy="24130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35" name="Rectangle 30">
              <a:extLst>
                <a:ext uri="{FF2B5EF4-FFF2-40B4-BE49-F238E27FC236}">
                  <a16:creationId xmlns:a16="http://schemas.microsoft.com/office/drawing/2014/main" id="{9F390C38-2C67-F14F-B64A-D1CF6F9283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5100" y="4927600"/>
              <a:ext cx="71438" cy="87313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36" name="Line 173">
              <a:extLst>
                <a:ext uri="{FF2B5EF4-FFF2-40B4-BE49-F238E27FC236}">
                  <a16:creationId xmlns:a16="http://schemas.microsoft.com/office/drawing/2014/main" id="{E9740647-DD38-494A-92D9-88BDA3E7E4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0613" y="2227263"/>
              <a:ext cx="0" cy="33766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37" name="Line 174">
              <a:extLst>
                <a:ext uri="{FF2B5EF4-FFF2-40B4-BE49-F238E27FC236}">
                  <a16:creationId xmlns:a16="http://schemas.microsoft.com/office/drawing/2014/main" id="{C86E9844-4C40-864E-9B29-D0603221CD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7913" y="2787650"/>
              <a:ext cx="34004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38" name="Line 175">
              <a:extLst>
                <a:ext uri="{FF2B5EF4-FFF2-40B4-BE49-F238E27FC236}">
                  <a16:creationId xmlns:a16="http://schemas.microsoft.com/office/drawing/2014/main" id="{EA1A09B8-7058-4441-B7F5-1F6FAEDAB3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3150" y="5322888"/>
              <a:ext cx="174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39" name="Line 176">
              <a:extLst>
                <a:ext uri="{FF2B5EF4-FFF2-40B4-BE49-F238E27FC236}">
                  <a16:creationId xmlns:a16="http://schemas.microsoft.com/office/drawing/2014/main" id="{4C7195F6-E658-8549-8A35-3997D072FF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3150" y="4759325"/>
              <a:ext cx="174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40" name="Line 177">
              <a:extLst>
                <a:ext uri="{FF2B5EF4-FFF2-40B4-BE49-F238E27FC236}">
                  <a16:creationId xmlns:a16="http://schemas.microsoft.com/office/drawing/2014/main" id="{2EC0DE7B-85F8-034D-8862-F1C9D1BDF4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3150" y="4198938"/>
              <a:ext cx="174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41" name="Line 178">
              <a:extLst>
                <a:ext uri="{FF2B5EF4-FFF2-40B4-BE49-F238E27FC236}">
                  <a16:creationId xmlns:a16="http://schemas.microsoft.com/office/drawing/2014/main" id="{29EB515E-83F5-7549-A949-70BDE6A404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3150" y="3632200"/>
              <a:ext cx="174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42" name="Line 179">
              <a:extLst>
                <a:ext uri="{FF2B5EF4-FFF2-40B4-BE49-F238E27FC236}">
                  <a16:creationId xmlns:a16="http://schemas.microsoft.com/office/drawing/2014/main" id="{28A3568F-293C-BF48-B8ED-20B405C602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3150" y="3068638"/>
              <a:ext cx="174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43" name="Line 180">
              <a:extLst>
                <a:ext uri="{FF2B5EF4-FFF2-40B4-BE49-F238E27FC236}">
                  <a16:creationId xmlns:a16="http://schemas.microsoft.com/office/drawing/2014/main" id="{1C43A102-EB59-2942-B10F-1EED132EAB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3150" y="2789238"/>
              <a:ext cx="17463" cy="0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44" name="Line 181">
              <a:extLst>
                <a:ext uri="{FF2B5EF4-FFF2-40B4-BE49-F238E27FC236}">
                  <a16:creationId xmlns:a16="http://schemas.microsoft.com/office/drawing/2014/main" id="{553FD526-FAF3-6941-9D89-CD759D8956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3150" y="2508250"/>
              <a:ext cx="174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45" name="Line 182">
              <a:extLst>
                <a:ext uri="{FF2B5EF4-FFF2-40B4-BE49-F238E27FC236}">
                  <a16:creationId xmlns:a16="http://schemas.microsoft.com/office/drawing/2014/main" id="{83803687-9C35-4149-9D55-4965B8DA85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3150" y="2227263"/>
              <a:ext cx="1746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46" name="Line 183">
              <a:extLst>
                <a:ext uri="{FF2B5EF4-FFF2-40B4-BE49-F238E27FC236}">
                  <a16:creationId xmlns:a16="http://schemas.microsoft.com/office/drawing/2014/main" id="{5A2B19DB-FF3C-1742-AA17-E7690A0333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9338" y="5603875"/>
              <a:ext cx="333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47" name="Line 184">
              <a:extLst>
                <a:ext uri="{FF2B5EF4-FFF2-40B4-BE49-F238E27FC236}">
                  <a16:creationId xmlns:a16="http://schemas.microsoft.com/office/drawing/2014/main" id="{F8F25FD4-F649-4E4A-B31B-D12F2818FE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9338" y="5040313"/>
              <a:ext cx="333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48" name="Line 185">
              <a:extLst>
                <a:ext uri="{FF2B5EF4-FFF2-40B4-BE49-F238E27FC236}">
                  <a16:creationId xmlns:a16="http://schemas.microsoft.com/office/drawing/2014/main" id="{91096D1B-883E-F942-A343-58413E19E0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9338" y="4479925"/>
              <a:ext cx="333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49" name="Line 186">
              <a:extLst>
                <a:ext uri="{FF2B5EF4-FFF2-40B4-BE49-F238E27FC236}">
                  <a16:creationId xmlns:a16="http://schemas.microsoft.com/office/drawing/2014/main" id="{C5AF0A6E-B99D-F343-8BB2-BA32793DBB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9338" y="3917950"/>
              <a:ext cx="333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50" name="Line 187">
              <a:extLst>
                <a:ext uri="{FF2B5EF4-FFF2-40B4-BE49-F238E27FC236}">
                  <a16:creationId xmlns:a16="http://schemas.microsoft.com/office/drawing/2014/main" id="{E1C79F50-EC3A-0A46-A07C-393262A551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0450" y="3349625"/>
              <a:ext cx="222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51" name="Line 188">
              <a:extLst>
                <a:ext uri="{FF2B5EF4-FFF2-40B4-BE49-F238E27FC236}">
                  <a16:creationId xmlns:a16="http://schemas.microsoft.com/office/drawing/2014/main" id="{DFBBA3C3-1694-3046-B3DB-63CD509F31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8388" y="2789238"/>
              <a:ext cx="22225" cy="0"/>
            </a:xfrm>
            <a:prstGeom prst="line">
              <a:avLst/>
            </a:prstGeom>
            <a:noFill/>
            <a:ln w="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52" name="Line 189">
              <a:extLst>
                <a:ext uri="{FF2B5EF4-FFF2-40B4-BE49-F238E27FC236}">
                  <a16:creationId xmlns:a16="http://schemas.microsoft.com/office/drawing/2014/main" id="{071AC987-A956-D149-B213-938C3A8D22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9338" y="2227263"/>
              <a:ext cx="50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53" name="Line 190">
              <a:extLst>
                <a:ext uri="{FF2B5EF4-FFF2-40B4-BE49-F238E27FC236}">
                  <a16:creationId xmlns:a16="http://schemas.microsoft.com/office/drawing/2014/main" id="{BA861168-A9C7-FC4C-A7AD-F8E5051E28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90613" y="5603875"/>
              <a:ext cx="0" cy="460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54" name="Line 191">
              <a:extLst>
                <a:ext uri="{FF2B5EF4-FFF2-40B4-BE49-F238E27FC236}">
                  <a16:creationId xmlns:a16="http://schemas.microsoft.com/office/drawing/2014/main" id="{1DB90893-EE30-5142-BFF4-68BE08463F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63663" y="5603875"/>
              <a:ext cx="0" cy="460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55" name="Line 192">
              <a:extLst>
                <a:ext uri="{FF2B5EF4-FFF2-40B4-BE49-F238E27FC236}">
                  <a16:creationId xmlns:a16="http://schemas.microsoft.com/office/drawing/2014/main" id="{3CB51A17-15D4-5941-A177-D51FCF85AE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14525" y="5603875"/>
              <a:ext cx="0" cy="460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56" name="Line 193">
              <a:extLst>
                <a:ext uri="{FF2B5EF4-FFF2-40B4-BE49-F238E27FC236}">
                  <a16:creationId xmlns:a16="http://schemas.microsoft.com/office/drawing/2014/main" id="{0BA4B116-9DF6-684A-8E6E-7BA8F6A105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40025" y="5603875"/>
              <a:ext cx="0" cy="460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57" name="Line 194">
              <a:extLst>
                <a:ext uri="{FF2B5EF4-FFF2-40B4-BE49-F238E27FC236}">
                  <a16:creationId xmlns:a16="http://schemas.microsoft.com/office/drawing/2014/main" id="{B8C54DD3-6C6B-5F49-BECB-3F829A0BA9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63938" y="5603875"/>
              <a:ext cx="0" cy="460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58" name="Freeform 196">
              <a:extLst>
                <a:ext uri="{FF2B5EF4-FFF2-40B4-BE49-F238E27FC236}">
                  <a16:creationId xmlns:a16="http://schemas.microsoft.com/office/drawing/2014/main" id="{85762A05-7286-E647-B6EA-6852F9F3F2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0613" y="2789238"/>
              <a:ext cx="3297237" cy="2127250"/>
            </a:xfrm>
            <a:custGeom>
              <a:avLst/>
              <a:gdLst>
                <a:gd name="T0" fmla="*/ 0 w 604"/>
                <a:gd name="T1" fmla="*/ 0 h 326"/>
                <a:gd name="T2" fmla="*/ 2147483647 w 604"/>
                <a:gd name="T3" fmla="*/ 2147483647 h 326"/>
                <a:gd name="T4" fmla="*/ 2147483647 w 604"/>
                <a:gd name="T5" fmla="*/ 2147483647 h 326"/>
                <a:gd name="T6" fmla="*/ 2147483647 w 604"/>
                <a:gd name="T7" fmla="*/ 2147483647 h 326"/>
                <a:gd name="T8" fmla="*/ 2147483647 w 604"/>
                <a:gd name="T9" fmla="*/ 2147483647 h 326"/>
                <a:gd name="T10" fmla="*/ 2147483647 w 604"/>
                <a:gd name="T11" fmla="*/ 2147483647 h 3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4"/>
                <a:gd name="T19" fmla="*/ 0 h 326"/>
                <a:gd name="T20" fmla="*/ 604 w 604"/>
                <a:gd name="T21" fmla="*/ 326 h 3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4" h="326">
                  <a:moveTo>
                    <a:pt x="0" y="0"/>
                  </a:moveTo>
                  <a:lnTo>
                    <a:pt x="50" y="263"/>
                  </a:lnTo>
                  <a:lnTo>
                    <a:pt x="151" y="284"/>
                  </a:lnTo>
                  <a:lnTo>
                    <a:pt x="302" y="315"/>
                  </a:lnTo>
                  <a:lnTo>
                    <a:pt x="453" y="326"/>
                  </a:lnTo>
                  <a:lnTo>
                    <a:pt x="604" y="326"/>
                  </a:lnTo>
                </a:path>
              </a:pathLst>
            </a:cu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59" name="Line 197">
              <a:extLst>
                <a:ext uri="{FF2B5EF4-FFF2-40B4-BE49-F238E27FC236}">
                  <a16:creationId xmlns:a16="http://schemas.microsoft.com/office/drawing/2014/main" id="{CB783B8A-2704-3941-B44A-2337EBEABB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0613" y="2789238"/>
              <a:ext cx="0" cy="0"/>
            </a:xfrm>
            <a:prstGeom prst="line">
              <a:avLst/>
            </a:prstGeom>
            <a:noFill/>
            <a:ln w="1905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60" name="Line 198">
              <a:extLst>
                <a:ext uri="{FF2B5EF4-FFF2-40B4-BE49-F238E27FC236}">
                  <a16:creationId xmlns:a16="http://schemas.microsoft.com/office/drawing/2014/main" id="{17B2B568-9DAC-7248-B52B-FC77B89430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3150" y="2789238"/>
              <a:ext cx="39688" cy="0"/>
            </a:xfrm>
            <a:prstGeom prst="line">
              <a:avLst/>
            </a:prstGeom>
            <a:noFill/>
            <a:ln w="1905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61" name="Line 199">
              <a:extLst>
                <a:ext uri="{FF2B5EF4-FFF2-40B4-BE49-F238E27FC236}">
                  <a16:creationId xmlns:a16="http://schemas.microsoft.com/office/drawing/2014/main" id="{A0CD15E8-85AB-F440-9A39-60277E0DDD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63663" y="3813175"/>
              <a:ext cx="0" cy="69215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62" name="Line 200">
              <a:extLst>
                <a:ext uri="{FF2B5EF4-FFF2-40B4-BE49-F238E27FC236}">
                  <a16:creationId xmlns:a16="http://schemas.microsoft.com/office/drawing/2014/main" id="{D14866F1-C0BF-4140-8AAA-D6C83671BB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7788" y="3813175"/>
              <a:ext cx="38100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63" name="Line 201">
              <a:extLst>
                <a:ext uri="{FF2B5EF4-FFF2-40B4-BE49-F238E27FC236}">
                  <a16:creationId xmlns:a16="http://schemas.microsoft.com/office/drawing/2014/main" id="{B531D7A4-02EE-F84C-9B50-AE5811C2BE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14525" y="4068763"/>
              <a:ext cx="0" cy="573087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64" name="Line 202">
              <a:extLst>
                <a:ext uri="{FF2B5EF4-FFF2-40B4-BE49-F238E27FC236}">
                  <a16:creationId xmlns:a16="http://schemas.microsoft.com/office/drawing/2014/main" id="{B86BE533-3562-984D-8FFB-4C86AE986F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7063" y="4068763"/>
              <a:ext cx="39687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65" name="Line 203">
              <a:extLst>
                <a:ext uri="{FF2B5EF4-FFF2-40B4-BE49-F238E27FC236}">
                  <a16:creationId xmlns:a16="http://schemas.microsoft.com/office/drawing/2014/main" id="{3A6A2A7C-93DE-214C-8907-12175703E1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40025" y="4387850"/>
              <a:ext cx="0" cy="45720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66" name="Line 204">
              <a:extLst>
                <a:ext uri="{FF2B5EF4-FFF2-40B4-BE49-F238E27FC236}">
                  <a16:creationId xmlns:a16="http://schemas.microsoft.com/office/drawing/2014/main" id="{FAE6B42E-CE31-594C-92C9-1D2E46160E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2563" y="4387850"/>
              <a:ext cx="38100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67" name="Line 205">
              <a:extLst>
                <a:ext uri="{FF2B5EF4-FFF2-40B4-BE49-F238E27FC236}">
                  <a16:creationId xmlns:a16="http://schemas.microsoft.com/office/drawing/2014/main" id="{7219B8F0-78B8-3349-ABB2-1967910740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63938" y="4551363"/>
              <a:ext cx="0" cy="365125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68" name="Line 206">
              <a:extLst>
                <a:ext uri="{FF2B5EF4-FFF2-40B4-BE49-F238E27FC236}">
                  <a16:creationId xmlns:a16="http://schemas.microsoft.com/office/drawing/2014/main" id="{460F4EAA-CD89-0D43-9238-1ED778D288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6475" y="4551363"/>
              <a:ext cx="38100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69" name="Line 207">
              <a:extLst>
                <a:ext uri="{FF2B5EF4-FFF2-40B4-BE49-F238E27FC236}">
                  <a16:creationId xmlns:a16="http://schemas.microsoft.com/office/drawing/2014/main" id="{8F42D527-A248-9440-B937-B8542B25F8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0613" y="2789238"/>
              <a:ext cx="0" cy="0"/>
            </a:xfrm>
            <a:prstGeom prst="line">
              <a:avLst/>
            </a:prstGeom>
            <a:noFill/>
            <a:ln w="1905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70" name="Line 208">
              <a:extLst>
                <a:ext uri="{FF2B5EF4-FFF2-40B4-BE49-F238E27FC236}">
                  <a16:creationId xmlns:a16="http://schemas.microsoft.com/office/drawing/2014/main" id="{5C5076C6-25B6-C14D-9D65-351CA347E5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3150" y="2789238"/>
              <a:ext cx="39688" cy="0"/>
            </a:xfrm>
            <a:prstGeom prst="line">
              <a:avLst/>
            </a:prstGeom>
            <a:noFill/>
            <a:ln w="1905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71" name="Line 209">
              <a:extLst>
                <a:ext uri="{FF2B5EF4-FFF2-40B4-BE49-F238E27FC236}">
                  <a16:creationId xmlns:a16="http://schemas.microsoft.com/office/drawing/2014/main" id="{7ED77EB2-CD84-B04A-B6DE-869256BFD8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63663" y="4505325"/>
              <a:ext cx="0" cy="411163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72" name="Line 210">
              <a:extLst>
                <a:ext uri="{FF2B5EF4-FFF2-40B4-BE49-F238E27FC236}">
                  <a16:creationId xmlns:a16="http://schemas.microsoft.com/office/drawing/2014/main" id="{5EBC1AAA-2D5A-9F44-9D39-13B61E35E4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7788" y="4916488"/>
              <a:ext cx="38100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73" name="Line 211">
              <a:extLst>
                <a:ext uri="{FF2B5EF4-FFF2-40B4-BE49-F238E27FC236}">
                  <a16:creationId xmlns:a16="http://schemas.microsoft.com/office/drawing/2014/main" id="{C9B8FB6A-D133-2E4B-A20D-F6F3B81989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4525" y="4641850"/>
              <a:ext cx="0" cy="347663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74" name="Line 212">
              <a:extLst>
                <a:ext uri="{FF2B5EF4-FFF2-40B4-BE49-F238E27FC236}">
                  <a16:creationId xmlns:a16="http://schemas.microsoft.com/office/drawing/2014/main" id="{2EBCACF5-8C04-A247-BE8E-0BE12E32D8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7063" y="4989513"/>
              <a:ext cx="39687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75" name="Line 213">
              <a:extLst>
                <a:ext uri="{FF2B5EF4-FFF2-40B4-BE49-F238E27FC236}">
                  <a16:creationId xmlns:a16="http://schemas.microsoft.com/office/drawing/2014/main" id="{38552A37-1309-4148-AD95-0C3BCEFFA0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3938" y="4916488"/>
              <a:ext cx="0" cy="201612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76" name="Line 214">
              <a:extLst>
                <a:ext uri="{FF2B5EF4-FFF2-40B4-BE49-F238E27FC236}">
                  <a16:creationId xmlns:a16="http://schemas.microsoft.com/office/drawing/2014/main" id="{4ACB9F9E-9543-414D-BEB9-B60CE8D491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6475" y="5118100"/>
              <a:ext cx="38100" cy="0"/>
            </a:xfrm>
            <a:prstGeom prst="line">
              <a:avLst/>
            </a:prstGeom>
            <a:noFill/>
            <a:ln w="1905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77" name="Freeform 215">
              <a:extLst>
                <a:ext uri="{FF2B5EF4-FFF2-40B4-BE49-F238E27FC236}">
                  <a16:creationId xmlns:a16="http://schemas.microsoft.com/office/drawing/2014/main" id="{5ECCDE0A-4DDF-2A46-B631-38515014E4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0613" y="2789238"/>
              <a:ext cx="3297237" cy="2517775"/>
            </a:xfrm>
            <a:custGeom>
              <a:avLst/>
              <a:gdLst>
                <a:gd name="T0" fmla="*/ 0 w 604"/>
                <a:gd name="T1" fmla="*/ 0 h 386"/>
                <a:gd name="T2" fmla="*/ 2147483647 w 604"/>
                <a:gd name="T3" fmla="*/ 2147483647 h 386"/>
                <a:gd name="T4" fmla="*/ 2147483647 w 604"/>
                <a:gd name="T5" fmla="*/ 2147483647 h 386"/>
                <a:gd name="T6" fmla="*/ 2147483647 w 604"/>
                <a:gd name="T7" fmla="*/ 2147483647 h 386"/>
                <a:gd name="T8" fmla="*/ 2147483647 w 604"/>
                <a:gd name="T9" fmla="*/ 2147483647 h 386"/>
                <a:gd name="T10" fmla="*/ 2147483647 w 604"/>
                <a:gd name="T11" fmla="*/ 2147483647 h 3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4"/>
                <a:gd name="T19" fmla="*/ 0 h 386"/>
                <a:gd name="T20" fmla="*/ 604 w 604"/>
                <a:gd name="T21" fmla="*/ 386 h 3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4" h="386">
                  <a:moveTo>
                    <a:pt x="0" y="0"/>
                  </a:moveTo>
                  <a:lnTo>
                    <a:pt x="50" y="386"/>
                  </a:lnTo>
                  <a:lnTo>
                    <a:pt x="151" y="382"/>
                  </a:lnTo>
                  <a:lnTo>
                    <a:pt x="302" y="334"/>
                  </a:lnTo>
                  <a:lnTo>
                    <a:pt x="453" y="383"/>
                  </a:lnTo>
                  <a:lnTo>
                    <a:pt x="604" y="321"/>
                  </a:lnTo>
                </a:path>
              </a:pathLst>
            </a:custGeom>
            <a:noFill/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78" name="Line 216">
              <a:extLst>
                <a:ext uri="{FF2B5EF4-FFF2-40B4-BE49-F238E27FC236}">
                  <a16:creationId xmlns:a16="http://schemas.microsoft.com/office/drawing/2014/main" id="{B6C35880-6F4D-B14D-A675-FF864AE5D5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0613" y="2789238"/>
              <a:ext cx="0" cy="0"/>
            </a:xfrm>
            <a:prstGeom prst="line">
              <a:avLst/>
            </a:prstGeom>
            <a:noFill/>
            <a:ln w="1905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79" name="Line 217">
              <a:extLst>
                <a:ext uri="{FF2B5EF4-FFF2-40B4-BE49-F238E27FC236}">
                  <a16:creationId xmlns:a16="http://schemas.microsoft.com/office/drawing/2014/main" id="{80A2F46A-B847-FE4A-A5F2-914736823D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3150" y="2789238"/>
              <a:ext cx="39688" cy="0"/>
            </a:xfrm>
            <a:prstGeom prst="line">
              <a:avLst/>
            </a:prstGeom>
            <a:noFill/>
            <a:ln w="1905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80" name="Line 218">
              <a:extLst>
                <a:ext uri="{FF2B5EF4-FFF2-40B4-BE49-F238E27FC236}">
                  <a16:creationId xmlns:a16="http://schemas.microsoft.com/office/drawing/2014/main" id="{E861C675-C6E3-1A41-9FE9-00B1C3B9C8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63663" y="5184775"/>
              <a:ext cx="0" cy="122238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81" name="Line 219">
              <a:extLst>
                <a:ext uri="{FF2B5EF4-FFF2-40B4-BE49-F238E27FC236}">
                  <a16:creationId xmlns:a16="http://schemas.microsoft.com/office/drawing/2014/main" id="{35885992-EAC4-E24C-8F2A-46BC25323B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7788" y="5184775"/>
              <a:ext cx="38100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82" name="Line 220">
              <a:extLst>
                <a:ext uri="{FF2B5EF4-FFF2-40B4-BE49-F238E27FC236}">
                  <a16:creationId xmlns:a16="http://schemas.microsoft.com/office/drawing/2014/main" id="{F493F33F-996D-9E41-846E-576180F51D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14525" y="5105400"/>
              <a:ext cx="0" cy="176213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83" name="Line 221">
              <a:extLst>
                <a:ext uri="{FF2B5EF4-FFF2-40B4-BE49-F238E27FC236}">
                  <a16:creationId xmlns:a16="http://schemas.microsoft.com/office/drawing/2014/main" id="{86969C27-E78C-974C-8FF2-BC96C7D02C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7063" y="5105400"/>
              <a:ext cx="39687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84" name="Line 222">
              <a:extLst>
                <a:ext uri="{FF2B5EF4-FFF2-40B4-BE49-F238E27FC236}">
                  <a16:creationId xmlns:a16="http://schemas.microsoft.com/office/drawing/2014/main" id="{2FB0777C-8338-5246-83EC-6572B41A28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2563" y="4570413"/>
              <a:ext cx="38100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85" name="Line 223">
              <a:extLst>
                <a:ext uri="{FF2B5EF4-FFF2-40B4-BE49-F238E27FC236}">
                  <a16:creationId xmlns:a16="http://schemas.microsoft.com/office/drawing/2014/main" id="{14714638-6AED-4346-8085-66E6FF1327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63938" y="5132388"/>
              <a:ext cx="0" cy="157162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86" name="Line 224">
              <a:extLst>
                <a:ext uri="{FF2B5EF4-FFF2-40B4-BE49-F238E27FC236}">
                  <a16:creationId xmlns:a16="http://schemas.microsoft.com/office/drawing/2014/main" id="{4254E1A8-E4DC-D942-8192-0FC3D70899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6475" y="5132388"/>
              <a:ext cx="38100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87" name="Line 225">
              <a:extLst>
                <a:ext uri="{FF2B5EF4-FFF2-40B4-BE49-F238E27FC236}">
                  <a16:creationId xmlns:a16="http://schemas.microsoft.com/office/drawing/2014/main" id="{3F3A3677-80D9-4D41-8CAD-00F21CDB16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0388" y="4419600"/>
              <a:ext cx="39687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88" name="Line 226">
              <a:extLst>
                <a:ext uri="{FF2B5EF4-FFF2-40B4-BE49-F238E27FC236}">
                  <a16:creationId xmlns:a16="http://schemas.microsoft.com/office/drawing/2014/main" id="{E57FF3CB-09C3-6C44-BF21-FC47E6FF75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0613" y="2789238"/>
              <a:ext cx="0" cy="0"/>
            </a:xfrm>
            <a:prstGeom prst="line">
              <a:avLst/>
            </a:prstGeom>
            <a:noFill/>
            <a:ln w="1905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89" name="Line 227">
              <a:extLst>
                <a:ext uri="{FF2B5EF4-FFF2-40B4-BE49-F238E27FC236}">
                  <a16:creationId xmlns:a16="http://schemas.microsoft.com/office/drawing/2014/main" id="{C7D53AA8-848B-294C-B9BD-58C4B5CC18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3150" y="2789238"/>
              <a:ext cx="39688" cy="0"/>
            </a:xfrm>
            <a:prstGeom prst="line">
              <a:avLst/>
            </a:prstGeom>
            <a:noFill/>
            <a:ln w="19050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90" name="Line 228">
              <a:extLst>
                <a:ext uri="{FF2B5EF4-FFF2-40B4-BE49-F238E27FC236}">
                  <a16:creationId xmlns:a16="http://schemas.microsoft.com/office/drawing/2014/main" id="{BBC28676-CFFF-1647-89BD-91C974F7E5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63663" y="5307013"/>
              <a:ext cx="0" cy="92075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91" name="Line 229">
              <a:extLst>
                <a:ext uri="{FF2B5EF4-FFF2-40B4-BE49-F238E27FC236}">
                  <a16:creationId xmlns:a16="http://schemas.microsoft.com/office/drawing/2014/main" id="{82E3EDA3-9BC9-D149-A4DF-0133DDAC87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7788" y="5399088"/>
              <a:ext cx="38100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92" name="Line 230">
              <a:extLst>
                <a:ext uri="{FF2B5EF4-FFF2-40B4-BE49-F238E27FC236}">
                  <a16:creationId xmlns:a16="http://schemas.microsoft.com/office/drawing/2014/main" id="{D187C14F-4D0E-3C43-A032-333BA3DBA9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4525" y="5281613"/>
              <a:ext cx="0" cy="98425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93" name="Line 231">
              <a:extLst>
                <a:ext uri="{FF2B5EF4-FFF2-40B4-BE49-F238E27FC236}">
                  <a16:creationId xmlns:a16="http://schemas.microsoft.com/office/drawing/2014/main" id="{2778B8AC-C0F3-D046-862F-2254399311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7063" y="5380038"/>
              <a:ext cx="39687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94" name="Line 232">
              <a:extLst>
                <a:ext uri="{FF2B5EF4-FFF2-40B4-BE49-F238E27FC236}">
                  <a16:creationId xmlns:a16="http://schemas.microsoft.com/office/drawing/2014/main" id="{1ED218BF-6DD1-0A46-890F-801F6F418F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2563" y="5208588"/>
              <a:ext cx="38100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95" name="Line 233">
              <a:extLst>
                <a:ext uri="{FF2B5EF4-FFF2-40B4-BE49-F238E27FC236}">
                  <a16:creationId xmlns:a16="http://schemas.microsoft.com/office/drawing/2014/main" id="{88F67CCD-329E-2940-96E9-5C0777A207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3938" y="5289550"/>
              <a:ext cx="0" cy="90488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96" name="Line 234">
              <a:extLst>
                <a:ext uri="{FF2B5EF4-FFF2-40B4-BE49-F238E27FC236}">
                  <a16:creationId xmlns:a16="http://schemas.microsoft.com/office/drawing/2014/main" id="{51C67428-CC20-E14F-8B14-74CB0F99E2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6475" y="5380038"/>
              <a:ext cx="38100" cy="0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97" name="Line 235">
              <a:extLst>
                <a:ext uri="{FF2B5EF4-FFF2-40B4-BE49-F238E27FC236}">
                  <a16:creationId xmlns:a16="http://schemas.microsoft.com/office/drawing/2014/main" id="{7B187551-08F5-AC4B-B681-9E3B3FB1AE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0388" y="5218113"/>
              <a:ext cx="39687" cy="0"/>
            </a:xfrm>
            <a:prstGeom prst="line">
              <a:avLst/>
            </a:prstGeom>
            <a:noFill/>
            <a:ln w="19050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498" name="Rectangle 236">
              <a:extLst>
                <a:ext uri="{FF2B5EF4-FFF2-40B4-BE49-F238E27FC236}">
                  <a16:creationId xmlns:a16="http://schemas.microsoft.com/office/drawing/2014/main" id="{F07B8AF1-B1FB-F443-9835-CA01B6E06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7275" y="2749550"/>
              <a:ext cx="71438" cy="84138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00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99" name="Line 237">
              <a:extLst>
                <a:ext uri="{FF2B5EF4-FFF2-40B4-BE49-F238E27FC236}">
                  <a16:creationId xmlns:a16="http://schemas.microsoft.com/office/drawing/2014/main" id="{9FDDF517-5CF8-B940-8356-4E0BEEA953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63625" y="2755900"/>
              <a:ext cx="26988" cy="33338"/>
            </a:xfrm>
            <a:prstGeom prst="line">
              <a:avLst/>
            </a:prstGeom>
            <a:noFill/>
            <a:ln w="952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00" name="Line 238">
              <a:extLst>
                <a:ext uri="{FF2B5EF4-FFF2-40B4-BE49-F238E27FC236}">
                  <a16:creationId xmlns:a16="http://schemas.microsoft.com/office/drawing/2014/main" id="{9BB31ED8-B3C6-8043-BEE6-CCF6959B5F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0613" y="2789238"/>
              <a:ext cx="26987" cy="33337"/>
            </a:xfrm>
            <a:prstGeom prst="line">
              <a:avLst/>
            </a:prstGeom>
            <a:noFill/>
            <a:ln w="952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01" name="Line 239">
              <a:extLst>
                <a:ext uri="{FF2B5EF4-FFF2-40B4-BE49-F238E27FC236}">
                  <a16:creationId xmlns:a16="http://schemas.microsoft.com/office/drawing/2014/main" id="{25335EBB-5597-244F-9D27-F525D9BF81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63625" y="2789238"/>
              <a:ext cx="26988" cy="33337"/>
            </a:xfrm>
            <a:prstGeom prst="line">
              <a:avLst/>
            </a:prstGeom>
            <a:noFill/>
            <a:ln w="952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02" name="Line 240">
              <a:extLst>
                <a:ext uri="{FF2B5EF4-FFF2-40B4-BE49-F238E27FC236}">
                  <a16:creationId xmlns:a16="http://schemas.microsoft.com/office/drawing/2014/main" id="{FDAAB502-D1E7-2F4E-9C59-BE6952D7CF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90613" y="2755900"/>
              <a:ext cx="26987" cy="33338"/>
            </a:xfrm>
            <a:prstGeom prst="line">
              <a:avLst/>
            </a:prstGeom>
            <a:noFill/>
            <a:ln w="952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03" name="Line 241">
              <a:extLst>
                <a:ext uri="{FF2B5EF4-FFF2-40B4-BE49-F238E27FC236}">
                  <a16:creationId xmlns:a16="http://schemas.microsoft.com/office/drawing/2014/main" id="{0D26E5FA-A46B-094F-9DD8-8033B651BD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90613" y="2755900"/>
              <a:ext cx="0" cy="33338"/>
            </a:xfrm>
            <a:prstGeom prst="line">
              <a:avLst/>
            </a:prstGeom>
            <a:noFill/>
            <a:ln w="952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04" name="Line 242">
              <a:extLst>
                <a:ext uri="{FF2B5EF4-FFF2-40B4-BE49-F238E27FC236}">
                  <a16:creationId xmlns:a16="http://schemas.microsoft.com/office/drawing/2014/main" id="{E3FA09C4-928F-6841-9D97-9F99D298A1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0613" y="2789238"/>
              <a:ext cx="0" cy="33337"/>
            </a:xfrm>
            <a:prstGeom prst="line">
              <a:avLst/>
            </a:prstGeom>
            <a:noFill/>
            <a:ln w="952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05" name="Line 244">
              <a:extLst>
                <a:ext uri="{FF2B5EF4-FFF2-40B4-BE49-F238E27FC236}">
                  <a16:creationId xmlns:a16="http://schemas.microsoft.com/office/drawing/2014/main" id="{25AF8F45-5119-F742-B284-1A6D9D4C01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335088" y="4473575"/>
              <a:ext cx="28575" cy="31750"/>
            </a:xfrm>
            <a:prstGeom prst="line">
              <a:avLst/>
            </a:prstGeom>
            <a:noFill/>
            <a:ln w="952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06" name="Line 245">
              <a:extLst>
                <a:ext uri="{FF2B5EF4-FFF2-40B4-BE49-F238E27FC236}">
                  <a16:creationId xmlns:a16="http://schemas.microsoft.com/office/drawing/2014/main" id="{A7038D47-1C8A-B542-8368-BBF6DFFD6A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63663" y="4505325"/>
              <a:ext cx="26987" cy="31750"/>
            </a:xfrm>
            <a:prstGeom prst="line">
              <a:avLst/>
            </a:prstGeom>
            <a:noFill/>
            <a:ln w="952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07" name="Line 246">
              <a:extLst>
                <a:ext uri="{FF2B5EF4-FFF2-40B4-BE49-F238E27FC236}">
                  <a16:creationId xmlns:a16="http://schemas.microsoft.com/office/drawing/2014/main" id="{B405A698-CB3D-C748-8B96-8099CB8CEE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35088" y="4505325"/>
              <a:ext cx="28575" cy="31750"/>
            </a:xfrm>
            <a:prstGeom prst="line">
              <a:avLst/>
            </a:prstGeom>
            <a:noFill/>
            <a:ln w="952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08" name="Line 247">
              <a:extLst>
                <a:ext uri="{FF2B5EF4-FFF2-40B4-BE49-F238E27FC236}">
                  <a16:creationId xmlns:a16="http://schemas.microsoft.com/office/drawing/2014/main" id="{853B3EA6-3404-844E-B611-F1E54C315A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63663" y="4473575"/>
              <a:ext cx="26987" cy="31750"/>
            </a:xfrm>
            <a:prstGeom prst="line">
              <a:avLst/>
            </a:prstGeom>
            <a:noFill/>
            <a:ln w="952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09" name="Line 248">
              <a:extLst>
                <a:ext uri="{FF2B5EF4-FFF2-40B4-BE49-F238E27FC236}">
                  <a16:creationId xmlns:a16="http://schemas.microsoft.com/office/drawing/2014/main" id="{BCCE91C2-A4FC-0940-AE61-68339F4B5C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63663" y="4473575"/>
              <a:ext cx="0" cy="31750"/>
            </a:xfrm>
            <a:prstGeom prst="line">
              <a:avLst/>
            </a:prstGeom>
            <a:noFill/>
            <a:ln w="952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10" name="Line 249">
              <a:extLst>
                <a:ext uri="{FF2B5EF4-FFF2-40B4-BE49-F238E27FC236}">
                  <a16:creationId xmlns:a16="http://schemas.microsoft.com/office/drawing/2014/main" id="{C79D57E7-3F71-0F49-A0C5-35747A31E0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63663" y="4505325"/>
              <a:ext cx="0" cy="31750"/>
            </a:xfrm>
            <a:prstGeom prst="line">
              <a:avLst/>
            </a:prstGeom>
            <a:noFill/>
            <a:ln w="952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11" name="Line 251">
              <a:extLst>
                <a:ext uri="{FF2B5EF4-FFF2-40B4-BE49-F238E27FC236}">
                  <a16:creationId xmlns:a16="http://schemas.microsoft.com/office/drawing/2014/main" id="{CB1AEC58-633C-9E4A-91C5-8B49034B6C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887538" y="4611688"/>
              <a:ext cx="26987" cy="30162"/>
            </a:xfrm>
            <a:prstGeom prst="line">
              <a:avLst/>
            </a:prstGeom>
            <a:noFill/>
            <a:ln w="9525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12" name="Line 252">
              <a:extLst>
                <a:ext uri="{FF2B5EF4-FFF2-40B4-BE49-F238E27FC236}">
                  <a16:creationId xmlns:a16="http://schemas.microsoft.com/office/drawing/2014/main" id="{4C17338D-1FA7-894A-985E-C0B20D1A20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4525" y="4641850"/>
              <a:ext cx="26988" cy="33338"/>
            </a:xfrm>
            <a:prstGeom prst="line">
              <a:avLst/>
            </a:prstGeom>
            <a:noFill/>
            <a:ln w="9525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13" name="Line 253">
              <a:extLst>
                <a:ext uri="{FF2B5EF4-FFF2-40B4-BE49-F238E27FC236}">
                  <a16:creationId xmlns:a16="http://schemas.microsoft.com/office/drawing/2014/main" id="{981FD593-FCF1-BF44-BC12-21188F5B70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7538" y="4641850"/>
              <a:ext cx="26987" cy="33338"/>
            </a:xfrm>
            <a:prstGeom prst="line">
              <a:avLst/>
            </a:prstGeom>
            <a:noFill/>
            <a:ln w="952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14" name="Line 254">
              <a:extLst>
                <a:ext uri="{FF2B5EF4-FFF2-40B4-BE49-F238E27FC236}">
                  <a16:creationId xmlns:a16="http://schemas.microsoft.com/office/drawing/2014/main" id="{E260BBA8-0F01-9C49-A76D-8C84448F1A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14525" y="4611688"/>
              <a:ext cx="26988" cy="30162"/>
            </a:xfrm>
            <a:prstGeom prst="line">
              <a:avLst/>
            </a:prstGeom>
            <a:noFill/>
            <a:ln w="9525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15" name="Line 255">
              <a:extLst>
                <a:ext uri="{FF2B5EF4-FFF2-40B4-BE49-F238E27FC236}">
                  <a16:creationId xmlns:a16="http://schemas.microsoft.com/office/drawing/2014/main" id="{965D7866-B007-374D-A526-46EB2F40DF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14525" y="4611688"/>
              <a:ext cx="0" cy="30162"/>
            </a:xfrm>
            <a:prstGeom prst="line">
              <a:avLst/>
            </a:prstGeom>
            <a:noFill/>
            <a:ln w="952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16" name="Line 256">
              <a:extLst>
                <a:ext uri="{FF2B5EF4-FFF2-40B4-BE49-F238E27FC236}">
                  <a16:creationId xmlns:a16="http://schemas.microsoft.com/office/drawing/2014/main" id="{2CD33BCC-B4BF-AC42-8AF5-54DDAFFB50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4525" y="4641850"/>
              <a:ext cx="0" cy="33338"/>
            </a:xfrm>
            <a:prstGeom prst="line">
              <a:avLst/>
            </a:prstGeom>
            <a:noFill/>
            <a:ln w="952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17" name="Line 258">
              <a:extLst>
                <a:ext uri="{FF2B5EF4-FFF2-40B4-BE49-F238E27FC236}">
                  <a16:creationId xmlns:a16="http://schemas.microsoft.com/office/drawing/2014/main" id="{49F7BB00-2374-E544-AC82-3A2A822956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11450" y="4813300"/>
              <a:ext cx="28575" cy="31750"/>
            </a:xfrm>
            <a:prstGeom prst="line">
              <a:avLst/>
            </a:prstGeom>
            <a:noFill/>
            <a:ln w="952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18" name="Line 259">
              <a:extLst>
                <a:ext uri="{FF2B5EF4-FFF2-40B4-BE49-F238E27FC236}">
                  <a16:creationId xmlns:a16="http://schemas.microsoft.com/office/drawing/2014/main" id="{E1CBE928-C4BD-8447-996B-32A2BA7596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0025" y="4845050"/>
              <a:ext cx="25400" cy="31750"/>
            </a:xfrm>
            <a:prstGeom prst="line">
              <a:avLst/>
            </a:prstGeom>
            <a:noFill/>
            <a:ln w="952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19" name="Line 260">
              <a:extLst>
                <a:ext uri="{FF2B5EF4-FFF2-40B4-BE49-F238E27FC236}">
                  <a16:creationId xmlns:a16="http://schemas.microsoft.com/office/drawing/2014/main" id="{48788FD1-2A52-F247-9C01-F4D6F89091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11450" y="4845050"/>
              <a:ext cx="28575" cy="31750"/>
            </a:xfrm>
            <a:prstGeom prst="line">
              <a:avLst/>
            </a:prstGeom>
            <a:noFill/>
            <a:ln w="952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20" name="Line 261">
              <a:extLst>
                <a:ext uri="{FF2B5EF4-FFF2-40B4-BE49-F238E27FC236}">
                  <a16:creationId xmlns:a16="http://schemas.microsoft.com/office/drawing/2014/main" id="{FDBCCDFE-123D-444A-A3D1-1CDA5B5A2B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06688" y="4810125"/>
              <a:ext cx="42862" cy="34925"/>
            </a:xfrm>
            <a:prstGeom prst="line">
              <a:avLst/>
            </a:prstGeom>
            <a:noFill/>
            <a:ln w="952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21" name="Line 262">
              <a:extLst>
                <a:ext uri="{FF2B5EF4-FFF2-40B4-BE49-F238E27FC236}">
                  <a16:creationId xmlns:a16="http://schemas.microsoft.com/office/drawing/2014/main" id="{C58C6FEE-990C-DA43-8DDB-D79B1BCDF1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40025" y="4813300"/>
              <a:ext cx="0" cy="31750"/>
            </a:xfrm>
            <a:prstGeom prst="line">
              <a:avLst/>
            </a:prstGeom>
            <a:noFill/>
            <a:ln w="952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22" name="Line 263">
              <a:extLst>
                <a:ext uri="{FF2B5EF4-FFF2-40B4-BE49-F238E27FC236}">
                  <a16:creationId xmlns:a16="http://schemas.microsoft.com/office/drawing/2014/main" id="{50ADBB39-CF3A-E74A-9D4E-5AA9AD0BF9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0025" y="4845050"/>
              <a:ext cx="0" cy="31750"/>
            </a:xfrm>
            <a:prstGeom prst="line">
              <a:avLst/>
            </a:prstGeom>
            <a:noFill/>
            <a:ln w="952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23" name="Line 265">
              <a:extLst>
                <a:ext uri="{FF2B5EF4-FFF2-40B4-BE49-F238E27FC236}">
                  <a16:creationId xmlns:a16="http://schemas.microsoft.com/office/drawing/2014/main" id="{8A276CD3-F596-7344-9946-78F0D8A2B2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535363" y="4883150"/>
              <a:ext cx="28575" cy="33338"/>
            </a:xfrm>
            <a:prstGeom prst="line">
              <a:avLst/>
            </a:prstGeom>
            <a:noFill/>
            <a:ln w="952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24" name="Line 266">
              <a:extLst>
                <a:ext uri="{FF2B5EF4-FFF2-40B4-BE49-F238E27FC236}">
                  <a16:creationId xmlns:a16="http://schemas.microsoft.com/office/drawing/2014/main" id="{44133EDF-35E6-7348-9B01-A034FB07C4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3938" y="4916488"/>
              <a:ext cx="25400" cy="33337"/>
            </a:xfrm>
            <a:prstGeom prst="line">
              <a:avLst/>
            </a:prstGeom>
            <a:noFill/>
            <a:ln w="952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25" name="Line 267">
              <a:extLst>
                <a:ext uri="{FF2B5EF4-FFF2-40B4-BE49-F238E27FC236}">
                  <a16:creationId xmlns:a16="http://schemas.microsoft.com/office/drawing/2014/main" id="{CFA6A8FC-4BE6-1843-B624-A541805EB4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35363" y="4916488"/>
              <a:ext cx="28575" cy="33337"/>
            </a:xfrm>
            <a:prstGeom prst="line">
              <a:avLst/>
            </a:prstGeom>
            <a:noFill/>
            <a:ln w="952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26" name="Line 268">
              <a:extLst>
                <a:ext uri="{FF2B5EF4-FFF2-40B4-BE49-F238E27FC236}">
                  <a16:creationId xmlns:a16="http://schemas.microsoft.com/office/drawing/2014/main" id="{E6E957F3-165F-A64B-95BD-D7D91DAA2E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63938" y="4883150"/>
              <a:ext cx="25400" cy="33338"/>
            </a:xfrm>
            <a:prstGeom prst="line">
              <a:avLst/>
            </a:prstGeom>
            <a:noFill/>
            <a:ln w="952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27" name="Line 269">
              <a:extLst>
                <a:ext uri="{FF2B5EF4-FFF2-40B4-BE49-F238E27FC236}">
                  <a16:creationId xmlns:a16="http://schemas.microsoft.com/office/drawing/2014/main" id="{75298FED-5970-4F46-A75A-168B1D91DE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63938" y="4883150"/>
              <a:ext cx="0" cy="33338"/>
            </a:xfrm>
            <a:prstGeom prst="line">
              <a:avLst/>
            </a:prstGeom>
            <a:noFill/>
            <a:ln w="952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28" name="Line 270">
              <a:extLst>
                <a:ext uri="{FF2B5EF4-FFF2-40B4-BE49-F238E27FC236}">
                  <a16:creationId xmlns:a16="http://schemas.microsoft.com/office/drawing/2014/main" id="{CEAE53B7-AE86-D643-965B-67A5E0A8B4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3938" y="4916488"/>
              <a:ext cx="0" cy="33337"/>
            </a:xfrm>
            <a:prstGeom prst="line">
              <a:avLst/>
            </a:prstGeom>
            <a:noFill/>
            <a:ln w="9525">
              <a:solidFill>
                <a:srgbClr val="FF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29" name="Line 271">
              <a:extLst>
                <a:ext uri="{FF2B5EF4-FFF2-40B4-BE49-F238E27FC236}">
                  <a16:creationId xmlns:a16="http://schemas.microsoft.com/office/drawing/2014/main" id="{6C8D8D4F-981C-5B44-B668-2A272845FD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59275" y="4883150"/>
              <a:ext cx="28575" cy="33338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30" name="Line 272">
              <a:extLst>
                <a:ext uri="{FF2B5EF4-FFF2-40B4-BE49-F238E27FC236}">
                  <a16:creationId xmlns:a16="http://schemas.microsoft.com/office/drawing/2014/main" id="{B8EA58C1-54B4-074F-8C19-DAC4A7D5A3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87850" y="4883150"/>
              <a:ext cx="25400" cy="33338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31" name="Line 273">
              <a:extLst>
                <a:ext uri="{FF2B5EF4-FFF2-40B4-BE49-F238E27FC236}">
                  <a16:creationId xmlns:a16="http://schemas.microsoft.com/office/drawing/2014/main" id="{239A8517-C3F8-4B49-BCEA-ACBFDE0111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87850" y="4883150"/>
              <a:ext cx="0" cy="33338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32" name="Rectangle 274">
              <a:extLst>
                <a:ext uri="{FF2B5EF4-FFF2-40B4-BE49-F238E27FC236}">
                  <a16:creationId xmlns:a16="http://schemas.microsoft.com/office/drawing/2014/main" id="{4DE8030E-E5CC-864D-8D73-2F0D471DAD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7165" y="2749828"/>
              <a:ext cx="71939" cy="84364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9050" algn="ctr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endParaRPr>
            </a:p>
          </p:txBody>
        </p:sp>
        <p:sp>
          <p:nvSpPr>
            <p:cNvPr id="533" name="Line 276">
              <a:extLst>
                <a:ext uri="{FF2B5EF4-FFF2-40B4-BE49-F238E27FC236}">
                  <a16:creationId xmlns:a16="http://schemas.microsoft.com/office/drawing/2014/main" id="{3F7B1486-FCF7-8446-BA41-81F60ACE82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335088" y="5275263"/>
              <a:ext cx="28575" cy="31750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34" name="Line 279">
              <a:extLst>
                <a:ext uri="{FF2B5EF4-FFF2-40B4-BE49-F238E27FC236}">
                  <a16:creationId xmlns:a16="http://schemas.microsoft.com/office/drawing/2014/main" id="{73C6C2DB-76CB-ED42-8D7A-F0465CAC44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4525" y="5281613"/>
              <a:ext cx="26988" cy="33337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35" name="Line 280">
              <a:extLst>
                <a:ext uri="{FF2B5EF4-FFF2-40B4-BE49-F238E27FC236}">
                  <a16:creationId xmlns:a16="http://schemas.microsoft.com/office/drawing/2014/main" id="{6772E890-213C-F946-BD3B-2766171AA4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7538" y="5281613"/>
              <a:ext cx="26987" cy="33337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36" name="Line 281">
              <a:extLst>
                <a:ext uri="{FF2B5EF4-FFF2-40B4-BE49-F238E27FC236}">
                  <a16:creationId xmlns:a16="http://schemas.microsoft.com/office/drawing/2014/main" id="{0D7FAC3A-0656-C348-9700-9799575CBD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14525" y="5249863"/>
              <a:ext cx="26988" cy="31750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37" name="Line 282">
              <a:extLst>
                <a:ext uri="{FF2B5EF4-FFF2-40B4-BE49-F238E27FC236}">
                  <a16:creationId xmlns:a16="http://schemas.microsoft.com/office/drawing/2014/main" id="{5FEA1ADF-D370-E14F-A55A-71CD49B281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14525" y="5249863"/>
              <a:ext cx="0" cy="31750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38" name="Line 283">
              <a:extLst>
                <a:ext uri="{FF2B5EF4-FFF2-40B4-BE49-F238E27FC236}">
                  <a16:creationId xmlns:a16="http://schemas.microsoft.com/office/drawing/2014/main" id="{EADF8D54-567F-ED45-AF22-6C4D6A0275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4525" y="5281613"/>
              <a:ext cx="0" cy="33337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39" name="Line 285">
              <a:extLst>
                <a:ext uri="{FF2B5EF4-FFF2-40B4-BE49-F238E27FC236}">
                  <a16:creationId xmlns:a16="http://schemas.microsoft.com/office/drawing/2014/main" id="{BAC9942B-C49A-7A44-A995-9D48443ABF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535363" y="5256213"/>
              <a:ext cx="28575" cy="33337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40" name="Line 286">
              <a:extLst>
                <a:ext uri="{FF2B5EF4-FFF2-40B4-BE49-F238E27FC236}">
                  <a16:creationId xmlns:a16="http://schemas.microsoft.com/office/drawing/2014/main" id="{8A708E3E-0A39-5B42-A3C7-E6984B031D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3938" y="5289550"/>
              <a:ext cx="25400" cy="33338"/>
            </a:xfrm>
            <a:prstGeom prst="line">
              <a:avLst/>
            </a:prstGeom>
            <a:noFill/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41" name="Line 287">
              <a:extLst>
                <a:ext uri="{FF2B5EF4-FFF2-40B4-BE49-F238E27FC236}">
                  <a16:creationId xmlns:a16="http://schemas.microsoft.com/office/drawing/2014/main" id="{4C8B72B3-5D15-9346-8681-3981AB699B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35363" y="5289550"/>
              <a:ext cx="28575" cy="33338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42" name="Line 288">
              <a:extLst>
                <a:ext uri="{FF2B5EF4-FFF2-40B4-BE49-F238E27FC236}">
                  <a16:creationId xmlns:a16="http://schemas.microsoft.com/office/drawing/2014/main" id="{8755EEB9-0AEE-F849-BF39-7DDC04FDB2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63938" y="5256213"/>
              <a:ext cx="25400" cy="33337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43" name="Line 289">
              <a:extLst>
                <a:ext uri="{FF2B5EF4-FFF2-40B4-BE49-F238E27FC236}">
                  <a16:creationId xmlns:a16="http://schemas.microsoft.com/office/drawing/2014/main" id="{11B7A5AE-BBC0-5146-A196-1FCAED5E5A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63938" y="5256213"/>
              <a:ext cx="0" cy="33337"/>
            </a:xfrm>
            <a:prstGeom prst="line">
              <a:avLst/>
            </a:prstGeom>
            <a:noFill/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44" name="Line 290">
              <a:extLst>
                <a:ext uri="{FF2B5EF4-FFF2-40B4-BE49-F238E27FC236}">
                  <a16:creationId xmlns:a16="http://schemas.microsoft.com/office/drawing/2014/main" id="{F234F7AB-7EAA-0540-AC5F-F19F7BC526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4888" y="5267325"/>
              <a:ext cx="0" cy="76200"/>
            </a:xfrm>
            <a:prstGeom prst="line">
              <a:avLst/>
            </a:prstGeom>
            <a:noFill/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45" name="Rectangle 291">
              <a:extLst>
                <a:ext uri="{FF2B5EF4-FFF2-40B4-BE49-F238E27FC236}">
                  <a16:creationId xmlns:a16="http://schemas.microsoft.com/office/drawing/2014/main" id="{B7449997-11FC-8047-91AB-0072296101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4346" y="4845422"/>
              <a:ext cx="71939" cy="82676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endParaRPr>
            </a:p>
          </p:txBody>
        </p:sp>
        <p:sp>
          <p:nvSpPr>
            <p:cNvPr id="546" name="Rectangle 292">
              <a:extLst>
                <a:ext uri="{FF2B5EF4-FFF2-40B4-BE49-F238E27FC236}">
                  <a16:creationId xmlns:a16="http://schemas.microsoft.com/office/drawing/2014/main" id="{D491A69E-1A0F-8D4A-AEC4-4C626EFF6B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068" y="5476875"/>
              <a:ext cx="274999" cy="163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rPr>
                <a:t>-100</a:t>
              </a:r>
            </a:p>
          </p:txBody>
        </p:sp>
        <p:sp>
          <p:nvSpPr>
            <p:cNvPr id="547" name="Rectangle 293">
              <a:extLst>
                <a:ext uri="{FF2B5EF4-FFF2-40B4-BE49-F238E27FC236}">
                  <a16:creationId xmlns:a16="http://schemas.microsoft.com/office/drawing/2014/main" id="{9288F5EB-EB79-AB46-8774-3571EB2A35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730" y="4914900"/>
              <a:ext cx="198899" cy="163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rPr>
                <a:t>-80</a:t>
              </a:r>
            </a:p>
          </p:txBody>
        </p:sp>
        <p:sp>
          <p:nvSpPr>
            <p:cNvPr id="548" name="Rectangle 294">
              <a:extLst>
                <a:ext uri="{FF2B5EF4-FFF2-40B4-BE49-F238E27FC236}">
                  <a16:creationId xmlns:a16="http://schemas.microsoft.com/office/drawing/2014/main" id="{D43CDF8F-ED7D-F240-B9DD-9A1AB7684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730" y="4351338"/>
              <a:ext cx="198899" cy="163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rPr>
                <a:t>-60</a:t>
              </a:r>
            </a:p>
          </p:txBody>
        </p:sp>
        <p:sp>
          <p:nvSpPr>
            <p:cNvPr id="549" name="Rectangle 295">
              <a:extLst>
                <a:ext uri="{FF2B5EF4-FFF2-40B4-BE49-F238E27FC236}">
                  <a16:creationId xmlns:a16="http://schemas.microsoft.com/office/drawing/2014/main" id="{D3EB167C-AE65-B44E-9E00-79C90E790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730" y="3790950"/>
              <a:ext cx="198899" cy="163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rPr>
                <a:t>-40</a:t>
              </a:r>
            </a:p>
          </p:txBody>
        </p:sp>
        <p:sp>
          <p:nvSpPr>
            <p:cNvPr id="550" name="Rectangle 296">
              <a:extLst>
                <a:ext uri="{FF2B5EF4-FFF2-40B4-BE49-F238E27FC236}">
                  <a16:creationId xmlns:a16="http://schemas.microsoft.com/office/drawing/2014/main" id="{BF6487C4-C798-334E-9053-3BD5C8CFB5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730" y="3224213"/>
              <a:ext cx="198899" cy="163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rPr>
                <a:t>-20</a:t>
              </a:r>
            </a:p>
          </p:txBody>
        </p:sp>
        <p:sp>
          <p:nvSpPr>
            <p:cNvPr id="551" name="Rectangle 297">
              <a:extLst>
                <a:ext uri="{FF2B5EF4-FFF2-40B4-BE49-F238E27FC236}">
                  <a16:creationId xmlns:a16="http://schemas.microsoft.com/office/drawing/2014/main" id="{91BCF8F2-8452-D741-B2F4-238666F694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843" y="2660650"/>
              <a:ext cx="76100" cy="163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552" name="Rectangle 298">
              <a:extLst>
                <a:ext uri="{FF2B5EF4-FFF2-40B4-BE49-F238E27FC236}">
                  <a16:creationId xmlns:a16="http://schemas.microsoft.com/office/drawing/2014/main" id="{77861CB3-7630-6F49-9C91-B1BCEA6132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1718" y="2100263"/>
              <a:ext cx="152200" cy="163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553" name="Rectangle 299">
              <a:extLst>
                <a:ext uri="{FF2B5EF4-FFF2-40B4-BE49-F238E27FC236}">
                  <a16:creationId xmlns:a16="http://schemas.microsoft.com/office/drawing/2014/main" id="{711AACB8-186A-7C42-970F-DCCADF982F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1400" y="5672138"/>
              <a:ext cx="76100" cy="163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554" name="Rectangle 300">
              <a:extLst>
                <a:ext uri="{FF2B5EF4-FFF2-40B4-BE49-F238E27FC236}">
                  <a16:creationId xmlns:a16="http://schemas.microsoft.com/office/drawing/2014/main" id="{6F0EE3EE-A541-8947-89E6-33199D8EE8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6039" y="5672138"/>
              <a:ext cx="76100" cy="163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555" name="Rectangle 301">
              <a:extLst>
                <a:ext uri="{FF2B5EF4-FFF2-40B4-BE49-F238E27FC236}">
                  <a16:creationId xmlns:a16="http://schemas.microsoft.com/office/drawing/2014/main" id="{F4DB7AFA-5479-5341-90D4-008DBB9EC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6900" y="5672138"/>
              <a:ext cx="76100" cy="163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556" name="Rectangle 302">
              <a:extLst>
                <a:ext uri="{FF2B5EF4-FFF2-40B4-BE49-F238E27FC236}">
                  <a16:creationId xmlns:a16="http://schemas.microsoft.com/office/drawing/2014/main" id="{3607F7C1-5BCE-CC45-9F38-0F9480DF69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7638" y="5672138"/>
              <a:ext cx="76100" cy="163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557" name="Rectangle 303">
              <a:extLst>
                <a:ext uri="{FF2B5EF4-FFF2-40B4-BE49-F238E27FC236}">
                  <a16:creationId xmlns:a16="http://schemas.microsoft.com/office/drawing/2014/main" id="{AD924270-A295-284C-8AAF-BECAE736F2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4725" y="5672138"/>
              <a:ext cx="76100" cy="163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rPr>
                <a:t>9</a:t>
              </a:r>
            </a:p>
          </p:txBody>
        </p:sp>
        <p:sp>
          <p:nvSpPr>
            <p:cNvPr id="558" name="Rectangle 304">
              <a:extLst>
                <a:ext uri="{FF2B5EF4-FFF2-40B4-BE49-F238E27FC236}">
                  <a16:creationId xmlns:a16="http://schemas.microsoft.com/office/drawing/2014/main" id="{B24E655A-9326-6343-B092-446270F9F9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2600" y="5672138"/>
              <a:ext cx="152200" cy="163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rPr>
                <a:t>12</a:t>
              </a:r>
            </a:p>
          </p:txBody>
        </p:sp>
        <p:sp>
          <p:nvSpPr>
            <p:cNvPr id="559" name="Line 305">
              <a:extLst>
                <a:ext uri="{FF2B5EF4-FFF2-40B4-BE49-F238E27FC236}">
                  <a16:creationId xmlns:a16="http://schemas.microsoft.com/office/drawing/2014/main" id="{0099F359-F373-214F-8E08-0C58A4A85D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0613" y="5603875"/>
              <a:ext cx="34004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60" name="Line 319">
              <a:extLst>
                <a:ext uri="{FF2B5EF4-FFF2-40B4-BE49-F238E27FC236}">
                  <a16:creationId xmlns:a16="http://schemas.microsoft.com/office/drawing/2014/main" id="{34A7F0AC-7E08-5040-97FE-CE71F96E87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8603" y="4883150"/>
              <a:ext cx="0" cy="334963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61" name="Line 194">
              <a:extLst>
                <a:ext uri="{FF2B5EF4-FFF2-40B4-BE49-F238E27FC236}">
                  <a16:creationId xmlns:a16="http://schemas.microsoft.com/office/drawing/2014/main" id="{03A34CEA-621F-314F-AAAC-CBC47F02A4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88461" y="5611690"/>
              <a:ext cx="0" cy="460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62" name="Rectangle 264">
              <a:extLst>
                <a:ext uri="{FF2B5EF4-FFF2-40B4-BE49-F238E27FC236}">
                  <a16:creationId xmlns:a16="http://schemas.microsoft.com/office/drawing/2014/main" id="{650E73DE-5BAB-CF4D-B192-B41CD4F51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0600" y="4876800"/>
              <a:ext cx="71438" cy="8413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63" name="Rectangle 257">
              <a:extLst>
                <a:ext uri="{FF2B5EF4-FFF2-40B4-BE49-F238E27FC236}">
                  <a16:creationId xmlns:a16="http://schemas.microsoft.com/office/drawing/2014/main" id="{8386E25F-6AB4-A64F-AAE1-785B49BB99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5100" y="4805363"/>
              <a:ext cx="71438" cy="873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64" name="Line 318">
              <a:extLst>
                <a:ext uri="{FF2B5EF4-FFF2-40B4-BE49-F238E27FC236}">
                  <a16:creationId xmlns:a16="http://schemas.microsoft.com/office/drawing/2014/main" id="{DD5B60CA-57EC-EC4F-924A-A325602005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40025" y="4570413"/>
              <a:ext cx="0" cy="396875"/>
            </a:xfrm>
            <a:prstGeom prst="line">
              <a:avLst/>
            </a:prstGeom>
            <a:noFill/>
            <a:ln w="1905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  <p:sp>
          <p:nvSpPr>
            <p:cNvPr id="565" name="Rectangle 250">
              <a:extLst>
                <a:ext uri="{FF2B5EF4-FFF2-40B4-BE49-F238E27FC236}">
                  <a16:creationId xmlns:a16="http://schemas.microsoft.com/office/drawing/2014/main" id="{A13A2C07-36F0-5D4B-AD32-32C0E6E94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1188" y="4603750"/>
              <a:ext cx="71437" cy="8413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66" name="Rectangle 243">
              <a:extLst>
                <a:ext uri="{FF2B5EF4-FFF2-40B4-BE49-F238E27FC236}">
                  <a16:creationId xmlns:a16="http://schemas.microsoft.com/office/drawing/2014/main" id="{E0B92D08-D177-774C-87D4-B11B1FA8E1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1913" y="4467225"/>
              <a:ext cx="69850" cy="8413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67" name="Rectangle 284">
              <a:extLst>
                <a:ext uri="{FF2B5EF4-FFF2-40B4-BE49-F238E27FC236}">
                  <a16:creationId xmlns:a16="http://schemas.microsoft.com/office/drawing/2014/main" id="{ECECC78D-9BE7-694E-833E-057ADD074A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0600" y="5249863"/>
              <a:ext cx="71438" cy="8572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68" name="Rectangle 277">
              <a:extLst>
                <a:ext uri="{FF2B5EF4-FFF2-40B4-BE49-F238E27FC236}">
                  <a16:creationId xmlns:a16="http://schemas.microsoft.com/office/drawing/2014/main" id="{32EABD01-2EF3-6A44-B418-E3A9AE5E04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1188" y="5241925"/>
              <a:ext cx="71437" cy="87313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69" name="Rectangle 275">
              <a:extLst>
                <a:ext uri="{FF2B5EF4-FFF2-40B4-BE49-F238E27FC236}">
                  <a16:creationId xmlns:a16="http://schemas.microsoft.com/office/drawing/2014/main" id="{6C45DE46-B385-E242-8AB1-115C7A3E8F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1913" y="5268913"/>
              <a:ext cx="69850" cy="84137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alt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70" name="Group 320">
            <a:extLst>
              <a:ext uri="{FF2B5EF4-FFF2-40B4-BE49-F238E27FC236}">
                <a16:creationId xmlns:a16="http://schemas.microsoft.com/office/drawing/2014/main" id="{66BED97D-52A2-CF43-BC54-63FDCC49E3B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092590" y="1649529"/>
            <a:ext cx="3594210" cy="3505085"/>
            <a:chOff x="4271392" y="2025065"/>
            <a:chExt cx="3993607" cy="3894594"/>
          </a:xfrm>
        </p:grpSpPr>
        <p:sp>
          <p:nvSpPr>
            <p:cNvPr id="571" name="Text Box 310">
              <a:extLst>
                <a:ext uri="{FF2B5EF4-FFF2-40B4-BE49-F238E27FC236}">
                  <a16:creationId xmlns:a16="http://schemas.microsoft.com/office/drawing/2014/main" id="{045009A3-3643-024F-99DF-7B8D690FA9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8676" y="5058624"/>
              <a:ext cx="326323" cy="273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de-DE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rPr>
                <a:t>*</a:t>
              </a:r>
            </a:p>
          </p:txBody>
        </p:sp>
        <p:grpSp>
          <p:nvGrpSpPr>
            <p:cNvPr id="572" name="Group 319">
              <a:extLst>
                <a:ext uri="{FF2B5EF4-FFF2-40B4-BE49-F238E27FC236}">
                  <a16:creationId xmlns:a16="http://schemas.microsoft.com/office/drawing/2014/main" id="{3F5B1CDB-4BDB-104E-A216-390AA96CE3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1392" y="2025065"/>
              <a:ext cx="3904425" cy="3894594"/>
              <a:chOff x="5262165" y="2101850"/>
              <a:chExt cx="3784998" cy="3744199"/>
            </a:xfrm>
          </p:grpSpPr>
          <p:sp>
            <p:nvSpPr>
              <p:cNvPr id="573" name="Text Box 310">
                <a:extLst>
                  <a:ext uri="{FF2B5EF4-FFF2-40B4-BE49-F238E27FC236}">
                    <a16:creationId xmlns:a16="http://schemas.microsoft.com/office/drawing/2014/main" id="{51FCFCDF-AB7F-9343-A4B5-A4791C28D2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21437" y="3776941"/>
                <a:ext cx="252438" cy="2630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de-DE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ea typeface="+mn-ea"/>
                    <a:cs typeface="Arial" panose="020B0604020202020204" pitchFamily="34" charset="0"/>
                  </a:rPr>
                  <a:t>*</a:t>
                </a:r>
              </a:p>
            </p:txBody>
          </p:sp>
          <p:sp>
            <p:nvSpPr>
              <p:cNvPr id="574" name="Text Box 310">
                <a:extLst>
                  <a:ext uri="{FF2B5EF4-FFF2-40B4-BE49-F238E27FC236}">
                    <a16:creationId xmlns:a16="http://schemas.microsoft.com/office/drawing/2014/main" id="{45CEFBDB-562B-B044-BC47-78EA9C41DAB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70333" y="5082705"/>
                <a:ext cx="252438" cy="2630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de-DE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ea typeface="+mn-ea"/>
                    <a:cs typeface="Arial" panose="020B0604020202020204" pitchFamily="34" charset="0"/>
                  </a:rPr>
                  <a:t>*</a:t>
                </a:r>
              </a:p>
            </p:txBody>
          </p:sp>
          <p:sp>
            <p:nvSpPr>
              <p:cNvPr id="575" name="Text Box 310">
                <a:extLst>
                  <a:ext uri="{FF2B5EF4-FFF2-40B4-BE49-F238E27FC236}">
                    <a16:creationId xmlns:a16="http://schemas.microsoft.com/office/drawing/2014/main" id="{B13B89EF-FAF6-F64D-BCFA-0064853B05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92820" y="4989435"/>
                <a:ext cx="326602" cy="2630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de-DE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ea typeface="+mn-ea"/>
                    <a:cs typeface="Arial" panose="020B0604020202020204" pitchFamily="34" charset="0"/>
                  </a:rPr>
                  <a:t>*</a:t>
                </a:r>
              </a:p>
            </p:txBody>
          </p:sp>
          <p:sp>
            <p:nvSpPr>
              <p:cNvPr id="576" name="Text Box 310">
                <a:extLst>
                  <a:ext uri="{FF2B5EF4-FFF2-40B4-BE49-F238E27FC236}">
                    <a16:creationId xmlns:a16="http://schemas.microsoft.com/office/drawing/2014/main" id="{94DC4773-AE1D-E743-817A-98446E3844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01628" y="5125099"/>
                <a:ext cx="326600" cy="2630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de-DE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ea typeface="+mn-ea"/>
                    <a:cs typeface="Arial" panose="020B0604020202020204" pitchFamily="34" charset="0"/>
                  </a:rPr>
                  <a:t>*</a:t>
                </a:r>
              </a:p>
            </p:txBody>
          </p:sp>
          <p:sp>
            <p:nvSpPr>
              <p:cNvPr id="577" name="Line 3">
                <a:extLst>
                  <a:ext uri="{FF2B5EF4-FFF2-40B4-BE49-F238E27FC236}">
                    <a16:creationId xmlns:a16="http://schemas.microsoft.com/office/drawing/2014/main" id="{D0C080F4-6C7C-FA45-9B4D-0BDEFA670F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7278688" y="4491038"/>
                <a:ext cx="26987" cy="31750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578" name="Line 4">
                <a:extLst>
                  <a:ext uri="{FF2B5EF4-FFF2-40B4-BE49-F238E27FC236}">
                    <a16:creationId xmlns:a16="http://schemas.microsoft.com/office/drawing/2014/main" id="{4F56610C-2BB7-244C-B860-56DEDE24A3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05675" y="4522788"/>
                <a:ext cx="26988" cy="30162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579" name="Line 5">
                <a:extLst>
                  <a:ext uri="{FF2B5EF4-FFF2-40B4-BE49-F238E27FC236}">
                    <a16:creationId xmlns:a16="http://schemas.microsoft.com/office/drawing/2014/main" id="{DDF10AAB-5C5E-6840-BE2D-6FA99699C1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78688" y="4522788"/>
                <a:ext cx="26987" cy="30162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580" name="Line 6">
                <a:extLst>
                  <a:ext uri="{FF2B5EF4-FFF2-40B4-BE49-F238E27FC236}">
                    <a16:creationId xmlns:a16="http://schemas.microsoft.com/office/drawing/2014/main" id="{8F69BD3F-076B-4348-9C4A-23759B843A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305675" y="4491038"/>
                <a:ext cx="26988" cy="31750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581" name="Line 7">
                <a:extLst>
                  <a:ext uri="{FF2B5EF4-FFF2-40B4-BE49-F238E27FC236}">
                    <a16:creationId xmlns:a16="http://schemas.microsoft.com/office/drawing/2014/main" id="{11F6F18C-86B4-D54E-A26D-4C7A348D43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305675" y="4491038"/>
                <a:ext cx="0" cy="31750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582" name="Line 8">
                <a:extLst>
                  <a:ext uri="{FF2B5EF4-FFF2-40B4-BE49-F238E27FC236}">
                    <a16:creationId xmlns:a16="http://schemas.microsoft.com/office/drawing/2014/main" id="{782B963D-AAF1-BC49-AC70-DD82498BBF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05675" y="4522788"/>
                <a:ext cx="0" cy="30162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583" name="Line 9">
                <a:extLst>
                  <a:ext uri="{FF2B5EF4-FFF2-40B4-BE49-F238E27FC236}">
                    <a16:creationId xmlns:a16="http://schemas.microsoft.com/office/drawing/2014/main" id="{AB5E22C4-F636-8D4A-B369-868C8413EE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31275" y="4603750"/>
                <a:ext cx="26988" cy="31750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584" name="Line 11">
                <a:extLst>
                  <a:ext uri="{FF2B5EF4-FFF2-40B4-BE49-F238E27FC236}">
                    <a16:creationId xmlns:a16="http://schemas.microsoft.com/office/drawing/2014/main" id="{498D6C74-5F99-FD40-AC0E-0368350F05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902700" y="4572000"/>
                <a:ext cx="28575" cy="31750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585" name="Line 12">
                <a:extLst>
                  <a:ext uri="{FF2B5EF4-FFF2-40B4-BE49-F238E27FC236}">
                    <a16:creationId xmlns:a16="http://schemas.microsoft.com/office/drawing/2014/main" id="{C8315C39-EBAF-E246-812A-EEBB0B778E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902700" y="4603750"/>
                <a:ext cx="28575" cy="31750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586" name="Line 13">
                <a:extLst>
                  <a:ext uri="{FF2B5EF4-FFF2-40B4-BE49-F238E27FC236}">
                    <a16:creationId xmlns:a16="http://schemas.microsoft.com/office/drawing/2014/main" id="{4166EE6D-8270-3742-8D76-351514753F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931275" y="4572000"/>
                <a:ext cx="26988" cy="31750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587" name="Line 14">
                <a:extLst>
                  <a:ext uri="{FF2B5EF4-FFF2-40B4-BE49-F238E27FC236}">
                    <a16:creationId xmlns:a16="http://schemas.microsoft.com/office/drawing/2014/main" id="{09410CCC-25EB-BC46-A05B-A0AAE9D174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931275" y="4572000"/>
                <a:ext cx="0" cy="31750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588" name="Line 15">
                <a:extLst>
                  <a:ext uri="{FF2B5EF4-FFF2-40B4-BE49-F238E27FC236}">
                    <a16:creationId xmlns:a16="http://schemas.microsoft.com/office/drawing/2014/main" id="{ABACB691-429D-074F-B787-C7DBA77A74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31275" y="4603750"/>
                <a:ext cx="0" cy="31750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589" name="Line 16">
                <a:extLst>
                  <a:ext uri="{FF2B5EF4-FFF2-40B4-BE49-F238E27FC236}">
                    <a16:creationId xmlns:a16="http://schemas.microsoft.com/office/drawing/2014/main" id="{3A7083A0-3523-394E-A2AF-428751389C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931275" y="4265613"/>
                <a:ext cx="0" cy="338137"/>
              </a:xfrm>
              <a:prstGeom prst="line">
                <a:avLst/>
              </a:prstGeom>
              <a:noFill/>
              <a:ln w="1905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590" name="Line 17">
                <a:extLst>
                  <a:ext uri="{FF2B5EF4-FFF2-40B4-BE49-F238E27FC236}">
                    <a16:creationId xmlns:a16="http://schemas.microsoft.com/office/drawing/2014/main" id="{E06CB44D-CD73-2A4E-A57D-B9D2CFC57E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15400" y="4265613"/>
                <a:ext cx="36513" cy="0"/>
              </a:xfrm>
              <a:prstGeom prst="line">
                <a:avLst/>
              </a:prstGeom>
              <a:noFill/>
              <a:ln w="1905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591" name="Line 18">
                <a:extLst>
                  <a:ext uri="{FF2B5EF4-FFF2-40B4-BE49-F238E27FC236}">
                    <a16:creationId xmlns:a16="http://schemas.microsoft.com/office/drawing/2014/main" id="{0A177617-2A3B-9E40-83B1-44F7E58543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31275" y="4603750"/>
                <a:ext cx="0" cy="250825"/>
              </a:xfrm>
              <a:prstGeom prst="line">
                <a:avLst/>
              </a:prstGeom>
              <a:noFill/>
              <a:ln w="19050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592" name="Line 19">
                <a:extLst>
                  <a:ext uri="{FF2B5EF4-FFF2-40B4-BE49-F238E27FC236}">
                    <a16:creationId xmlns:a16="http://schemas.microsoft.com/office/drawing/2014/main" id="{EE30CB28-9DCC-8744-AEB1-8EF84CBDCC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15400" y="4854575"/>
                <a:ext cx="36513" cy="0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593" name="Line 38">
                <a:extLst>
                  <a:ext uri="{FF2B5EF4-FFF2-40B4-BE49-F238E27FC236}">
                    <a16:creationId xmlns:a16="http://schemas.microsoft.com/office/drawing/2014/main" id="{5B3EFB24-9186-9E48-926B-4710EDB733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81663" y="2786063"/>
                <a:ext cx="336391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594" name="Line 39">
                <a:extLst>
                  <a:ext uri="{FF2B5EF4-FFF2-40B4-BE49-F238E27FC236}">
                    <a16:creationId xmlns:a16="http://schemas.microsoft.com/office/drawing/2014/main" id="{1B3F821D-E8DE-3D4A-94CD-D02AAA8F07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83250" y="2216150"/>
                <a:ext cx="0" cy="33845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595" name="Line 40">
                <a:extLst>
                  <a:ext uri="{FF2B5EF4-FFF2-40B4-BE49-F238E27FC236}">
                    <a16:creationId xmlns:a16="http://schemas.microsoft.com/office/drawing/2014/main" id="{D8D41DE1-C39A-EB4D-AF25-1DFE53E5D3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68963" y="5600700"/>
                <a:ext cx="1428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596" name="Line 41">
                <a:extLst>
                  <a:ext uri="{FF2B5EF4-FFF2-40B4-BE49-F238E27FC236}">
                    <a16:creationId xmlns:a16="http://schemas.microsoft.com/office/drawing/2014/main" id="{DAEC0D4C-4760-5A48-854D-7D74BCD5BB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68963" y="5316538"/>
                <a:ext cx="1428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597" name="Line 42">
                <a:extLst>
                  <a:ext uri="{FF2B5EF4-FFF2-40B4-BE49-F238E27FC236}">
                    <a16:creationId xmlns:a16="http://schemas.microsoft.com/office/drawing/2014/main" id="{28B4F92D-37D6-E64A-B1A8-6EF7F8E7BC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68963" y="4754563"/>
                <a:ext cx="1428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598" name="Line 43">
                <a:extLst>
                  <a:ext uri="{FF2B5EF4-FFF2-40B4-BE49-F238E27FC236}">
                    <a16:creationId xmlns:a16="http://schemas.microsoft.com/office/drawing/2014/main" id="{5E61B17C-9841-A549-A0F1-E9EB1AE901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68963" y="4191000"/>
                <a:ext cx="1428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599" name="Line 44">
                <a:extLst>
                  <a:ext uri="{FF2B5EF4-FFF2-40B4-BE49-F238E27FC236}">
                    <a16:creationId xmlns:a16="http://schemas.microsoft.com/office/drawing/2014/main" id="{919D17EB-8240-1B45-B95A-C9AFF1C32F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68963" y="3629025"/>
                <a:ext cx="1428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00" name="Line 45">
                <a:extLst>
                  <a:ext uri="{FF2B5EF4-FFF2-40B4-BE49-F238E27FC236}">
                    <a16:creationId xmlns:a16="http://schemas.microsoft.com/office/drawing/2014/main" id="{E2C2391F-4C4F-3F4D-8A15-E8A03E3493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68963" y="3060700"/>
                <a:ext cx="1428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01" name="Line 46">
                <a:extLst>
                  <a:ext uri="{FF2B5EF4-FFF2-40B4-BE49-F238E27FC236}">
                    <a16:creationId xmlns:a16="http://schemas.microsoft.com/office/drawing/2014/main" id="{8C00EF1E-4FA5-D84A-B879-74412E3DD1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68963" y="2779713"/>
                <a:ext cx="14287" cy="0"/>
              </a:xfrm>
              <a:prstGeom prst="line">
                <a:avLst/>
              </a:prstGeom>
              <a:noFill/>
              <a:ln w="0">
                <a:solidFill>
                  <a:srgbClr val="33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02" name="Line 47">
                <a:extLst>
                  <a:ext uri="{FF2B5EF4-FFF2-40B4-BE49-F238E27FC236}">
                    <a16:creationId xmlns:a16="http://schemas.microsoft.com/office/drawing/2014/main" id="{C1A0EBE4-A60D-AC46-ACA6-5129A94891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68963" y="2498725"/>
                <a:ext cx="1428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03" name="Line 48">
                <a:extLst>
                  <a:ext uri="{FF2B5EF4-FFF2-40B4-BE49-F238E27FC236}">
                    <a16:creationId xmlns:a16="http://schemas.microsoft.com/office/drawing/2014/main" id="{CFCF149C-56E6-7040-9C4A-C596EC7650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68963" y="2216150"/>
                <a:ext cx="1428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04" name="Line 49">
                <a:extLst>
                  <a:ext uri="{FF2B5EF4-FFF2-40B4-BE49-F238E27FC236}">
                    <a16:creationId xmlns:a16="http://schemas.microsoft.com/office/drawing/2014/main" id="{09547299-64B4-2C45-98EA-CDF540ADCE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41975" y="5038725"/>
                <a:ext cx="349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05" name="Line 50">
                <a:extLst>
                  <a:ext uri="{FF2B5EF4-FFF2-40B4-BE49-F238E27FC236}">
                    <a16:creationId xmlns:a16="http://schemas.microsoft.com/office/drawing/2014/main" id="{BDBDAC62-EEB2-D248-9DF3-E83CA0B37A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41975" y="4471988"/>
                <a:ext cx="349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06" name="Line 51">
                <a:extLst>
                  <a:ext uri="{FF2B5EF4-FFF2-40B4-BE49-F238E27FC236}">
                    <a16:creationId xmlns:a16="http://schemas.microsoft.com/office/drawing/2014/main" id="{3E55758A-8164-2C48-BFC4-2806909DF3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41975" y="3910013"/>
                <a:ext cx="349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07" name="Line 52">
                <a:extLst>
                  <a:ext uri="{FF2B5EF4-FFF2-40B4-BE49-F238E27FC236}">
                    <a16:creationId xmlns:a16="http://schemas.microsoft.com/office/drawing/2014/main" id="{E7B31FAB-6FFE-144D-91E8-BAB7D7F15F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41975" y="3344863"/>
                <a:ext cx="349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08" name="Line 53">
                <a:extLst>
                  <a:ext uri="{FF2B5EF4-FFF2-40B4-BE49-F238E27FC236}">
                    <a16:creationId xmlns:a16="http://schemas.microsoft.com/office/drawing/2014/main" id="{702F642E-B573-B24F-A561-526543066E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62613" y="2779713"/>
                <a:ext cx="20637" cy="0"/>
              </a:xfrm>
              <a:prstGeom prst="line">
                <a:avLst/>
              </a:prstGeom>
              <a:noFill/>
              <a:ln w="0">
                <a:solidFill>
                  <a:srgbClr val="33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09" name="Line 54">
                <a:extLst>
                  <a:ext uri="{FF2B5EF4-FFF2-40B4-BE49-F238E27FC236}">
                    <a16:creationId xmlns:a16="http://schemas.microsoft.com/office/drawing/2014/main" id="{6831D45A-19C0-624F-9747-71E5834696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41975" y="2216150"/>
                <a:ext cx="508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10" name="Line 55">
                <a:extLst>
                  <a:ext uri="{FF2B5EF4-FFF2-40B4-BE49-F238E27FC236}">
                    <a16:creationId xmlns:a16="http://schemas.microsoft.com/office/drawing/2014/main" id="{FC0E2E16-50FF-4A43-A529-E7FA274869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83250" y="5600700"/>
                <a:ext cx="336391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11" name="Line 56">
                <a:extLst>
                  <a:ext uri="{FF2B5EF4-FFF2-40B4-BE49-F238E27FC236}">
                    <a16:creationId xmlns:a16="http://schemas.microsoft.com/office/drawing/2014/main" id="{BA3F6762-9D79-5648-84B6-DD1A2F1C32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683250" y="5600700"/>
                <a:ext cx="0" cy="4762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12" name="Line 57">
                <a:extLst>
                  <a:ext uri="{FF2B5EF4-FFF2-40B4-BE49-F238E27FC236}">
                    <a16:creationId xmlns:a16="http://schemas.microsoft.com/office/drawing/2014/main" id="{8BE7C482-2D34-4547-89FC-06EA4AF49B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57888" y="5600700"/>
                <a:ext cx="0" cy="4762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13" name="Line 58">
                <a:extLst>
                  <a:ext uri="{FF2B5EF4-FFF2-40B4-BE49-F238E27FC236}">
                    <a16:creationId xmlns:a16="http://schemas.microsoft.com/office/drawing/2014/main" id="{1AB98E1E-4266-424B-95C4-F4D547A3F7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497638" y="5600700"/>
                <a:ext cx="0" cy="4762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14" name="Line 59">
                <a:extLst>
                  <a:ext uri="{FF2B5EF4-FFF2-40B4-BE49-F238E27FC236}">
                    <a16:creationId xmlns:a16="http://schemas.microsoft.com/office/drawing/2014/main" id="{720D3AE2-E81D-D94A-A4D1-8E9041D40C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305675" y="5600700"/>
                <a:ext cx="0" cy="4762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15" name="Line 60">
                <a:extLst>
                  <a:ext uri="{FF2B5EF4-FFF2-40B4-BE49-F238E27FC236}">
                    <a16:creationId xmlns:a16="http://schemas.microsoft.com/office/drawing/2014/main" id="{109DB5AE-04D1-514A-A710-5B1311AC3A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123238" y="5600700"/>
                <a:ext cx="0" cy="4762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16" name="Line 61">
                <a:extLst>
                  <a:ext uri="{FF2B5EF4-FFF2-40B4-BE49-F238E27FC236}">
                    <a16:creationId xmlns:a16="http://schemas.microsoft.com/office/drawing/2014/main" id="{56BDCED0-BFE0-3047-9AE9-5DF0CAA5B6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931275" y="5600700"/>
                <a:ext cx="0" cy="4762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17" name="Freeform 62">
                <a:extLst>
                  <a:ext uri="{FF2B5EF4-FFF2-40B4-BE49-F238E27FC236}">
                    <a16:creationId xmlns:a16="http://schemas.microsoft.com/office/drawing/2014/main" id="{D2C723C5-FD88-574F-830B-FBF8706598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83250" y="2779713"/>
                <a:ext cx="3248025" cy="1838325"/>
              </a:xfrm>
              <a:custGeom>
                <a:avLst/>
                <a:gdLst>
                  <a:gd name="T0" fmla="*/ 0 w 606"/>
                  <a:gd name="T1" fmla="*/ 0 h 293"/>
                  <a:gd name="T2" fmla="*/ 2147483647 w 606"/>
                  <a:gd name="T3" fmla="*/ 2147483647 h 293"/>
                  <a:gd name="T4" fmla="*/ 2147483647 w 606"/>
                  <a:gd name="T5" fmla="*/ 2147483647 h 293"/>
                  <a:gd name="T6" fmla="*/ 2147483647 w 606"/>
                  <a:gd name="T7" fmla="*/ 2147483647 h 293"/>
                  <a:gd name="T8" fmla="*/ 2147483647 w 606"/>
                  <a:gd name="T9" fmla="*/ 2147483647 h 293"/>
                  <a:gd name="T10" fmla="*/ 2147483647 w 606"/>
                  <a:gd name="T11" fmla="*/ 2147483647 h 29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06"/>
                  <a:gd name="T19" fmla="*/ 0 h 293"/>
                  <a:gd name="T20" fmla="*/ 606 w 606"/>
                  <a:gd name="T21" fmla="*/ 293 h 29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06" h="293">
                    <a:moveTo>
                      <a:pt x="0" y="0"/>
                    </a:moveTo>
                    <a:lnTo>
                      <a:pt x="51" y="51"/>
                    </a:lnTo>
                    <a:lnTo>
                      <a:pt x="152" y="254"/>
                    </a:lnTo>
                    <a:lnTo>
                      <a:pt x="303" y="278"/>
                    </a:lnTo>
                    <a:lnTo>
                      <a:pt x="455" y="293"/>
                    </a:lnTo>
                    <a:lnTo>
                      <a:pt x="606" y="291"/>
                    </a:lnTo>
                  </a:path>
                </a:pathLst>
              </a:custGeom>
              <a:noFill/>
              <a:ln w="1905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18" name="Line 63">
                <a:extLst>
                  <a:ext uri="{FF2B5EF4-FFF2-40B4-BE49-F238E27FC236}">
                    <a16:creationId xmlns:a16="http://schemas.microsoft.com/office/drawing/2014/main" id="{6D45224E-019D-E64D-8201-275AC675F7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83250" y="2779713"/>
                <a:ext cx="0" cy="0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19" name="Line 64">
                <a:extLst>
                  <a:ext uri="{FF2B5EF4-FFF2-40B4-BE49-F238E27FC236}">
                    <a16:creationId xmlns:a16="http://schemas.microsoft.com/office/drawing/2014/main" id="{1558612B-BECD-0347-92DA-AFA57144C6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68963" y="2779713"/>
                <a:ext cx="34925" cy="0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20" name="Line 65">
                <a:extLst>
                  <a:ext uri="{FF2B5EF4-FFF2-40B4-BE49-F238E27FC236}">
                    <a16:creationId xmlns:a16="http://schemas.microsoft.com/office/drawing/2014/main" id="{B05A1F02-07A0-DB4E-B10D-A827D35D08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57888" y="2754313"/>
                <a:ext cx="0" cy="346075"/>
              </a:xfrm>
              <a:prstGeom prst="line">
                <a:avLst/>
              </a:prstGeom>
              <a:noFill/>
              <a:ln w="1905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21" name="Line 66">
                <a:extLst>
                  <a:ext uri="{FF2B5EF4-FFF2-40B4-BE49-F238E27FC236}">
                    <a16:creationId xmlns:a16="http://schemas.microsoft.com/office/drawing/2014/main" id="{BFD05DE5-B413-9943-A802-C1E00FCE5E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40425" y="2754313"/>
                <a:ext cx="36513" cy="0"/>
              </a:xfrm>
              <a:prstGeom prst="line">
                <a:avLst/>
              </a:prstGeom>
              <a:noFill/>
              <a:ln w="1905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22" name="Line 67">
                <a:extLst>
                  <a:ext uri="{FF2B5EF4-FFF2-40B4-BE49-F238E27FC236}">
                    <a16:creationId xmlns:a16="http://schemas.microsoft.com/office/drawing/2014/main" id="{6DF06896-8CC0-7446-AB1B-32E28F9D89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497638" y="3921125"/>
                <a:ext cx="0" cy="450850"/>
              </a:xfrm>
              <a:prstGeom prst="line">
                <a:avLst/>
              </a:prstGeom>
              <a:noFill/>
              <a:ln w="1905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23" name="Line 68">
                <a:extLst>
                  <a:ext uri="{FF2B5EF4-FFF2-40B4-BE49-F238E27FC236}">
                    <a16:creationId xmlns:a16="http://schemas.microsoft.com/office/drawing/2014/main" id="{81EEAAF9-19FB-0E4A-813C-05AAFFF6E9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81763" y="3921125"/>
                <a:ext cx="38100" cy="0"/>
              </a:xfrm>
              <a:prstGeom prst="line">
                <a:avLst/>
              </a:prstGeom>
              <a:noFill/>
              <a:ln w="1905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24" name="Line 69">
                <a:extLst>
                  <a:ext uri="{FF2B5EF4-FFF2-40B4-BE49-F238E27FC236}">
                    <a16:creationId xmlns:a16="http://schemas.microsoft.com/office/drawing/2014/main" id="{A19BF66F-586F-7C41-8035-283AD32103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305675" y="4157663"/>
                <a:ext cx="0" cy="365125"/>
              </a:xfrm>
              <a:prstGeom prst="line">
                <a:avLst/>
              </a:prstGeom>
              <a:noFill/>
              <a:ln w="1905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25" name="Line 70">
                <a:extLst>
                  <a:ext uri="{FF2B5EF4-FFF2-40B4-BE49-F238E27FC236}">
                    <a16:creationId xmlns:a16="http://schemas.microsoft.com/office/drawing/2014/main" id="{2B898C9D-2A4A-B14D-B657-4BC0E76080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89800" y="4157663"/>
                <a:ext cx="38100" cy="0"/>
              </a:xfrm>
              <a:prstGeom prst="line">
                <a:avLst/>
              </a:prstGeom>
              <a:noFill/>
              <a:ln w="1905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26" name="Line 71">
                <a:extLst>
                  <a:ext uri="{FF2B5EF4-FFF2-40B4-BE49-F238E27FC236}">
                    <a16:creationId xmlns:a16="http://schemas.microsoft.com/office/drawing/2014/main" id="{7467C7AC-C774-D047-8945-2395EC4B21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123238" y="4214813"/>
                <a:ext cx="0" cy="403225"/>
              </a:xfrm>
              <a:prstGeom prst="line">
                <a:avLst/>
              </a:prstGeom>
              <a:noFill/>
              <a:ln w="1905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27" name="Line 72">
                <a:extLst>
                  <a:ext uri="{FF2B5EF4-FFF2-40B4-BE49-F238E27FC236}">
                    <a16:creationId xmlns:a16="http://schemas.microsoft.com/office/drawing/2014/main" id="{30086A69-03A5-F046-B5DE-5A6FA845F9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07363" y="4214813"/>
                <a:ext cx="36512" cy="0"/>
              </a:xfrm>
              <a:prstGeom prst="line">
                <a:avLst/>
              </a:prstGeom>
              <a:noFill/>
              <a:ln w="1905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28" name="Line 73">
                <a:extLst>
                  <a:ext uri="{FF2B5EF4-FFF2-40B4-BE49-F238E27FC236}">
                    <a16:creationId xmlns:a16="http://schemas.microsoft.com/office/drawing/2014/main" id="{23099CE9-5A5B-CF4B-8D94-4AFA0B8E20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83250" y="2779713"/>
                <a:ext cx="0" cy="0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29" name="Line 74">
                <a:extLst>
                  <a:ext uri="{FF2B5EF4-FFF2-40B4-BE49-F238E27FC236}">
                    <a16:creationId xmlns:a16="http://schemas.microsoft.com/office/drawing/2014/main" id="{7A9030D1-FA25-7B48-A364-299C1DFEC3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68963" y="2779713"/>
                <a:ext cx="34925" cy="0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30" name="Line 75">
                <a:extLst>
                  <a:ext uri="{FF2B5EF4-FFF2-40B4-BE49-F238E27FC236}">
                    <a16:creationId xmlns:a16="http://schemas.microsoft.com/office/drawing/2014/main" id="{AF3F8A75-131B-3D45-9E58-D8EDDCE6C3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57888" y="3100388"/>
                <a:ext cx="0" cy="293687"/>
              </a:xfrm>
              <a:prstGeom prst="line">
                <a:avLst/>
              </a:prstGeom>
              <a:noFill/>
              <a:ln w="1905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31" name="Line 76">
                <a:extLst>
                  <a:ext uri="{FF2B5EF4-FFF2-40B4-BE49-F238E27FC236}">
                    <a16:creationId xmlns:a16="http://schemas.microsoft.com/office/drawing/2014/main" id="{DB31793F-4B68-3D49-9D3B-885FF87595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40425" y="3394075"/>
                <a:ext cx="36513" cy="0"/>
              </a:xfrm>
              <a:prstGeom prst="line">
                <a:avLst/>
              </a:prstGeom>
              <a:noFill/>
              <a:ln w="1905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32" name="Line 77">
                <a:extLst>
                  <a:ext uri="{FF2B5EF4-FFF2-40B4-BE49-F238E27FC236}">
                    <a16:creationId xmlns:a16="http://schemas.microsoft.com/office/drawing/2014/main" id="{97C26F13-D1E1-E44D-8CA6-6B3AC5684D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97638" y="4371975"/>
                <a:ext cx="0" cy="307975"/>
              </a:xfrm>
              <a:prstGeom prst="line">
                <a:avLst/>
              </a:prstGeom>
              <a:noFill/>
              <a:ln w="1905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33" name="Line 78">
                <a:extLst>
                  <a:ext uri="{FF2B5EF4-FFF2-40B4-BE49-F238E27FC236}">
                    <a16:creationId xmlns:a16="http://schemas.microsoft.com/office/drawing/2014/main" id="{54C311A3-E762-1A4A-AC6A-7CDA5543D7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81763" y="4679950"/>
                <a:ext cx="38100" cy="0"/>
              </a:xfrm>
              <a:prstGeom prst="line">
                <a:avLst/>
              </a:prstGeom>
              <a:noFill/>
              <a:ln w="1905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34" name="Line 79">
                <a:extLst>
                  <a:ext uri="{FF2B5EF4-FFF2-40B4-BE49-F238E27FC236}">
                    <a16:creationId xmlns:a16="http://schemas.microsoft.com/office/drawing/2014/main" id="{59A34D0A-0F1B-4A45-BD80-5CB0205D34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05675" y="4522788"/>
                <a:ext cx="0" cy="280987"/>
              </a:xfrm>
              <a:prstGeom prst="line">
                <a:avLst/>
              </a:prstGeom>
              <a:noFill/>
              <a:ln w="19050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35" name="Line 80">
                <a:extLst>
                  <a:ext uri="{FF2B5EF4-FFF2-40B4-BE49-F238E27FC236}">
                    <a16:creationId xmlns:a16="http://schemas.microsoft.com/office/drawing/2014/main" id="{CD3376C3-DA4D-CF43-9936-EBB1860D4C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89800" y="4803775"/>
                <a:ext cx="38100" cy="0"/>
              </a:xfrm>
              <a:prstGeom prst="line">
                <a:avLst/>
              </a:prstGeom>
              <a:noFill/>
              <a:ln w="19050">
                <a:solidFill>
                  <a:srgbClr val="7F7F7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36" name="Line 81">
                <a:extLst>
                  <a:ext uri="{FF2B5EF4-FFF2-40B4-BE49-F238E27FC236}">
                    <a16:creationId xmlns:a16="http://schemas.microsoft.com/office/drawing/2014/main" id="{35573AEA-B53B-ED43-892C-EEABCDA97E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23238" y="4618038"/>
                <a:ext cx="0" cy="219075"/>
              </a:xfrm>
              <a:prstGeom prst="line">
                <a:avLst/>
              </a:prstGeom>
              <a:noFill/>
              <a:ln w="1905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37" name="Line 82">
                <a:extLst>
                  <a:ext uri="{FF2B5EF4-FFF2-40B4-BE49-F238E27FC236}">
                    <a16:creationId xmlns:a16="http://schemas.microsoft.com/office/drawing/2014/main" id="{7271555F-66E4-A74B-9ABF-5E3DF888E4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07363" y="4837113"/>
                <a:ext cx="36512" cy="0"/>
              </a:xfrm>
              <a:prstGeom prst="line">
                <a:avLst/>
              </a:prstGeom>
              <a:noFill/>
              <a:ln w="1905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38" name="Freeform 83">
                <a:extLst>
                  <a:ext uri="{FF2B5EF4-FFF2-40B4-BE49-F238E27FC236}">
                    <a16:creationId xmlns:a16="http://schemas.microsoft.com/office/drawing/2014/main" id="{3BC3F46D-7E11-194D-A35F-4492AEFFA0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83250" y="2779713"/>
                <a:ext cx="3248025" cy="2200275"/>
              </a:xfrm>
              <a:custGeom>
                <a:avLst/>
                <a:gdLst>
                  <a:gd name="T0" fmla="*/ 0 w 606"/>
                  <a:gd name="T1" fmla="*/ 0 h 351"/>
                  <a:gd name="T2" fmla="*/ 2147483647 w 606"/>
                  <a:gd name="T3" fmla="*/ 2147483647 h 351"/>
                  <a:gd name="T4" fmla="*/ 2147483647 w 606"/>
                  <a:gd name="T5" fmla="*/ 2147483647 h 351"/>
                  <a:gd name="T6" fmla="*/ 2147483647 w 606"/>
                  <a:gd name="T7" fmla="*/ 2147483647 h 351"/>
                  <a:gd name="T8" fmla="*/ 2147483647 w 606"/>
                  <a:gd name="T9" fmla="*/ 2147483647 h 351"/>
                  <a:gd name="T10" fmla="*/ 2147483647 w 606"/>
                  <a:gd name="T11" fmla="*/ 2147483647 h 35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06"/>
                  <a:gd name="T19" fmla="*/ 0 h 351"/>
                  <a:gd name="T20" fmla="*/ 606 w 606"/>
                  <a:gd name="T21" fmla="*/ 351 h 35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06" h="351">
                    <a:moveTo>
                      <a:pt x="0" y="0"/>
                    </a:moveTo>
                    <a:lnTo>
                      <a:pt x="51" y="118"/>
                    </a:lnTo>
                    <a:lnTo>
                      <a:pt x="152" y="341"/>
                    </a:lnTo>
                    <a:lnTo>
                      <a:pt x="303" y="324"/>
                    </a:lnTo>
                    <a:lnTo>
                      <a:pt x="455" y="351"/>
                    </a:lnTo>
                    <a:lnTo>
                      <a:pt x="606" y="322"/>
                    </a:lnTo>
                  </a:path>
                </a:pathLst>
              </a:cu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39" name="Line 84">
                <a:extLst>
                  <a:ext uri="{FF2B5EF4-FFF2-40B4-BE49-F238E27FC236}">
                    <a16:creationId xmlns:a16="http://schemas.microsoft.com/office/drawing/2014/main" id="{10C42D09-99CA-6F43-A5C0-DC69CA7B5A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83250" y="2779713"/>
                <a:ext cx="0" cy="0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40" name="Line 85">
                <a:extLst>
                  <a:ext uri="{FF2B5EF4-FFF2-40B4-BE49-F238E27FC236}">
                    <a16:creationId xmlns:a16="http://schemas.microsoft.com/office/drawing/2014/main" id="{08D1A409-068B-BA43-92CF-95E43AFA8B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68963" y="2779713"/>
                <a:ext cx="34925" cy="0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41" name="Line 86">
                <a:extLst>
                  <a:ext uri="{FF2B5EF4-FFF2-40B4-BE49-F238E27FC236}">
                    <a16:creationId xmlns:a16="http://schemas.microsoft.com/office/drawing/2014/main" id="{D0DFCBB6-7F75-7D45-BBB7-2115478273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58234" y="3240738"/>
                <a:ext cx="0" cy="288926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42" name="Line 87">
                <a:extLst>
                  <a:ext uri="{FF2B5EF4-FFF2-40B4-BE49-F238E27FC236}">
                    <a16:creationId xmlns:a16="http://schemas.microsoft.com/office/drawing/2014/main" id="{C7D0EDE1-26F9-6043-B61D-BCF12B41E2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40425" y="3230563"/>
                <a:ext cx="36513" cy="0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43" name="Line 88">
                <a:extLst>
                  <a:ext uri="{FF2B5EF4-FFF2-40B4-BE49-F238E27FC236}">
                    <a16:creationId xmlns:a16="http://schemas.microsoft.com/office/drawing/2014/main" id="{09CCAD9A-2C98-A440-86B2-6D404BED06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497638" y="4735513"/>
                <a:ext cx="0" cy="182562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44" name="Line 89">
                <a:extLst>
                  <a:ext uri="{FF2B5EF4-FFF2-40B4-BE49-F238E27FC236}">
                    <a16:creationId xmlns:a16="http://schemas.microsoft.com/office/drawing/2014/main" id="{5DE306E3-B1A4-A54C-9DC6-EAC24ADA52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81763" y="4735513"/>
                <a:ext cx="38100" cy="0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45" name="Line 90">
                <a:extLst>
                  <a:ext uri="{FF2B5EF4-FFF2-40B4-BE49-F238E27FC236}">
                    <a16:creationId xmlns:a16="http://schemas.microsoft.com/office/drawing/2014/main" id="{8002E5DF-2C6E-8848-80D3-D326949235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89800" y="4478338"/>
                <a:ext cx="38100" cy="0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46" name="Line 91">
                <a:extLst>
                  <a:ext uri="{FF2B5EF4-FFF2-40B4-BE49-F238E27FC236}">
                    <a16:creationId xmlns:a16="http://schemas.microsoft.com/office/drawing/2014/main" id="{5B049360-FEAE-9A45-91C2-28D9620F85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123034" y="4782417"/>
                <a:ext cx="0" cy="204788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47" name="Line 92">
                <a:extLst>
                  <a:ext uri="{FF2B5EF4-FFF2-40B4-BE49-F238E27FC236}">
                    <a16:creationId xmlns:a16="http://schemas.microsoft.com/office/drawing/2014/main" id="{E8570F4E-F5B5-0449-B910-032B9C84BC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07363" y="4775200"/>
                <a:ext cx="36512" cy="0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48" name="Line 93">
                <a:extLst>
                  <a:ext uri="{FF2B5EF4-FFF2-40B4-BE49-F238E27FC236}">
                    <a16:creationId xmlns:a16="http://schemas.microsoft.com/office/drawing/2014/main" id="{25923669-9EAB-C940-B4CC-E6FD7BDB82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15400" y="4454525"/>
                <a:ext cx="36513" cy="0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49" name="Line 94">
                <a:extLst>
                  <a:ext uri="{FF2B5EF4-FFF2-40B4-BE49-F238E27FC236}">
                    <a16:creationId xmlns:a16="http://schemas.microsoft.com/office/drawing/2014/main" id="{339F9B71-74C6-FC49-B6E8-541D1381A6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83250" y="2779713"/>
                <a:ext cx="0" cy="0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50" name="Line 95">
                <a:extLst>
                  <a:ext uri="{FF2B5EF4-FFF2-40B4-BE49-F238E27FC236}">
                    <a16:creationId xmlns:a16="http://schemas.microsoft.com/office/drawing/2014/main" id="{EE46283C-85CD-5C42-AEC8-B9FF8BBF2D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68963" y="2779713"/>
                <a:ext cx="34925" cy="0"/>
              </a:xfrm>
              <a:prstGeom prst="line">
                <a:avLst/>
              </a:prstGeom>
              <a:noFill/>
              <a:ln w="19050">
                <a:solidFill>
                  <a:srgbClr val="33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51" name="Line 96">
                <a:extLst>
                  <a:ext uri="{FF2B5EF4-FFF2-40B4-BE49-F238E27FC236}">
                    <a16:creationId xmlns:a16="http://schemas.microsoft.com/office/drawing/2014/main" id="{A4F012D9-DA72-274C-8229-F65C435D3D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57888" y="3519488"/>
                <a:ext cx="0" cy="295275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52" name="Line 97">
                <a:extLst>
                  <a:ext uri="{FF2B5EF4-FFF2-40B4-BE49-F238E27FC236}">
                    <a16:creationId xmlns:a16="http://schemas.microsoft.com/office/drawing/2014/main" id="{7B8D227A-960D-C848-8BF5-8FABDF483C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40425" y="3814763"/>
                <a:ext cx="36513" cy="0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53" name="Line 98">
                <a:extLst>
                  <a:ext uri="{FF2B5EF4-FFF2-40B4-BE49-F238E27FC236}">
                    <a16:creationId xmlns:a16="http://schemas.microsoft.com/office/drawing/2014/main" id="{A253569D-6FCD-CF4C-998B-F69ECF846F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97638" y="4918075"/>
                <a:ext cx="0" cy="168275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54" name="Line 99">
                <a:extLst>
                  <a:ext uri="{FF2B5EF4-FFF2-40B4-BE49-F238E27FC236}">
                    <a16:creationId xmlns:a16="http://schemas.microsoft.com/office/drawing/2014/main" id="{237DEFCC-8DFF-B74E-9232-7915677DB5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81763" y="5086350"/>
                <a:ext cx="38100" cy="0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55" name="Line 100">
                <a:extLst>
                  <a:ext uri="{FF2B5EF4-FFF2-40B4-BE49-F238E27FC236}">
                    <a16:creationId xmlns:a16="http://schemas.microsoft.com/office/drawing/2014/main" id="{463CF5EC-C10A-6A40-8EA7-8800392C06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05675" y="4810125"/>
                <a:ext cx="0" cy="201613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56" name="Line 101">
                <a:extLst>
                  <a:ext uri="{FF2B5EF4-FFF2-40B4-BE49-F238E27FC236}">
                    <a16:creationId xmlns:a16="http://schemas.microsoft.com/office/drawing/2014/main" id="{8700F362-BB52-B04D-BD42-FB000F13CB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89800" y="5011738"/>
                <a:ext cx="38100" cy="0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57" name="Line 102">
                <a:extLst>
                  <a:ext uri="{FF2B5EF4-FFF2-40B4-BE49-F238E27FC236}">
                    <a16:creationId xmlns:a16="http://schemas.microsoft.com/office/drawing/2014/main" id="{56F4DA28-FFB8-C34A-A2CF-C8FB7D0CF5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23238" y="4979988"/>
                <a:ext cx="0" cy="153987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58" name="Line 103">
                <a:extLst>
                  <a:ext uri="{FF2B5EF4-FFF2-40B4-BE49-F238E27FC236}">
                    <a16:creationId xmlns:a16="http://schemas.microsoft.com/office/drawing/2014/main" id="{36D34BD7-39D2-C346-8827-09E6DBBE6A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07363" y="5133975"/>
                <a:ext cx="36512" cy="0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59" name="Line 104">
                <a:extLst>
                  <a:ext uri="{FF2B5EF4-FFF2-40B4-BE49-F238E27FC236}">
                    <a16:creationId xmlns:a16="http://schemas.microsoft.com/office/drawing/2014/main" id="{7BBB6C17-7132-3549-B0DD-5BE9D12D40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33552" y="4799013"/>
                <a:ext cx="0" cy="225425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60" name="Line 105">
                <a:extLst>
                  <a:ext uri="{FF2B5EF4-FFF2-40B4-BE49-F238E27FC236}">
                    <a16:creationId xmlns:a16="http://schemas.microsoft.com/office/drawing/2014/main" id="{34B51A10-B3BF-4B45-A05E-32805ACBD9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15400" y="5024438"/>
                <a:ext cx="36513" cy="0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61" name="Rectangle 106">
                <a:extLst>
                  <a:ext uri="{FF2B5EF4-FFF2-40B4-BE49-F238E27FC236}">
                    <a16:creationId xmlns:a16="http://schemas.microsoft.com/office/drawing/2014/main" id="{5DDF1A54-71AF-7647-B221-048B844066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53088" y="2741613"/>
                <a:ext cx="68262" cy="80962"/>
              </a:xfrm>
              <a:prstGeom prst="rect">
                <a:avLst/>
              </a:prstGeom>
              <a:solidFill>
                <a:srgbClr val="3366FF"/>
              </a:solidFill>
              <a:ln w="9525">
                <a:solidFill>
                  <a:srgbClr val="3366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AT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62" name="Line 107">
                <a:extLst>
                  <a:ext uri="{FF2B5EF4-FFF2-40B4-BE49-F238E27FC236}">
                    <a16:creationId xmlns:a16="http://schemas.microsoft.com/office/drawing/2014/main" id="{C10386F9-425B-6147-8BD1-6E2B49C6DC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5656263" y="2747963"/>
                <a:ext cx="26987" cy="31750"/>
              </a:xfrm>
              <a:prstGeom prst="line">
                <a:avLst/>
              </a:prstGeom>
              <a:noFill/>
              <a:ln w="9525">
                <a:solidFill>
                  <a:srgbClr val="33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63" name="Line 108">
                <a:extLst>
                  <a:ext uri="{FF2B5EF4-FFF2-40B4-BE49-F238E27FC236}">
                    <a16:creationId xmlns:a16="http://schemas.microsoft.com/office/drawing/2014/main" id="{7DEC58CD-DE0E-F047-A7B2-15719C6425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83250" y="2779713"/>
                <a:ext cx="26988" cy="30162"/>
              </a:xfrm>
              <a:prstGeom prst="line">
                <a:avLst/>
              </a:prstGeom>
              <a:noFill/>
              <a:ln w="9525">
                <a:solidFill>
                  <a:srgbClr val="33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64" name="Line 109">
                <a:extLst>
                  <a:ext uri="{FF2B5EF4-FFF2-40B4-BE49-F238E27FC236}">
                    <a16:creationId xmlns:a16="http://schemas.microsoft.com/office/drawing/2014/main" id="{F8DC9B17-D0F9-BA4A-8DD5-33DFA42E27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656263" y="2779713"/>
                <a:ext cx="26987" cy="30162"/>
              </a:xfrm>
              <a:prstGeom prst="line">
                <a:avLst/>
              </a:prstGeom>
              <a:noFill/>
              <a:ln w="9525">
                <a:solidFill>
                  <a:srgbClr val="33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65" name="Line 110">
                <a:extLst>
                  <a:ext uri="{FF2B5EF4-FFF2-40B4-BE49-F238E27FC236}">
                    <a16:creationId xmlns:a16="http://schemas.microsoft.com/office/drawing/2014/main" id="{50DBCFB7-3151-F043-B6F1-B4182132A7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683250" y="2747963"/>
                <a:ext cx="26988" cy="31750"/>
              </a:xfrm>
              <a:prstGeom prst="line">
                <a:avLst/>
              </a:prstGeom>
              <a:noFill/>
              <a:ln w="9525">
                <a:solidFill>
                  <a:srgbClr val="33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66" name="Line 111">
                <a:extLst>
                  <a:ext uri="{FF2B5EF4-FFF2-40B4-BE49-F238E27FC236}">
                    <a16:creationId xmlns:a16="http://schemas.microsoft.com/office/drawing/2014/main" id="{79A2273D-6360-AC4E-9927-8CC035EB6C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683250" y="2747963"/>
                <a:ext cx="0" cy="31750"/>
              </a:xfrm>
              <a:prstGeom prst="line">
                <a:avLst/>
              </a:prstGeom>
              <a:noFill/>
              <a:ln w="9525">
                <a:solidFill>
                  <a:srgbClr val="33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67" name="Line 112">
                <a:extLst>
                  <a:ext uri="{FF2B5EF4-FFF2-40B4-BE49-F238E27FC236}">
                    <a16:creationId xmlns:a16="http://schemas.microsoft.com/office/drawing/2014/main" id="{B6865BB5-DAD7-8048-8A35-EF5919AE57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83250" y="2779713"/>
                <a:ext cx="0" cy="30162"/>
              </a:xfrm>
              <a:prstGeom prst="line">
                <a:avLst/>
              </a:prstGeom>
              <a:noFill/>
              <a:ln w="9525">
                <a:solidFill>
                  <a:srgbClr val="33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68" name="Line 114">
                <a:extLst>
                  <a:ext uri="{FF2B5EF4-FFF2-40B4-BE49-F238E27FC236}">
                    <a16:creationId xmlns:a16="http://schemas.microsoft.com/office/drawing/2014/main" id="{BC23B609-B26F-0647-9A96-94E9AFB089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5929313" y="3067050"/>
                <a:ext cx="28575" cy="33338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69" name="Line 115">
                <a:extLst>
                  <a:ext uri="{FF2B5EF4-FFF2-40B4-BE49-F238E27FC236}">
                    <a16:creationId xmlns:a16="http://schemas.microsoft.com/office/drawing/2014/main" id="{4FDC7EEB-AF99-604E-AB88-DB56C5FC7B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57888" y="3100388"/>
                <a:ext cx="25400" cy="33337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70" name="Line 116">
                <a:extLst>
                  <a:ext uri="{FF2B5EF4-FFF2-40B4-BE49-F238E27FC236}">
                    <a16:creationId xmlns:a16="http://schemas.microsoft.com/office/drawing/2014/main" id="{48D7F901-99CC-384F-BC56-6AD3AEDDA5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929313" y="3100388"/>
                <a:ext cx="28575" cy="33337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71" name="Line 117">
                <a:extLst>
                  <a:ext uri="{FF2B5EF4-FFF2-40B4-BE49-F238E27FC236}">
                    <a16:creationId xmlns:a16="http://schemas.microsoft.com/office/drawing/2014/main" id="{A04A3B98-B452-D24F-840F-D776CEB24A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57888" y="3067050"/>
                <a:ext cx="25400" cy="33338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72" name="Line 118">
                <a:extLst>
                  <a:ext uri="{FF2B5EF4-FFF2-40B4-BE49-F238E27FC236}">
                    <a16:creationId xmlns:a16="http://schemas.microsoft.com/office/drawing/2014/main" id="{C574DDDB-2E5A-0840-B444-648F40F657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57888" y="3067050"/>
                <a:ext cx="0" cy="33338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73" name="Line 119">
                <a:extLst>
                  <a:ext uri="{FF2B5EF4-FFF2-40B4-BE49-F238E27FC236}">
                    <a16:creationId xmlns:a16="http://schemas.microsoft.com/office/drawing/2014/main" id="{0F484A3C-C38B-6D4F-B4C0-DBD6904140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57888" y="3100388"/>
                <a:ext cx="0" cy="33337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74" name="Line 121">
                <a:extLst>
                  <a:ext uri="{FF2B5EF4-FFF2-40B4-BE49-F238E27FC236}">
                    <a16:creationId xmlns:a16="http://schemas.microsoft.com/office/drawing/2014/main" id="{6019E3E5-DDB8-7E42-A759-02EE3B3001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6470650" y="4341813"/>
                <a:ext cx="26988" cy="30162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75" name="Line 122">
                <a:extLst>
                  <a:ext uri="{FF2B5EF4-FFF2-40B4-BE49-F238E27FC236}">
                    <a16:creationId xmlns:a16="http://schemas.microsoft.com/office/drawing/2014/main" id="{74B123B3-7156-EC45-AE54-B635B03345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97638" y="4371975"/>
                <a:ext cx="26987" cy="31750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76" name="Line 123">
                <a:extLst>
                  <a:ext uri="{FF2B5EF4-FFF2-40B4-BE49-F238E27FC236}">
                    <a16:creationId xmlns:a16="http://schemas.microsoft.com/office/drawing/2014/main" id="{664FAF8D-9426-CC46-95F4-A95E3A797A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470650" y="4371975"/>
                <a:ext cx="26988" cy="31750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77" name="Line 124">
                <a:extLst>
                  <a:ext uri="{FF2B5EF4-FFF2-40B4-BE49-F238E27FC236}">
                    <a16:creationId xmlns:a16="http://schemas.microsoft.com/office/drawing/2014/main" id="{E1AEA8DC-C1BB-FF48-A226-280A0BCD4C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497638" y="4341813"/>
                <a:ext cx="26987" cy="30162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78" name="Line 125">
                <a:extLst>
                  <a:ext uri="{FF2B5EF4-FFF2-40B4-BE49-F238E27FC236}">
                    <a16:creationId xmlns:a16="http://schemas.microsoft.com/office/drawing/2014/main" id="{B9EA40DB-D2B8-E546-9A0F-849D0EFFA3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497638" y="4341813"/>
                <a:ext cx="0" cy="30162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79" name="Line 126">
                <a:extLst>
                  <a:ext uri="{FF2B5EF4-FFF2-40B4-BE49-F238E27FC236}">
                    <a16:creationId xmlns:a16="http://schemas.microsoft.com/office/drawing/2014/main" id="{C61CEEFB-19EE-5841-A485-EC7D63DBFE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97638" y="4371975"/>
                <a:ext cx="0" cy="31750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80" name="Line 129">
                <a:extLst>
                  <a:ext uri="{FF2B5EF4-FFF2-40B4-BE49-F238E27FC236}">
                    <a16:creationId xmlns:a16="http://schemas.microsoft.com/office/drawing/2014/main" id="{A7F193EF-3840-BE4A-BAD4-CB24B1962D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8093075" y="4584700"/>
                <a:ext cx="30163" cy="33338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81" name="Line 130">
                <a:extLst>
                  <a:ext uri="{FF2B5EF4-FFF2-40B4-BE49-F238E27FC236}">
                    <a16:creationId xmlns:a16="http://schemas.microsoft.com/office/drawing/2014/main" id="{51F3861C-C954-614C-ACDF-CFEC8F23DD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23238" y="4618038"/>
                <a:ext cx="25400" cy="28575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82" name="Line 131">
                <a:extLst>
                  <a:ext uri="{FF2B5EF4-FFF2-40B4-BE49-F238E27FC236}">
                    <a16:creationId xmlns:a16="http://schemas.microsoft.com/office/drawing/2014/main" id="{06B0698C-B96A-0E47-9821-A3CC3D985A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093075" y="4618038"/>
                <a:ext cx="30163" cy="28575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83" name="Line 132">
                <a:extLst>
                  <a:ext uri="{FF2B5EF4-FFF2-40B4-BE49-F238E27FC236}">
                    <a16:creationId xmlns:a16="http://schemas.microsoft.com/office/drawing/2014/main" id="{DF1C550F-E747-0344-A237-E77B7AFE58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123238" y="4584700"/>
                <a:ext cx="25400" cy="33338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84" name="Line 133">
                <a:extLst>
                  <a:ext uri="{FF2B5EF4-FFF2-40B4-BE49-F238E27FC236}">
                    <a16:creationId xmlns:a16="http://schemas.microsoft.com/office/drawing/2014/main" id="{601CD5D7-F309-414D-B697-89DF6E2899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123238" y="4584700"/>
                <a:ext cx="0" cy="33338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85" name="Line 134">
                <a:extLst>
                  <a:ext uri="{FF2B5EF4-FFF2-40B4-BE49-F238E27FC236}">
                    <a16:creationId xmlns:a16="http://schemas.microsoft.com/office/drawing/2014/main" id="{F1A01BCC-4FF2-7848-AA5C-77A153441E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123238" y="4618038"/>
                <a:ext cx="0" cy="28575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86" name="Rectangle 135">
                <a:extLst>
                  <a:ext uri="{FF2B5EF4-FFF2-40B4-BE49-F238E27FC236}">
                    <a16:creationId xmlns:a16="http://schemas.microsoft.com/office/drawing/2014/main" id="{4B05311A-5CCE-664E-BAA2-54154632F4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53088" y="2741613"/>
                <a:ext cx="68262" cy="80962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AT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87" name="Rectangle 136">
                <a:extLst>
                  <a:ext uri="{FF2B5EF4-FFF2-40B4-BE49-F238E27FC236}">
                    <a16:creationId xmlns:a16="http://schemas.microsoft.com/office/drawing/2014/main" id="{E71F2330-EB59-7F4C-9543-9CFAE7578F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24550" y="3482975"/>
                <a:ext cx="68263" cy="79375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AT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88" name="Line 138">
                <a:extLst>
                  <a:ext uri="{FF2B5EF4-FFF2-40B4-BE49-F238E27FC236}">
                    <a16:creationId xmlns:a16="http://schemas.microsoft.com/office/drawing/2014/main" id="{00A3022A-3D79-7B4E-A9A5-01C17536CF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6470650" y="4886325"/>
                <a:ext cx="26988" cy="31750"/>
              </a:xfrm>
              <a:prstGeom prst="line">
                <a:avLst/>
              </a:prstGeom>
              <a:noFill/>
              <a:ln w="9525">
                <a:solidFill>
                  <a:srgbClr val="7F7F7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89" name="Line 139">
                <a:extLst>
                  <a:ext uri="{FF2B5EF4-FFF2-40B4-BE49-F238E27FC236}">
                    <a16:creationId xmlns:a16="http://schemas.microsoft.com/office/drawing/2014/main" id="{AC771DD5-F59E-704A-B90D-9EF786445C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97638" y="4918075"/>
                <a:ext cx="26987" cy="31750"/>
              </a:xfrm>
              <a:prstGeom prst="line">
                <a:avLst/>
              </a:prstGeom>
              <a:noFill/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90" name="Line 140">
                <a:extLst>
                  <a:ext uri="{FF2B5EF4-FFF2-40B4-BE49-F238E27FC236}">
                    <a16:creationId xmlns:a16="http://schemas.microsoft.com/office/drawing/2014/main" id="{01863707-83EB-E646-BC97-66C6051D65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470650" y="4918075"/>
                <a:ext cx="26988" cy="31750"/>
              </a:xfrm>
              <a:prstGeom prst="line">
                <a:avLst/>
              </a:prstGeom>
              <a:noFill/>
              <a:ln w="9525">
                <a:solidFill>
                  <a:srgbClr val="7F7F7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91" name="Line 141">
                <a:extLst>
                  <a:ext uri="{FF2B5EF4-FFF2-40B4-BE49-F238E27FC236}">
                    <a16:creationId xmlns:a16="http://schemas.microsoft.com/office/drawing/2014/main" id="{B9E9D716-1736-FF4A-A3CB-55BD42CE45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497638" y="4886325"/>
                <a:ext cx="26987" cy="31750"/>
              </a:xfrm>
              <a:prstGeom prst="line">
                <a:avLst/>
              </a:prstGeom>
              <a:noFill/>
              <a:ln w="9525">
                <a:solidFill>
                  <a:srgbClr val="7F7F7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92" name="Line 142">
                <a:extLst>
                  <a:ext uri="{FF2B5EF4-FFF2-40B4-BE49-F238E27FC236}">
                    <a16:creationId xmlns:a16="http://schemas.microsoft.com/office/drawing/2014/main" id="{7A584C08-CF07-6747-9BF5-8633E7B62C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497638" y="4886325"/>
                <a:ext cx="0" cy="31750"/>
              </a:xfrm>
              <a:prstGeom prst="line">
                <a:avLst/>
              </a:prstGeom>
              <a:noFill/>
              <a:ln w="9525">
                <a:solidFill>
                  <a:srgbClr val="7F7F7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93" name="Line 143">
                <a:extLst>
                  <a:ext uri="{FF2B5EF4-FFF2-40B4-BE49-F238E27FC236}">
                    <a16:creationId xmlns:a16="http://schemas.microsoft.com/office/drawing/2014/main" id="{959E94B5-D56D-BD45-A581-FE110E959E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97638" y="4918075"/>
                <a:ext cx="0" cy="31750"/>
              </a:xfrm>
              <a:prstGeom prst="line">
                <a:avLst/>
              </a:prstGeom>
              <a:noFill/>
              <a:ln w="9525">
                <a:solidFill>
                  <a:srgbClr val="7F7F7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94" name="Line 145">
                <a:extLst>
                  <a:ext uri="{FF2B5EF4-FFF2-40B4-BE49-F238E27FC236}">
                    <a16:creationId xmlns:a16="http://schemas.microsoft.com/office/drawing/2014/main" id="{A5BD304E-77A3-9945-B735-0B86BE72B5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7278688" y="4781550"/>
                <a:ext cx="26987" cy="28575"/>
              </a:xfrm>
              <a:prstGeom prst="line">
                <a:avLst/>
              </a:prstGeom>
              <a:noFill/>
              <a:ln w="19050">
                <a:solidFill>
                  <a:srgbClr val="7F7F7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95" name="Line 146">
                <a:extLst>
                  <a:ext uri="{FF2B5EF4-FFF2-40B4-BE49-F238E27FC236}">
                    <a16:creationId xmlns:a16="http://schemas.microsoft.com/office/drawing/2014/main" id="{6F1314BE-0FC5-794D-A5B7-0CD3DC2704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05675" y="4810125"/>
                <a:ext cx="26988" cy="33338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96" name="Line 147">
                <a:extLst>
                  <a:ext uri="{FF2B5EF4-FFF2-40B4-BE49-F238E27FC236}">
                    <a16:creationId xmlns:a16="http://schemas.microsoft.com/office/drawing/2014/main" id="{8F09547D-E03C-0D45-866B-C6B344FEBA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78688" y="4810125"/>
                <a:ext cx="26987" cy="33338"/>
              </a:xfrm>
              <a:prstGeom prst="line">
                <a:avLst/>
              </a:prstGeom>
              <a:noFill/>
              <a:ln w="19050">
                <a:solidFill>
                  <a:srgbClr val="7F7F7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97" name="Line 148">
                <a:extLst>
                  <a:ext uri="{FF2B5EF4-FFF2-40B4-BE49-F238E27FC236}">
                    <a16:creationId xmlns:a16="http://schemas.microsoft.com/office/drawing/2014/main" id="{7EB32CCB-40CC-064B-8BCE-0886978FDA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305675" y="4781550"/>
                <a:ext cx="26988" cy="28575"/>
              </a:xfrm>
              <a:prstGeom prst="line">
                <a:avLst/>
              </a:prstGeom>
              <a:noFill/>
              <a:ln w="19050">
                <a:solidFill>
                  <a:srgbClr val="7F7F7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98" name="Line 149">
                <a:extLst>
                  <a:ext uri="{FF2B5EF4-FFF2-40B4-BE49-F238E27FC236}">
                    <a16:creationId xmlns:a16="http://schemas.microsoft.com/office/drawing/2014/main" id="{F3A9347C-7087-BC4A-BDF3-CAF9A513F4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305675" y="4781550"/>
                <a:ext cx="0" cy="28575"/>
              </a:xfrm>
              <a:prstGeom prst="line">
                <a:avLst/>
              </a:prstGeom>
              <a:noFill/>
              <a:ln w="19050">
                <a:solidFill>
                  <a:srgbClr val="7F7F7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699" name="Line 150">
                <a:extLst>
                  <a:ext uri="{FF2B5EF4-FFF2-40B4-BE49-F238E27FC236}">
                    <a16:creationId xmlns:a16="http://schemas.microsoft.com/office/drawing/2014/main" id="{22BF2A3F-6D5B-6A41-A6CB-4A5D4C924E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05675" y="4810125"/>
                <a:ext cx="0" cy="33338"/>
              </a:xfrm>
              <a:prstGeom prst="line">
                <a:avLst/>
              </a:prstGeom>
              <a:noFill/>
              <a:ln w="19050">
                <a:solidFill>
                  <a:srgbClr val="7F7F7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700" name="Rectangle 151">
                <a:extLst>
                  <a:ext uri="{FF2B5EF4-FFF2-40B4-BE49-F238E27FC236}">
                    <a16:creationId xmlns:a16="http://schemas.microsoft.com/office/drawing/2014/main" id="{0F3F0A4B-247B-6C48-B123-EA5791CA8C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88313" y="4943475"/>
                <a:ext cx="69850" cy="80963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AT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01" name="Rectangle 152">
                <a:extLst>
                  <a:ext uri="{FF2B5EF4-FFF2-40B4-BE49-F238E27FC236}">
                    <a16:creationId xmlns:a16="http://schemas.microsoft.com/office/drawing/2014/main" id="{B29FC81F-1B38-D640-8E66-50CE4F2D96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97938" y="4760913"/>
                <a:ext cx="69850" cy="8255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AT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02" name="Rectangle 153">
                <a:extLst>
                  <a:ext uri="{FF2B5EF4-FFF2-40B4-BE49-F238E27FC236}">
                    <a16:creationId xmlns:a16="http://schemas.microsoft.com/office/drawing/2014/main" id="{6010192E-8AA5-7F43-B09F-BA556CEB49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62165" y="5484814"/>
                <a:ext cx="274538" cy="164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de-DE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ea typeface="+mn-ea"/>
                    <a:cs typeface="Arial" panose="020B0604020202020204" pitchFamily="34" charset="0"/>
                  </a:rPr>
                  <a:t>-100</a:t>
                </a:r>
              </a:p>
            </p:txBody>
          </p:sp>
          <p:sp>
            <p:nvSpPr>
              <p:cNvPr id="703" name="Rectangle 154">
                <a:extLst>
                  <a:ext uri="{FF2B5EF4-FFF2-40B4-BE49-F238E27FC236}">
                    <a16:creationId xmlns:a16="http://schemas.microsoft.com/office/drawing/2014/main" id="{F29694C2-518E-D64B-88E8-113395DC05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47890" y="4922838"/>
                <a:ext cx="198566" cy="164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de-DE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ea typeface="+mn-ea"/>
                    <a:cs typeface="Arial" panose="020B0604020202020204" pitchFamily="34" charset="0"/>
                  </a:rPr>
                  <a:t>-80</a:t>
                </a:r>
              </a:p>
            </p:txBody>
          </p:sp>
          <p:sp>
            <p:nvSpPr>
              <p:cNvPr id="704" name="Rectangle 155">
                <a:extLst>
                  <a:ext uri="{FF2B5EF4-FFF2-40B4-BE49-F238E27FC236}">
                    <a16:creationId xmlns:a16="http://schemas.microsoft.com/office/drawing/2014/main" id="{269AD923-6A6D-2A4E-A24C-8A3EBC104B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47890" y="4356100"/>
                <a:ext cx="198566" cy="164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de-DE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ea typeface="+mn-ea"/>
                    <a:cs typeface="Arial" panose="020B0604020202020204" pitchFamily="34" charset="0"/>
                  </a:rPr>
                  <a:t>-60</a:t>
                </a:r>
              </a:p>
            </p:txBody>
          </p:sp>
          <p:sp>
            <p:nvSpPr>
              <p:cNvPr id="705" name="Rectangle 156">
                <a:extLst>
                  <a:ext uri="{FF2B5EF4-FFF2-40B4-BE49-F238E27FC236}">
                    <a16:creationId xmlns:a16="http://schemas.microsoft.com/office/drawing/2014/main" id="{AF4B7B59-F15C-5C4E-9263-DDA61C941D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49477" y="3794125"/>
                <a:ext cx="198566" cy="164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de-DE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ea typeface="+mn-ea"/>
                    <a:cs typeface="Arial" panose="020B0604020202020204" pitchFamily="34" charset="0"/>
                  </a:rPr>
                  <a:t>-40</a:t>
                </a:r>
              </a:p>
            </p:txBody>
          </p:sp>
          <p:sp>
            <p:nvSpPr>
              <p:cNvPr id="706" name="Rectangle 157">
                <a:extLst>
                  <a:ext uri="{FF2B5EF4-FFF2-40B4-BE49-F238E27FC236}">
                    <a16:creationId xmlns:a16="http://schemas.microsoft.com/office/drawing/2014/main" id="{C53D79A8-C781-FD49-B454-15FD863FA1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47890" y="3227388"/>
                <a:ext cx="198566" cy="164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de-DE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ea typeface="+mn-ea"/>
                    <a:cs typeface="Arial" panose="020B0604020202020204" pitchFamily="34" charset="0"/>
                  </a:rPr>
                  <a:t>-20</a:t>
                </a:r>
              </a:p>
            </p:txBody>
          </p:sp>
          <p:sp>
            <p:nvSpPr>
              <p:cNvPr id="707" name="Rectangle 158">
                <a:extLst>
                  <a:ext uri="{FF2B5EF4-FFF2-40B4-BE49-F238E27FC236}">
                    <a16:creationId xmlns:a16="http://schemas.microsoft.com/office/drawing/2014/main" id="{4A027128-05A8-9843-8FBD-822A688F62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90766" y="2665412"/>
                <a:ext cx="75973" cy="164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de-DE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ea typeface="+mn-ea"/>
                    <a:cs typeface="Arial" panose="020B0604020202020204" pitchFamily="34" charset="0"/>
                  </a:rPr>
                  <a:t>0</a:t>
                </a:r>
              </a:p>
            </p:txBody>
          </p:sp>
          <p:sp>
            <p:nvSpPr>
              <p:cNvPr id="708" name="Rectangle 159">
                <a:extLst>
                  <a:ext uri="{FF2B5EF4-FFF2-40B4-BE49-F238E27FC236}">
                    <a16:creationId xmlns:a16="http://schemas.microsoft.com/office/drawing/2014/main" id="{CAD53FE9-BA5B-FE49-9184-7ADAE128A7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78053" y="2101850"/>
                <a:ext cx="151945" cy="164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de-DE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ea typeface="+mn-ea"/>
                    <a:cs typeface="Arial" panose="020B0604020202020204" pitchFamily="34" charset="0"/>
                  </a:rPr>
                  <a:t>20</a:t>
                </a:r>
              </a:p>
            </p:txBody>
          </p:sp>
          <p:sp>
            <p:nvSpPr>
              <p:cNvPr id="709" name="Rectangle 160">
                <a:extLst>
                  <a:ext uri="{FF2B5EF4-FFF2-40B4-BE49-F238E27FC236}">
                    <a16:creationId xmlns:a16="http://schemas.microsoft.com/office/drawing/2014/main" id="{36342345-B801-CF48-BE43-9326D57CE2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6738" y="5681663"/>
                <a:ext cx="75973" cy="164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de-DE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ea typeface="+mn-ea"/>
                    <a:cs typeface="Arial" panose="020B0604020202020204" pitchFamily="34" charset="0"/>
                  </a:rPr>
                  <a:t>0</a:t>
                </a:r>
              </a:p>
            </p:txBody>
          </p:sp>
          <p:sp>
            <p:nvSpPr>
              <p:cNvPr id="710" name="Rectangle 161">
                <a:extLst>
                  <a:ext uri="{FF2B5EF4-FFF2-40B4-BE49-F238E27FC236}">
                    <a16:creationId xmlns:a16="http://schemas.microsoft.com/office/drawing/2014/main" id="{4AA70837-E137-6541-860B-8EC746437D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18200" y="5681663"/>
                <a:ext cx="75973" cy="164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de-DE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ea typeface="+mn-ea"/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711" name="Rectangle 162">
                <a:extLst>
                  <a:ext uri="{FF2B5EF4-FFF2-40B4-BE49-F238E27FC236}">
                    <a16:creationId xmlns:a16="http://schemas.microsoft.com/office/drawing/2014/main" id="{7F1AE485-20F2-654A-9D7F-5FCE724DE4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57951" y="5681663"/>
                <a:ext cx="75973" cy="164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de-DE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ea typeface="+mn-ea"/>
                    <a:cs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712" name="Rectangle 163">
                <a:extLst>
                  <a:ext uri="{FF2B5EF4-FFF2-40B4-BE49-F238E27FC236}">
                    <a16:creationId xmlns:a16="http://schemas.microsoft.com/office/drawing/2014/main" id="{17EA6879-40F5-1F49-AAB7-CA84A2239A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67575" y="5681663"/>
                <a:ext cx="75973" cy="164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de-DE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ea typeface="+mn-ea"/>
                    <a:cs typeface="Arial" panose="020B0604020202020204" pitchFamily="34" charset="0"/>
                  </a:rPr>
                  <a:t>6</a:t>
                </a:r>
              </a:p>
            </p:txBody>
          </p:sp>
          <p:sp>
            <p:nvSpPr>
              <p:cNvPr id="713" name="Rectangle 164">
                <a:extLst>
                  <a:ext uri="{FF2B5EF4-FFF2-40B4-BE49-F238E27FC236}">
                    <a16:creationId xmlns:a16="http://schemas.microsoft.com/office/drawing/2014/main" id="{30F7365C-BC1F-9543-8FDA-BB80AFC315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83550" y="5681663"/>
                <a:ext cx="75973" cy="164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de-DE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ea typeface="+mn-ea"/>
                    <a:cs typeface="Arial" panose="020B0604020202020204" pitchFamily="34" charset="0"/>
                  </a:rPr>
                  <a:t>9</a:t>
                </a:r>
              </a:p>
            </p:txBody>
          </p:sp>
          <p:sp>
            <p:nvSpPr>
              <p:cNvPr id="714" name="Rectangle 165">
                <a:extLst>
                  <a:ext uri="{FF2B5EF4-FFF2-40B4-BE49-F238E27FC236}">
                    <a16:creationId xmlns:a16="http://schemas.microsoft.com/office/drawing/2014/main" id="{FFA50DA3-7D31-BB43-A7FC-DDF5C77EC3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34438" y="5681663"/>
                <a:ext cx="151945" cy="1643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de-DE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j-lt"/>
                    <a:ea typeface="+mn-ea"/>
                    <a:cs typeface="Arial" panose="020B0604020202020204" pitchFamily="34" charset="0"/>
                  </a:rPr>
                  <a:t>12</a:t>
                </a:r>
              </a:p>
            </p:txBody>
          </p:sp>
          <p:sp>
            <p:nvSpPr>
              <p:cNvPr id="715" name="Line 166">
                <a:extLst>
                  <a:ext uri="{FF2B5EF4-FFF2-40B4-BE49-F238E27FC236}">
                    <a16:creationId xmlns:a16="http://schemas.microsoft.com/office/drawing/2014/main" id="{CB47F654-001A-EF4B-A7AA-A8FA8B85BC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41975" y="5600700"/>
                <a:ext cx="349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716" name="Line 320">
                <a:extLst>
                  <a:ext uri="{FF2B5EF4-FFF2-40B4-BE49-F238E27FC236}">
                    <a16:creationId xmlns:a16="http://schemas.microsoft.com/office/drawing/2014/main" id="{373771C1-13EF-034B-9940-7C7E9FE7DE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931275" y="4454525"/>
                <a:ext cx="0" cy="344488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717" name="Line 321">
                <a:extLst>
                  <a:ext uri="{FF2B5EF4-FFF2-40B4-BE49-F238E27FC236}">
                    <a16:creationId xmlns:a16="http://schemas.microsoft.com/office/drawing/2014/main" id="{40AFAA6F-3CAD-6045-A6C1-B82F9D1B99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305675" y="4478338"/>
                <a:ext cx="0" cy="331787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endParaRPr>
              </a:p>
            </p:txBody>
          </p:sp>
          <p:sp>
            <p:nvSpPr>
              <p:cNvPr id="718" name="Rectangle 10">
                <a:extLst>
                  <a:ext uri="{FF2B5EF4-FFF2-40B4-BE49-F238E27FC236}">
                    <a16:creationId xmlns:a16="http://schemas.microsoft.com/office/drawing/2014/main" id="{1D551149-27A1-2E42-A94C-DAB5345020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97938" y="4564063"/>
                <a:ext cx="69850" cy="8255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>
                <a:solidFill>
                  <a:schemeClr val="accent2">
                    <a:lumMod val="40000"/>
                    <a:lumOff val="60000"/>
                  </a:schemeClr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AT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19" name="Rectangle 113">
                <a:extLst>
                  <a:ext uri="{FF2B5EF4-FFF2-40B4-BE49-F238E27FC236}">
                    <a16:creationId xmlns:a16="http://schemas.microsoft.com/office/drawing/2014/main" id="{206B0ABB-4CFE-7246-A4E6-C55D5514B6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24550" y="3060700"/>
                <a:ext cx="68263" cy="8096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>
                <a:solidFill>
                  <a:schemeClr val="accent2">
                    <a:lumMod val="40000"/>
                    <a:lumOff val="60000"/>
                  </a:schemeClr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AT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20" name="Rectangle 120">
                <a:extLst>
                  <a:ext uri="{FF2B5EF4-FFF2-40B4-BE49-F238E27FC236}">
                    <a16:creationId xmlns:a16="http://schemas.microsoft.com/office/drawing/2014/main" id="{A44CD42C-4364-5748-BE57-4FC0526F13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65888" y="4333875"/>
                <a:ext cx="69850" cy="8255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>
                <a:solidFill>
                  <a:schemeClr val="accent2">
                    <a:lumMod val="40000"/>
                    <a:lumOff val="60000"/>
                  </a:schemeClr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AT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21" name="Rectangle 127">
                <a:extLst>
                  <a:ext uri="{FF2B5EF4-FFF2-40B4-BE49-F238E27FC236}">
                    <a16:creationId xmlns:a16="http://schemas.microsoft.com/office/drawing/2014/main" id="{7298FE04-05C6-5B46-BD5E-FD4F3E519E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73925" y="4484688"/>
                <a:ext cx="69850" cy="79375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>
                <a:solidFill>
                  <a:schemeClr val="accent2">
                    <a:lumMod val="40000"/>
                    <a:lumOff val="60000"/>
                  </a:schemeClr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AT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22" name="Rectangle 128">
                <a:extLst>
                  <a:ext uri="{FF2B5EF4-FFF2-40B4-BE49-F238E27FC236}">
                    <a16:creationId xmlns:a16="http://schemas.microsoft.com/office/drawing/2014/main" id="{9239EA5D-3651-F84B-8B24-650863A0DA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88313" y="4578350"/>
                <a:ext cx="69850" cy="8096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>
                <a:solidFill>
                  <a:schemeClr val="accent2">
                    <a:lumMod val="40000"/>
                    <a:lumOff val="60000"/>
                  </a:schemeClr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AT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23" name="Rectangle 137">
                <a:extLst>
                  <a:ext uri="{FF2B5EF4-FFF2-40B4-BE49-F238E27FC236}">
                    <a16:creationId xmlns:a16="http://schemas.microsoft.com/office/drawing/2014/main" id="{E7D34974-22B4-FD4F-9FA1-75C3CB1E98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65888" y="4881563"/>
                <a:ext cx="69850" cy="80962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AT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24" name="Rectangle 144">
                <a:extLst>
                  <a:ext uri="{FF2B5EF4-FFF2-40B4-BE49-F238E27FC236}">
                    <a16:creationId xmlns:a16="http://schemas.microsoft.com/office/drawing/2014/main" id="{62F0FAC1-D49C-5D4E-BA27-6C2F702954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73925" y="4775200"/>
                <a:ext cx="69850" cy="79375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AT" altLang="de-DE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020126"/>
      </p:ext>
    </p:extLst>
  </p:cSld>
  <p:clrMapOvr>
    <a:masterClrMapping/>
  </p:clrMapOvr>
  <p:transition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DB7C12D0-3468-B646-AB1C-D4E0D53C05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324600"/>
            <a:ext cx="4032000" cy="203133"/>
          </a:xfrm>
        </p:spPr>
        <p:txBody>
          <a:bodyPr/>
          <a:lstStyle/>
          <a:p>
            <a:r>
              <a:rPr lang="de-DE" dirty="0"/>
              <a:t>Brown JP et al. J </a:t>
            </a:r>
            <a:r>
              <a:rPr lang="de-DE" dirty="0" err="1"/>
              <a:t>Bone</a:t>
            </a:r>
            <a:r>
              <a:rPr lang="de-DE" dirty="0"/>
              <a:t> </a:t>
            </a:r>
            <a:r>
              <a:rPr lang="de-DE" dirty="0" err="1"/>
              <a:t>Miner</a:t>
            </a:r>
            <a:r>
              <a:rPr lang="de-DE" dirty="0"/>
              <a:t> Res. 2009 Jan;24(1):153-61</a:t>
            </a:r>
          </a:p>
        </p:txBody>
      </p:sp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 dirty="0"/>
              <a:t>Zusammenfassung der unerwünschten Ereignisse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847921"/>
              </p:ext>
            </p:extLst>
          </p:nvPr>
        </p:nvGraphicFramePr>
        <p:xfrm>
          <a:off x="533399" y="1600200"/>
          <a:ext cx="8201818" cy="376872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22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2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66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1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Unerwünschte Ereignisse (UE)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Anzahl Patientinnen (%)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Alendronat</a:t>
                      </a:r>
                      <a:endParaRPr kumimoji="0" lang="en-US" sz="1200" u="none" strike="noStrike" cap="none" normalizeH="0" baseline="0" dirty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N = 586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Denosumab</a:t>
                      </a:r>
                      <a:endParaRPr kumimoji="0" lang="en-US" sz="1200" u="none" strike="noStrike" cap="none" normalizeH="0" baseline="0" dirty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N = 593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25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Alle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UE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482 (82,3)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480 (80,9)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16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   UE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im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Zusammenhang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mit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Studienmedikation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107 (8,3)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101 (17,0)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16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  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Abbruch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der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Studienmedikation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aufgrund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von UE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10 (1,7)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8 (1,3)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16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    Tödliches UE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1 (0,2)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1 (0,2)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16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Ausgewählte UE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16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  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Gastrointestinale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Störungen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168 (28,7)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164 (27,7)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16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  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Infektionen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207 (35,3)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221 (37,3)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    Neoplasien (benigne oder maligne)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19" marB="45719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15 (2,6)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21 (3,5)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    Alle Frakturen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19" marB="45719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19 (3,2)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24 (4,0)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    Osteoporose-bedingte Frakturen</a:t>
                      </a: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19" marB="45719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13 (2,2)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18 (3,0)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9" marB="45719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762514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41C84AA-4EB7-554A-9042-CEB4DE9DBD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5921513"/>
            <a:ext cx="5257800" cy="707886"/>
          </a:xfrm>
        </p:spPr>
        <p:txBody>
          <a:bodyPr/>
          <a:lstStyle/>
          <a:p>
            <a:pPr marL="55563" lvl="0" indent="-55563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GB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Roux C, et al. </a:t>
            </a:r>
            <a:r>
              <a:rPr lang="en-GB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Bone</a:t>
            </a:r>
            <a:r>
              <a:rPr lang="en-GB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. 2014; 58: 48-54; </a:t>
            </a:r>
            <a:r>
              <a:rPr lang="en-GB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Recknor</a:t>
            </a:r>
            <a:r>
              <a:rPr lang="en-GB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 C, et al. </a:t>
            </a:r>
            <a:r>
              <a:rPr lang="en-GB" i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Obstet</a:t>
            </a:r>
            <a:r>
              <a:rPr lang="en-GB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 Gynecol</a:t>
            </a:r>
            <a:r>
              <a:rPr lang="en-GB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. 2013; 121: 1291-9;</a:t>
            </a:r>
          </a:p>
          <a:p>
            <a:pPr marL="55563" lvl="0" indent="-55563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GB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Kendler</a:t>
            </a:r>
            <a:r>
              <a:rPr lang="en-GB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 DL, et al. </a:t>
            </a:r>
            <a:r>
              <a:rPr lang="en-GB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J Bone Miner </a:t>
            </a:r>
            <a:r>
              <a:rPr lang="en-GB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Res. 2010; 25: 72-81; Brown JP, et al. </a:t>
            </a:r>
            <a:r>
              <a:rPr lang="en-GB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J Bone Miner Res</a:t>
            </a:r>
            <a:r>
              <a:rPr lang="en-GB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. 2009; 24:153-161.</a:t>
            </a:r>
          </a:p>
          <a:p>
            <a:pPr marL="55563" lvl="0" indent="-55563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GB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Miller PD, et al. </a:t>
            </a:r>
            <a:r>
              <a:rPr lang="en-GB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J </a:t>
            </a:r>
            <a:r>
              <a:rPr lang="en-GB" i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Clin</a:t>
            </a:r>
            <a:r>
              <a:rPr lang="en-GB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 </a:t>
            </a:r>
            <a:r>
              <a:rPr lang="en-GB" i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Endocrinol</a:t>
            </a:r>
            <a:r>
              <a:rPr lang="en-GB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 Metab</a:t>
            </a:r>
            <a:r>
              <a:rPr lang="en-GB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.2016; 101: 3163-3170)</a:t>
            </a:r>
          </a:p>
          <a:p>
            <a:pPr marL="55563" lvl="0" indent="-55563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GB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QM = </a:t>
            </a:r>
            <a:r>
              <a:rPr lang="en-GB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einmal</a:t>
            </a:r>
            <a:r>
              <a:rPr lang="en-GB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 </a:t>
            </a:r>
            <a:r>
              <a:rPr lang="en-GB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monatlich</a:t>
            </a:r>
            <a:r>
              <a:rPr lang="en-GB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, QW = </a:t>
            </a:r>
            <a:r>
              <a:rPr lang="en-GB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einmal</a:t>
            </a:r>
            <a:r>
              <a:rPr lang="en-GB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 </a:t>
            </a:r>
            <a:r>
              <a:rPr lang="en-GB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wöchentlich</a:t>
            </a:r>
            <a:r>
              <a:rPr lang="en-GB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, </a:t>
            </a:r>
            <a:r>
              <a:rPr lang="en-GB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p.o.</a:t>
            </a:r>
            <a:r>
              <a:rPr lang="en-GB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: per oral; </a:t>
            </a:r>
            <a:r>
              <a:rPr lang="en-GB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i.v.</a:t>
            </a:r>
            <a:r>
              <a:rPr lang="en-GB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 = </a:t>
            </a:r>
            <a:r>
              <a:rPr lang="en-GB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intravenös</a:t>
            </a:r>
            <a:r>
              <a:rPr lang="en-GB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; OSH = </a:t>
            </a:r>
            <a:r>
              <a:rPr lang="en-GB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Oberschenkelhals</a:t>
            </a:r>
            <a:r>
              <a:rPr lang="en-GB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; </a:t>
            </a:r>
          </a:p>
          <a:p>
            <a:pPr marL="55563" lvl="0" indent="-55563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GB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TTI = Transition to </a:t>
            </a:r>
            <a:r>
              <a:rPr lang="en-GB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Ibandronate</a:t>
            </a:r>
            <a:r>
              <a:rPr lang="en-GB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; TTR = Transition to </a:t>
            </a:r>
            <a:r>
              <a:rPr lang="en-GB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Risedronate</a:t>
            </a:r>
            <a:r>
              <a:rPr lang="en-GB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; TTZ = Transition to </a:t>
            </a:r>
            <a:r>
              <a:rPr lang="en-GB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ail"/>
                <a:cs typeface="Arial" panose="020B0604020202020204" pitchFamily="34" charset="0"/>
              </a:rPr>
              <a:t>Zoledronate</a:t>
            </a:r>
            <a:endParaRPr lang="en-GB" kern="1200" dirty="0">
              <a:solidFill>
                <a:schemeClr val="tx1">
                  <a:lumMod val="50000"/>
                  <a:lumOff val="50000"/>
                </a:schemeClr>
              </a:solidFill>
              <a:latin typeface="Arail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Übersicht: Studiendaten </a:t>
            </a:r>
            <a:r>
              <a:rPr lang="de-DE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Denosumab</a:t>
            </a:r>
            <a:r>
              <a:rPr lang="de-DE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vs. </a:t>
            </a:r>
            <a:r>
              <a:rPr lang="de-DE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Bisphophonate</a:t>
            </a:r>
            <a:endParaRPr lang="de-DE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EFB509EE-B352-694D-9F33-99A4371EDF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47146"/>
              </p:ext>
            </p:extLst>
          </p:nvPr>
        </p:nvGraphicFramePr>
        <p:xfrm>
          <a:off x="533401" y="990600"/>
          <a:ext cx="8077200" cy="4670526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981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57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2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25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96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 err="1">
                          <a:solidFill>
                            <a:schemeClr val="tx1"/>
                          </a:solidFill>
                          <a:latin typeface="+mn-lt"/>
                        </a:rPr>
                        <a:t>Bisphosphonat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3" marR="91443" marT="45707" marB="45707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tx1"/>
                          </a:solidFill>
                          <a:latin typeface="+mn-lt"/>
                        </a:rPr>
                        <a:t>Vortherapie </a:t>
                      </a: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tx1"/>
                          </a:solidFill>
                          <a:latin typeface="+mn-lt"/>
                        </a:rPr>
                        <a:t>Dauer der BP-</a:t>
                      </a:r>
                      <a:r>
                        <a:rPr lang="de-DE" sz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Vortherapie 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tx1"/>
                          </a:solidFill>
                          <a:latin typeface="+mn-lt"/>
                        </a:rPr>
                        <a:t>Frakturen</a:t>
                      </a:r>
                      <a:r>
                        <a:rPr lang="de-DE" sz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de-DE" sz="1200" dirty="0">
                          <a:solidFill>
                            <a:schemeClr val="tx1"/>
                          </a:solidFill>
                          <a:latin typeface="+mn-lt"/>
                        </a:rPr>
                        <a:t>in der Vorgeschichte</a:t>
                      </a: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tx1"/>
                          </a:solidFill>
                          <a:latin typeface="+mn-lt"/>
                        </a:rPr>
                        <a:t>BMD-</a:t>
                      </a:r>
                      <a:r>
                        <a:rPr lang="de-DE" sz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Veränderung über 12 Monate </a:t>
                      </a:r>
                    </a:p>
                    <a:p>
                      <a:pPr algn="ctr"/>
                      <a:r>
                        <a:rPr lang="de-DE" sz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Dmab</a:t>
                      </a:r>
                      <a:r>
                        <a:rPr lang="de-DE" sz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vs. BP (%)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6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200" b="1" dirty="0" err="1">
                          <a:latin typeface="+mn-lt"/>
                        </a:rPr>
                        <a:t>Ibandronat</a:t>
                      </a:r>
                      <a:r>
                        <a:rPr lang="de-DE" sz="1200" b="1" dirty="0">
                          <a:latin typeface="+mn-lt"/>
                        </a:rPr>
                        <a:t> (TTI)</a:t>
                      </a:r>
                    </a:p>
                    <a:p>
                      <a:r>
                        <a:rPr lang="de-DE" sz="1200" dirty="0">
                          <a:latin typeface="+mn-lt"/>
                        </a:rPr>
                        <a:t>150 mg </a:t>
                      </a:r>
                      <a:r>
                        <a:rPr lang="de-DE" sz="1200" dirty="0" err="1">
                          <a:latin typeface="+mn-lt"/>
                        </a:rPr>
                        <a:t>p.o</a:t>
                      </a:r>
                      <a:r>
                        <a:rPr lang="de-DE" sz="1200" dirty="0">
                          <a:latin typeface="+mn-lt"/>
                        </a:rPr>
                        <a:t>. QM (n=416)</a:t>
                      </a:r>
                      <a:r>
                        <a:rPr lang="de-DE" sz="1200" baseline="0" dirty="0">
                          <a:latin typeface="+mn-lt"/>
                        </a:rPr>
                        <a:t> vs. </a:t>
                      </a:r>
                      <a:r>
                        <a:rPr lang="de-DE" sz="1200" baseline="0" dirty="0" err="1">
                          <a:latin typeface="+mn-lt"/>
                        </a:rPr>
                        <a:t>Dmab</a:t>
                      </a:r>
                      <a:r>
                        <a:rPr lang="de-DE" sz="1200" baseline="0" dirty="0">
                          <a:latin typeface="+mn-lt"/>
                        </a:rPr>
                        <a:t> </a:t>
                      </a:r>
                      <a:r>
                        <a:rPr lang="de-DE" sz="1200" dirty="0">
                          <a:latin typeface="+mn-lt"/>
                        </a:rPr>
                        <a:t>(n=417)</a:t>
                      </a:r>
                    </a:p>
                  </a:txBody>
                  <a:tcPr marL="91443" marR="91443" marT="45707" marB="45707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200" dirty="0">
                          <a:latin typeface="+mn-lt"/>
                        </a:rPr>
                        <a:t>ALN (68%),</a:t>
                      </a:r>
                      <a:r>
                        <a:rPr lang="de-DE" sz="1200" baseline="0" dirty="0">
                          <a:latin typeface="+mn-lt"/>
                        </a:rPr>
                        <a:t> </a:t>
                      </a:r>
                    </a:p>
                    <a:p>
                      <a:r>
                        <a:rPr lang="de-DE" sz="1200" baseline="0" dirty="0">
                          <a:latin typeface="+mn-lt"/>
                        </a:rPr>
                        <a:t>RIS (25%),</a:t>
                      </a:r>
                    </a:p>
                    <a:p>
                      <a:r>
                        <a:rPr lang="de-DE" sz="1200" baseline="0" dirty="0">
                          <a:latin typeface="+mn-lt"/>
                        </a:rPr>
                        <a:t>IBN (3%) und</a:t>
                      </a:r>
                    </a:p>
                    <a:p>
                      <a:r>
                        <a:rPr lang="de-DE" sz="1200" baseline="0" dirty="0" err="1">
                          <a:latin typeface="+mn-lt"/>
                        </a:rPr>
                        <a:t>unsp</a:t>
                      </a:r>
                      <a:r>
                        <a:rPr lang="de-DE" sz="1200" baseline="0" dirty="0">
                          <a:latin typeface="+mn-lt"/>
                        </a:rPr>
                        <a:t>. BP</a:t>
                      </a:r>
                      <a:endParaRPr lang="de-DE" sz="1200" dirty="0">
                        <a:latin typeface="+mn-lt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200" dirty="0">
                          <a:latin typeface="+mn-lt"/>
                        </a:rPr>
                        <a:t>IBN: 16,8 </a:t>
                      </a:r>
                    </a:p>
                    <a:p>
                      <a:r>
                        <a:rPr lang="de-DE" sz="1200" dirty="0" err="1">
                          <a:latin typeface="+mn-lt"/>
                        </a:rPr>
                        <a:t>Dmab</a:t>
                      </a:r>
                      <a:r>
                        <a:rPr lang="de-DE" sz="1200" dirty="0">
                          <a:latin typeface="+mn-lt"/>
                        </a:rPr>
                        <a:t>: 16,7 </a:t>
                      </a:r>
                    </a:p>
                    <a:p>
                      <a:r>
                        <a:rPr lang="de-DE" sz="1200" dirty="0">
                          <a:latin typeface="+mn-lt"/>
                        </a:rPr>
                        <a:t>Monate (Median)</a:t>
                      </a: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200" dirty="0">
                          <a:latin typeface="+mn-lt"/>
                        </a:rPr>
                        <a:t>43 % in</a:t>
                      </a:r>
                      <a:r>
                        <a:rPr lang="de-DE" sz="1200" baseline="0" dirty="0">
                          <a:latin typeface="+mn-lt"/>
                        </a:rPr>
                        <a:t> beiden Gruppen </a:t>
                      </a:r>
                      <a:endParaRPr lang="de-DE" sz="1200" dirty="0">
                        <a:latin typeface="+mn-lt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latin typeface="+mn-lt"/>
                        </a:rPr>
                        <a:t>Hüfte </a:t>
                      </a:r>
                      <a:endParaRPr lang="de-DE" sz="1200" b="1" dirty="0">
                        <a:latin typeface="+mn-lt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latin typeface="+mn-lt"/>
                        </a:rPr>
                        <a:t>OSH</a:t>
                      </a:r>
                      <a:endParaRPr lang="de-DE" sz="1200" b="1" dirty="0">
                        <a:latin typeface="+mn-lt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latin typeface="+mn-lt"/>
                        </a:rPr>
                        <a:t>LWS </a:t>
                      </a:r>
                      <a:endParaRPr lang="de-DE" sz="1200" b="1" dirty="0">
                        <a:latin typeface="+mn-lt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7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000" dirty="0">
                          <a:latin typeface="+mn-lt"/>
                        </a:rPr>
                        <a:t>2,3 vs.</a:t>
                      </a:r>
                    </a:p>
                    <a:p>
                      <a:r>
                        <a:rPr lang="de-DE" sz="1000" dirty="0">
                          <a:latin typeface="+mn-lt"/>
                        </a:rPr>
                        <a:t>1,1</a:t>
                      </a: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7A76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000" dirty="0">
                          <a:latin typeface="+mn-lt"/>
                        </a:rPr>
                        <a:t>1,7 vs.  0,7</a:t>
                      </a: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7A76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000" dirty="0">
                          <a:latin typeface="+mn-lt"/>
                        </a:rPr>
                        <a:t>4,0 vs. 2,0</a:t>
                      </a: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7A76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7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200" b="1" dirty="0" err="1">
                          <a:latin typeface="+mn-lt"/>
                        </a:rPr>
                        <a:t>Risedronat</a:t>
                      </a:r>
                      <a:r>
                        <a:rPr lang="de-DE" sz="1200" b="1" dirty="0">
                          <a:latin typeface="+mn-lt"/>
                        </a:rPr>
                        <a:t> (TTR)</a:t>
                      </a:r>
                    </a:p>
                    <a:p>
                      <a:r>
                        <a:rPr lang="de-DE" sz="1200" dirty="0">
                          <a:latin typeface="+mn-lt"/>
                        </a:rPr>
                        <a:t>150 mg</a:t>
                      </a:r>
                      <a:r>
                        <a:rPr lang="de-DE" sz="1200" baseline="0" dirty="0">
                          <a:latin typeface="+mn-lt"/>
                        </a:rPr>
                        <a:t> </a:t>
                      </a:r>
                      <a:r>
                        <a:rPr lang="de-DE" sz="1200" baseline="0" dirty="0" err="1">
                          <a:latin typeface="+mn-lt"/>
                        </a:rPr>
                        <a:t>p.o</a:t>
                      </a:r>
                      <a:r>
                        <a:rPr lang="de-DE" sz="1200" baseline="0" dirty="0">
                          <a:latin typeface="+mn-lt"/>
                        </a:rPr>
                        <a:t>. QM </a:t>
                      </a:r>
                      <a:r>
                        <a:rPr lang="de-DE" sz="1200" dirty="0">
                          <a:latin typeface="+mn-lt"/>
                        </a:rPr>
                        <a:t>(n=435)</a:t>
                      </a:r>
                      <a:r>
                        <a:rPr lang="de-DE" sz="1200" baseline="0" dirty="0">
                          <a:latin typeface="+mn-lt"/>
                        </a:rPr>
                        <a:t> vs. </a:t>
                      </a:r>
                      <a:r>
                        <a:rPr lang="de-DE" sz="1200" baseline="0" dirty="0" err="1">
                          <a:latin typeface="+mn-lt"/>
                        </a:rPr>
                        <a:t>Dmab</a:t>
                      </a:r>
                      <a:r>
                        <a:rPr lang="de-DE" sz="1200" baseline="0" dirty="0">
                          <a:latin typeface="+mn-lt"/>
                        </a:rPr>
                        <a:t> </a:t>
                      </a:r>
                      <a:r>
                        <a:rPr lang="de-DE" sz="1200" dirty="0">
                          <a:latin typeface="+mn-lt"/>
                        </a:rPr>
                        <a:t>(n=435) </a:t>
                      </a:r>
                    </a:p>
                  </a:txBody>
                  <a:tcPr marL="91443" marR="91443" marT="45707" marB="45707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200" dirty="0">
                          <a:latin typeface="+mn-lt"/>
                        </a:rPr>
                        <a:t>ALN </a:t>
                      </a: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200" dirty="0">
                          <a:latin typeface="+mn-lt"/>
                        </a:rPr>
                        <a:t>RIS: 27,2 </a:t>
                      </a:r>
                    </a:p>
                    <a:p>
                      <a:r>
                        <a:rPr lang="de-DE" sz="1200" dirty="0" err="1">
                          <a:latin typeface="+mn-lt"/>
                        </a:rPr>
                        <a:t>Dmab</a:t>
                      </a:r>
                      <a:r>
                        <a:rPr lang="de-DE" sz="1200" dirty="0">
                          <a:latin typeface="+mn-lt"/>
                        </a:rPr>
                        <a:t>: 20,0 </a:t>
                      </a:r>
                    </a:p>
                    <a:p>
                      <a:r>
                        <a:rPr lang="de-DE" sz="1200" dirty="0">
                          <a:latin typeface="+mn-lt"/>
                        </a:rPr>
                        <a:t>Monate (Median)</a:t>
                      </a: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latin typeface="+mn-lt"/>
                        </a:rPr>
                        <a:t>35</a:t>
                      </a:r>
                      <a:r>
                        <a:rPr lang="de-DE" sz="1200" baseline="0" dirty="0">
                          <a:latin typeface="+mn-lt"/>
                        </a:rPr>
                        <a:t> </a:t>
                      </a:r>
                      <a:r>
                        <a:rPr lang="de-DE" sz="1200" dirty="0">
                          <a:latin typeface="+mn-lt"/>
                        </a:rPr>
                        <a:t>% in</a:t>
                      </a:r>
                      <a:r>
                        <a:rPr lang="de-DE" sz="1200" baseline="0" dirty="0">
                          <a:latin typeface="+mn-lt"/>
                        </a:rPr>
                        <a:t> beiden Gruppen </a:t>
                      </a:r>
                      <a:endParaRPr lang="de-DE" sz="1200" dirty="0">
                        <a:latin typeface="+mn-lt"/>
                      </a:endParaRPr>
                    </a:p>
                    <a:p>
                      <a:endParaRPr lang="de-DE" sz="1200" dirty="0">
                        <a:latin typeface="+mn-lt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de-DE" sz="1000" kern="1200" dirty="0">
                          <a:latin typeface="+mn-lt"/>
                        </a:rPr>
                        <a:t>2,0 vs. 0,5</a:t>
                      </a:r>
                      <a:endParaRPr lang="de-DE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de-DE" sz="1000" kern="1200" dirty="0">
                          <a:latin typeface="+mn-lt"/>
                        </a:rPr>
                        <a:t>1,4 vs.    0,0</a:t>
                      </a:r>
                      <a:endParaRPr lang="de-DE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de-DE" sz="1000" kern="1200" dirty="0">
                          <a:latin typeface="+mn-lt"/>
                        </a:rPr>
                        <a:t>3,4 vs. 1,1</a:t>
                      </a:r>
                      <a:endParaRPr lang="de-DE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200" b="1" dirty="0" err="1">
                          <a:latin typeface="+mn-lt"/>
                        </a:rPr>
                        <a:t>Zoledronat</a:t>
                      </a:r>
                      <a:r>
                        <a:rPr lang="de-DE" sz="1200" b="1" baseline="0" dirty="0">
                          <a:latin typeface="+mn-lt"/>
                        </a:rPr>
                        <a:t> (TTZ)</a:t>
                      </a:r>
                    </a:p>
                    <a:p>
                      <a:r>
                        <a:rPr lang="de-DE" sz="1200" baseline="0" dirty="0">
                          <a:latin typeface="+mn-lt"/>
                        </a:rPr>
                        <a:t>5 mg </a:t>
                      </a:r>
                      <a:r>
                        <a:rPr lang="de-DE" sz="1200" baseline="0" dirty="0" err="1">
                          <a:latin typeface="+mn-lt"/>
                        </a:rPr>
                        <a:t>i.v.</a:t>
                      </a:r>
                      <a:r>
                        <a:rPr lang="de-DE" sz="1200" baseline="0" dirty="0">
                          <a:latin typeface="+mn-lt"/>
                        </a:rPr>
                        <a:t> 1x jährlich </a:t>
                      </a:r>
                      <a:r>
                        <a:rPr lang="de-DE" sz="1200" dirty="0">
                          <a:latin typeface="+mn-lt"/>
                        </a:rPr>
                        <a:t>(n=322) </a:t>
                      </a:r>
                      <a:r>
                        <a:rPr lang="de-DE" sz="1200" baseline="0" dirty="0">
                          <a:latin typeface="+mn-lt"/>
                        </a:rPr>
                        <a:t>vs. </a:t>
                      </a:r>
                      <a:r>
                        <a:rPr lang="de-DE" sz="1200" baseline="0" dirty="0" err="1">
                          <a:latin typeface="+mn-lt"/>
                        </a:rPr>
                        <a:t>Dmab</a:t>
                      </a:r>
                      <a:r>
                        <a:rPr lang="de-DE" sz="1200" baseline="0" dirty="0">
                          <a:latin typeface="+mn-lt"/>
                        </a:rPr>
                        <a:t> </a:t>
                      </a:r>
                      <a:r>
                        <a:rPr lang="de-DE" sz="1200" dirty="0">
                          <a:latin typeface="+mn-lt"/>
                        </a:rPr>
                        <a:t>(n=321)</a:t>
                      </a:r>
                      <a:r>
                        <a:rPr lang="de-DE" sz="1200" baseline="0" dirty="0">
                          <a:latin typeface="+mn-lt"/>
                        </a:rPr>
                        <a:t>  </a:t>
                      </a:r>
                      <a:endParaRPr lang="de-DE" sz="1200" dirty="0">
                        <a:latin typeface="+mn-lt"/>
                      </a:endParaRPr>
                    </a:p>
                  </a:txBody>
                  <a:tcPr marL="91443" marR="91443" marT="45707" marB="45707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200" dirty="0">
                          <a:latin typeface="+mn-lt"/>
                        </a:rPr>
                        <a:t>Orale BPs (nicht näher spezifiziert)</a:t>
                      </a: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200" dirty="0">
                          <a:latin typeface="+mn-lt"/>
                        </a:rPr>
                        <a:t>ZOL: 6,4 </a:t>
                      </a:r>
                    </a:p>
                    <a:p>
                      <a:r>
                        <a:rPr lang="de-DE" sz="1200" dirty="0" err="1">
                          <a:latin typeface="+mn-lt"/>
                        </a:rPr>
                        <a:t>Dmab</a:t>
                      </a:r>
                      <a:r>
                        <a:rPr lang="de-DE" sz="1200" dirty="0">
                          <a:latin typeface="+mn-lt"/>
                        </a:rPr>
                        <a:t>: 6,2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latin typeface="+mn-lt"/>
                        </a:rPr>
                        <a:t>Jahre (Durchschnitt)</a:t>
                      </a: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latin typeface="+mn-lt"/>
                        </a:rPr>
                        <a:t>49% ZOL</a:t>
                      </a:r>
                      <a:endParaRPr lang="de-DE" sz="1200" baseline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aseline="0" dirty="0">
                          <a:latin typeface="+mn-lt"/>
                        </a:rPr>
                        <a:t>53 </a:t>
                      </a:r>
                      <a:r>
                        <a:rPr lang="de-DE" sz="1200" dirty="0">
                          <a:latin typeface="+mn-lt"/>
                        </a:rPr>
                        <a:t>% </a:t>
                      </a:r>
                      <a:r>
                        <a:rPr lang="de-DE" sz="1200" dirty="0" err="1">
                          <a:latin typeface="+mn-lt"/>
                        </a:rPr>
                        <a:t>Dmab</a:t>
                      </a:r>
                      <a:endParaRPr lang="de-DE" sz="120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latin typeface="+mn-lt"/>
                        </a:rPr>
                        <a:t> </a:t>
                      </a: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de-DE" sz="1000" kern="1200" dirty="0">
                          <a:latin typeface="+mn-lt"/>
                        </a:rPr>
                        <a:t>1,9 vs. 0,6</a:t>
                      </a:r>
                      <a:endParaRPr lang="de-DE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de-DE" sz="1000" kern="1200" dirty="0">
                          <a:latin typeface="+mn-lt"/>
                        </a:rPr>
                        <a:t>1,2 vs.      -0,1</a:t>
                      </a:r>
                      <a:endParaRPr lang="de-DE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de-DE" sz="1000" kern="1200" dirty="0">
                          <a:latin typeface="+mn-lt"/>
                        </a:rPr>
                        <a:t>3,2 vs. 1,1</a:t>
                      </a:r>
                      <a:endParaRPr lang="de-DE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6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200" b="1" dirty="0" err="1">
                          <a:latin typeface="+mn-lt"/>
                        </a:rPr>
                        <a:t>Alendronat</a:t>
                      </a:r>
                      <a:r>
                        <a:rPr lang="de-DE" sz="1200" b="1" dirty="0">
                          <a:latin typeface="+mn-lt"/>
                        </a:rPr>
                        <a:t> (STAND)</a:t>
                      </a:r>
                    </a:p>
                    <a:p>
                      <a:r>
                        <a:rPr lang="de-DE" sz="1200" dirty="0">
                          <a:latin typeface="+mn-lt"/>
                        </a:rPr>
                        <a:t>70 mg </a:t>
                      </a:r>
                      <a:r>
                        <a:rPr lang="de-DE" sz="1200" dirty="0" err="1">
                          <a:latin typeface="+mn-lt"/>
                        </a:rPr>
                        <a:t>p.o</a:t>
                      </a:r>
                      <a:r>
                        <a:rPr lang="de-DE" sz="1200" dirty="0">
                          <a:latin typeface="+mn-lt"/>
                        </a:rPr>
                        <a:t>. QW (n=251)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aseline="0" dirty="0">
                          <a:latin typeface="+mn-lt"/>
                        </a:rPr>
                        <a:t>vs. </a:t>
                      </a:r>
                      <a:r>
                        <a:rPr lang="de-DE" sz="1200" baseline="0" dirty="0" err="1">
                          <a:latin typeface="+mn-lt"/>
                        </a:rPr>
                        <a:t>Dmab</a:t>
                      </a:r>
                      <a:r>
                        <a:rPr lang="de-DE" sz="1200" baseline="0" dirty="0">
                          <a:latin typeface="+mn-lt"/>
                        </a:rPr>
                        <a:t> </a:t>
                      </a:r>
                      <a:r>
                        <a:rPr lang="de-DE" sz="1200" dirty="0">
                          <a:latin typeface="+mn-lt"/>
                        </a:rPr>
                        <a:t>(n=253)</a:t>
                      </a:r>
                    </a:p>
                  </a:txBody>
                  <a:tcPr marL="91443" marR="91443" marT="45707" marB="45707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200" dirty="0">
                          <a:latin typeface="+mn-lt"/>
                        </a:rPr>
                        <a:t>ALN </a:t>
                      </a:r>
                    </a:p>
                    <a:p>
                      <a:r>
                        <a:rPr lang="de-DE" sz="1200" dirty="0">
                          <a:latin typeface="+mn-lt"/>
                        </a:rPr>
                        <a:t>(min.</a:t>
                      </a:r>
                      <a:r>
                        <a:rPr lang="de-DE" sz="1200" baseline="0" dirty="0">
                          <a:latin typeface="+mn-lt"/>
                        </a:rPr>
                        <a:t> 6 Monate, </a:t>
                      </a:r>
                      <a:r>
                        <a:rPr lang="de-DE" sz="1200" baseline="0" dirty="0" err="1">
                          <a:latin typeface="+mn-lt"/>
                        </a:rPr>
                        <a:t>run</a:t>
                      </a:r>
                      <a:r>
                        <a:rPr lang="de-DE" sz="1200" baseline="0" dirty="0">
                          <a:latin typeface="+mn-lt"/>
                        </a:rPr>
                        <a:t>-in Phase 1 Monat ALN)</a:t>
                      </a:r>
                      <a:endParaRPr lang="de-DE" sz="1200" dirty="0">
                        <a:latin typeface="+mn-lt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200" dirty="0">
                          <a:latin typeface="+mn-lt"/>
                        </a:rPr>
                        <a:t>ALN: 34,5</a:t>
                      </a:r>
                    </a:p>
                    <a:p>
                      <a:r>
                        <a:rPr lang="de-DE" sz="1200" dirty="0" err="1">
                          <a:latin typeface="+mn-lt"/>
                        </a:rPr>
                        <a:t>Dmab</a:t>
                      </a:r>
                      <a:r>
                        <a:rPr lang="de-DE" sz="1200" dirty="0">
                          <a:latin typeface="+mn-lt"/>
                        </a:rPr>
                        <a:t>: 36,0 </a:t>
                      </a:r>
                    </a:p>
                    <a:p>
                      <a:r>
                        <a:rPr lang="de-DE" sz="1200" dirty="0">
                          <a:latin typeface="+mn-lt"/>
                        </a:rPr>
                        <a:t>Monate (Median)</a:t>
                      </a: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aseline="0" dirty="0">
                          <a:latin typeface="+mn-lt"/>
                        </a:rPr>
                        <a:t>53 </a:t>
                      </a:r>
                      <a:r>
                        <a:rPr lang="de-DE" sz="1200" dirty="0">
                          <a:latin typeface="+mn-lt"/>
                        </a:rPr>
                        <a:t>% </a:t>
                      </a:r>
                      <a:r>
                        <a:rPr lang="de-DE" sz="1200" dirty="0" err="1">
                          <a:latin typeface="+mn-lt"/>
                        </a:rPr>
                        <a:t>Dmab</a:t>
                      </a:r>
                      <a:endParaRPr lang="de-DE" sz="120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latin typeface="+mn-lt"/>
                        </a:rPr>
                        <a:t>47</a:t>
                      </a:r>
                      <a:r>
                        <a:rPr lang="de-DE" sz="1200" baseline="0" dirty="0">
                          <a:latin typeface="+mn-lt"/>
                        </a:rPr>
                        <a:t> </a:t>
                      </a:r>
                      <a:r>
                        <a:rPr lang="de-DE" sz="1200" dirty="0">
                          <a:latin typeface="+mn-lt"/>
                        </a:rPr>
                        <a:t>% ALN</a:t>
                      </a: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de-DE" sz="1000" kern="1200" dirty="0">
                          <a:latin typeface="+mn-lt"/>
                        </a:rPr>
                        <a:t>1,9 vs. 1,1</a:t>
                      </a:r>
                      <a:endParaRPr lang="de-DE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de-DE" sz="1000" kern="1200" dirty="0">
                          <a:latin typeface="+mn-lt"/>
                        </a:rPr>
                        <a:t>1,4 vs.      0,4</a:t>
                      </a:r>
                      <a:endParaRPr lang="de-DE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de-DE" sz="1000" kern="1200" dirty="0">
                          <a:latin typeface="+mn-lt"/>
                        </a:rPr>
                        <a:t>3,0 vs. 1,9</a:t>
                      </a:r>
                      <a:endParaRPr lang="de-DE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48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200" b="1" dirty="0" err="1">
                          <a:latin typeface="+mn-lt"/>
                        </a:rPr>
                        <a:t>Alendronat</a:t>
                      </a:r>
                      <a:r>
                        <a:rPr lang="de-DE" sz="1200" b="1" dirty="0">
                          <a:latin typeface="+mn-lt"/>
                        </a:rPr>
                        <a:t> (DECIDE)</a:t>
                      </a:r>
                    </a:p>
                    <a:p>
                      <a:r>
                        <a:rPr lang="de-DE" sz="1200" dirty="0">
                          <a:latin typeface="+mn-lt"/>
                        </a:rPr>
                        <a:t>70</a:t>
                      </a:r>
                      <a:r>
                        <a:rPr lang="de-DE" sz="1200" baseline="0" dirty="0">
                          <a:latin typeface="+mn-lt"/>
                        </a:rPr>
                        <a:t> mg </a:t>
                      </a:r>
                      <a:r>
                        <a:rPr lang="de-DE" sz="1200" baseline="0" dirty="0" err="1">
                          <a:latin typeface="+mn-lt"/>
                        </a:rPr>
                        <a:t>p.o</a:t>
                      </a:r>
                      <a:r>
                        <a:rPr lang="de-DE" sz="1200" baseline="0" dirty="0">
                          <a:latin typeface="+mn-lt"/>
                        </a:rPr>
                        <a:t>. QW </a:t>
                      </a:r>
                      <a:r>
                        <a:rPr lang="de-DE" sz="1200" dirty="0">
                          <a:latin typeface="+mn-lt"/>
                        </a:rPr>
                        <a:t>(n=595) vs. </a:t>
                      </a:r>
                      <a:r>
                        <a:rPr lang="de-DE" sz="1200" dirty="0" err="1">
                          <a:latin typeface="+mn-lt"/>
                        </a:rPr>
                        <a:t>Dmab</a:t>
                      </a:r>
                      <a:r>
                        <a:rPr lang="de-DE" sz="1200" baseline="0" dirty="0">
                          <a:latin typeface="+mn-lt"/>
                        </a:rPr>
                        <a:t> (n=594)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3" marR="91443" marT="45707" marB="45707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200" u="sng" dirty="0">
                          <a:latin typeface="+mn-lt"/>
                        </a:rPr>
                        <a:t>Naive </a:t>
                      </a:r>
                      <a:r>
                        <a:rPr lang="de-DE" sz="1200" dirty="0">
                          <a:latin typeface="+mn-lt"/>
                        </a:rPr>
                        <a:t>Patienten</a:t>
                      </a:r>
                      <a:r>
                        <a:rPr lang="de-DE" sz="1200" baseline="0" dirty="0">
                          <a:latin typeface="+mn-lt"/>
                        </a:rPr>
                        <a:t> </a:t>
                      </a:r>
                    </a:p>
                    <a:p>
                      <a:r>
                        <a:rPr lang="de-DE" sz="1200" dirty="0">
                          <a:latin typeface="+mn-lt"/>
                        </a:rPr>
                        <a:t>Orale</a:t>
                      </a:r>
                      <a:r>
                        <a:rPr lang="de-DE" sz="1200" baseline="0" dirty="0">
                          <a:latin typeface="+mn-lt"/>
                        </a:rPr>
                        <a:t> BPs (13% </a:t>
                      </a:r>
                      <a:r>
                        <a:rPr lang="de-DE" sz="1200" baseline="0" dirty="0" err="1">
                          <a:latin typeface="+mn-lt"/>
                        </a:rPr>
                        <a:t>Dmab</a:t>
                      </a:r>
                      <a:r>
                        <a:rPr lang="de-DE" sz="1200" baseline="0" dirty="0">
                          <a:latin typeface="+mn-lt"/>
                        </a:rPr>
                        <a:t> /11% ALN)*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200" dirty="0">
                          <a:latin typeface="+mn-lt"/>
                        </a:rPr>
                        <a:t>ALN: 6,0 </a:t>
                      </a:r>
                    </a:p>
                    <a:p>
                      <a:r>
                        <a:rPr lang="de-DE" sz="1200" dirty="0" err="1">
                          <a:latin typeface="+mn-lt"/>
                        </a:rPr>
                        <a:t>Dmab</a:t>
                      </a:r>
                      <a:r>
                        <a:rPr lang="de-DE" sz="1200" dirty="0">
                          <a:latin typeface="+mn-lt"/>
                        </a:rPr>
                        <a:t>: 8,0 </a:t>
                      </a:r>
                    </a:p>
                    <a:p>
                      <a:r>
                        <a:rPr lang="de-DE" sz="1200" dirty="0">
                          <a:latin typeface="+mn-lt"/>
                        </a:rPr>
                        <a:t>Monate (Median)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200" baseline="0" dirty="0">
                          <a:latin typeface="+mn-lt"/>
                        </a:rPr>
                        <a:t> 51% ALN</a:t>
                      </a:r>
                    </a:p>
                    <a:p>
                      <a:r>
                        <a:rPr lang="de-DE" sz="1200" dirty="0">
                          <a:latin typeface="+mn-lt"/>
                        </a:rPr>
                        <a:t>49% </a:t>
                      </a:r>
                      <a:r>
                        <a:rPr lang="de-DE" sz="1200" dirty="0" err="1">
                          <a:latin typeface="+mn-lt"/>
                        </a:rPr>
                        <a:t>Dmab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de-DE" sz="1000" kern="1200" dirty="0">
                          <a:latin typeface="+mn-lt"/>
                        </a:rPr>
                        <a:t>3,5 vs. 2,6</a:t>
                      </a:r>
                      <a:endParaRPr lang="de-DE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de-DE" sz="1000" kern="1200" dirty="0">
                          <a:latin typeface="+mn-lt"/>
                        </a:rPr>
                        <a:t>2,4 vs.      1,8</a:t>
                      </a:r>
                      <a:endParaRPr lang="de-DE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de-DE" sz="1000" kern="1200" dirty="0">
                          <a:latin typeface="+mn-lt"/>
                        </a:rPr>
                        <a:t>5,3 vs. 4,2</a:t>
                      </a:r>
                      <a:endParaRPr lang="de-DE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07" marB="45707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439662"/>
      </p:ext>
    </p:extLst>
  </p:cSld>
  <p:clrMapOvr>
    <a:masterClrMapping/>
  </p:clrMapOvr>
  <p:transition>
    <p:wipe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4AAF6FDD-7B5A-3049-B8EE-76BAEB4AF5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324600"/>
            <a:ext cx="4032000" cy="203133"/>
          </a:xfrm>
        </p:spPr>
        <p:txBody>
          <a:bodyPr/>
          <a:lstStyle/>
          <a:p>
            <a:r>
              <a:rPr lang="de-DE" dirty="0"/>
              <a:t>Brown JP et al. J </a:t>
            </a:r>
            <a:r>
              <a:rPr lang="de-DE" dirty="0" err="1"/>
              <a:t>Bone</a:t>
            </a:r>
            <a:r>
              <a:rPr lang="de-DE" dirty="0"/>
              <a:t> </a:t>
            </a:r>
            <a:r>
              <a:rPr lang="de-DE" dirty="0" err="1"/>
              <a:t>Miner</a:t>
            </a:r>
            <a:r>
              <a:rPr lang="de-DE" dirty="0"/>
              <a:t> Res. 2009 Jan;24(1):153-61</a:t>
            </a:r>
          </a:p>
        </p:txBody>
      </p:sp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 dirty="0"/>
              <a:t>Zusammenfassung der schwerwiegenden unerwünschten Ereignisse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044519"/>
              </p:ext>
            </p:extLst>
          </p:nvPr>
        </p:nvGraphicFramePr>
        <p:xfrm>
          <a:off x="533401" y="1600200"/>
          <a:ext cx="8077200" cy="2497141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749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6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20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Schwerwiegende unerwünschte Ereignisse (SUE)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Anzahl Patientinnen (%)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Alendronat</a:t>
                      </a:r>
                      <a:endParaRPr kumimoji="0" lang="en-US" sz="1200" u="none" strike="noStrike" cap="none" normalizeH="0" baseline="0" dirty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N = 586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Denosumab</a:t>
                      </a:r>
                      <a:endParaRPr kumimoji="0" lang="en-US" sz="1200" u="none" strike="noStrike" cap="none" normalizeH="0" baseline="0" dirty="0">
                        <a:ln>
                          <a:noFill/>
                        </a:ln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N = 593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18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Alle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SUE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37 (6,3)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34 (5,7)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18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   UE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im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Zusammenhang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mit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Studienmedikation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2 (0,3)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0 (0)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18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  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Abbruch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der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Studienmedikation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aufgrund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von UE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4 (0,7)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3 (0,5)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18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Ausgewählte SUE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7A76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7A76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37A76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18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    Infektionen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6 (1,0)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9 (1,5)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18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    Neoplasien (maligne)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5 (0,9)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6 (1,0)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0308048"/>
      </p:ext>
    </p:extLst>
  </p:cSld>
  <p:clrMapOvr>
    <a:masterClrMapping/>
  </p:clrMapOvr>
  <p:transition>
    <p:wipe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Zusammenfassung der Ergebnisse </a:t>
            </a:r>
          </a:p>
        </p:txBody>
      </p:sp>
      <p:grpSp>
        <p:nvGrpSpPr>
          <p:cNvPr id="5" name="Gruppieren 10">
            <a:extLst>
              <a:ext uri="{FF2B5EF4-FFF2-40B4-BE49-F238E27FC236}">
                <a16:creationId xmlns:a16="http://schemas.microsoft.com/office/drawing/2014/main" id="{F51ADB0F-06F0-3142-B773-6F0E5990A0F6}"/>
              </a:ext>
            </a:extLst>
          </p:cNvPr>
          <p:cNvGrpSpPr/>
          <p:nvPr/>
        </p:nvGrpSpPr>
        <p:grpSpPr>
          <a:xfrm>
            <a:off x="228600" y="1985682"/>
            <a:ext cx="8610600" cy="870346"/>
            <a:chOff x="0" y="171825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6" name="Eingebuchteter Richtungspfeil 21">
              <a:extLst>
                <a:ext uri="{FF2B5EF4-FFF2-40B4-BE49-F238E27FC236}">
                  <a16:creationId xmlns:a16="http://schemas.microsoft.com/office/drawing/2014/main" id="{7CD3C2A3-3505-0A48-A1C7-9935D9BA8AA2}"/>
                </a:ext>
              </a:extLst>
            </p:cNvPr>
            <p:cNvSpPr/>
            <p:nvPr/>
          </p:nvSpPr>
          <p:spPr>
            <a:xfrm>
              <a:off x="0" y="171825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2 w 8105774"/>
                <a:gd name="connsiteY5" fmla="*/ 443485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1" y="728059"/>
                    <a:pt x="1941" y="585772"/>
                    <a:pt x="2912" y="443485"/>
                  </a:cubicBezTo>
                  <a:cubicBezTo>
                    <a:pt x="1941" y="295657"/>
                    <a:pt x="971" y="147828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Eingebuchteter Richtungspfeil 4">
              <a:extLst>
                <a:ext uri="{FF2B5EF4-FFF2-40B4-BE49-F238E27FC236}">
                  <a16:creationId xmlns:a16="http://schemas.microsoft.com/office/drawing/2014/main" id="{E3FD1DC8-9BFC-C14A-B2D1-FBD1384758AF}"/>
                </a:ext>
              </a:extLst>
            </p:cNvPr>
            <p:cNvSpPr txBox="1"/>
            <p:nvPr/>
          </p:nvSpPr>
          <p:spPr>
            <a:xfrm>
              <a:off x="109944" y="171825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lvl="0">
                <a:lnSpc>
                  <a:spcPct val="95000"/>
                </a:lnSpc>
                <a:buClr>
                  <a:srgbClr val="000000"/>
                </a:buClr>
                <a:buSzPct val="100000"/>
                <a:defRPr/>
              </a:pP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Bei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postmenopausalen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Frauen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mit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geringer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BMD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führte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Denosumab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an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allen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gemessenen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Skelettlokationen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zu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einer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signifikant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größeren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Zunahme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der BMD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als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Alendronat</a:t>
              </a:r>
              <a:endParaRPr lang="en-US" altLang="de-DE" sz="1400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</p:grpSp>
      <p:grpSp>
        <p:nvGrpSpPr>
          <p:cNvPr id="8" name="Gruppieren 11">
            <a:extLst>
              <a:ext uri="{FF2B5EF4-FFF2-40B4-BE49-F238E27FC236}">
                <a16:creationId xmlns:a16="http://schemas.microsoft.com/office/drawing/2014/main" id="{8B826518-CB4D-7146-B1DE-862029D90B19}"/>
              </a:ext>
            </a:extLst>
          </p:cNvPr>
          <p:cNvGrpSpPr/>
          <p:nvPr/>
        </p:nvGrpSpPr>
        <p:grpSpPr>
          <a:xfrm>
            <a:off x="228600" y="2975510"/>
            <a:ext cx="8610600" cy="870346"/>
            <a:chOff x="0" y="1161653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9" name="Eingebuchteter Richtungspfeil 19">
              <a:extLst>
                <a:ext uri="{FF2B5EF4-FFF2-40B4-BE49-F238E27FC236}">
                  <a16:creationId xmlns:a16="http://schemas.microsoft.com/office/drawing/2014/main" id="{B5BD391B-BA8C-F94B-B0E1-144ABFC417C8}"/>
                </a:ext>
              </a:extLst>
            </p:cNvPr>
            <p:cNvSpPr/>
            <p:nvPr/>
          </p:nvSpPr>
          <p:spPr>
            <a:xfrm>
              <a:off x="0" y="1161653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1 w 8105774"/>
                <a:gd name="connsiteY5" fmla="*/ 460111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0" y="733601"/>
                    <a:pt x="1941" y="596856"/>
                    <a:pt x="2911" y="460111"/>
                  </a:cubicBezTo>
                  <a:cubicBezTo>
                    <a:pt x="1941" y="306741"/>
                    <a:pt x="970" y="153370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" name="Eingebuchteter Richtungspfeil 6">
              <a:extLst>
                <a:ext uri="{FF2B5EF4-FFF2-40B4-BE49-F238E27FC236}">
                  <a16:creationId xmlns:a16="http://schemas.microsoft.com/office/drawing/2014/main" id="{1CD353E6-157E-E24F-BE9A-F77460E584AE}"/>
                </a:ext>
              </a:extLst>
            </p:cNvPr>
            <p:cNvSpPr txBox="1"/>
            <p:nvPr/>
          </p:nvSpPr>
          <p:spPr>
            <a:xfrm>
              <a:off x="109944" y="1161653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lvl="0">
                <a:lnSpc>
                  <a:spcPct val="95000"/>
                </a:lnSpc>
                <a:buClr>
                  <a:srgbClr val="000000"/>
                </a:buClr>
                <a:buSzPct val="100000"/>
                <a:defRPr/>
              </a:pP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Denosumab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führte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zu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einer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signifikant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stärkeren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Reduktion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der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Knochenumbaumarker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CTX und P1NP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als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Alendronat</a:t>
              </a:r>
              <a:endParaRPr lang="en-US" altLang="de-DE" sz="1400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</p:grpSp>
      <p:grpSp>
        <p:nvGrpSpPr>
          <p:cNvPr id="11" name="Gruppieren 16">
            <a:extLst>
              <a:ext uri="{FF2B5EF4-FFF2-40B4-BE49-F238E27FC236}">
                <a16:creationId xmlns:a16="http://schemas.microsoft.com/office/drawing/2014/main" id="{013B3B48-578B-7A44-AFE1-A28436FA448B}"/>
              </a:ext>
            </a:extLst>
          </p:cNvPr>
          <p:cNvGrpSpPr/>
          <p:nvPr/>
        </p:nvGrpSpPr>
        <p:grpSpPr>
          <a:xfrm>
            <a:off x="228600" y="4001971"/>
            <a:ext cx="8610600" cy="870346"/>
            <a:chOff x="0" y="2188114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12" name="Eingebuchteter Richtungspfeil 17">
              <a:extLst>
                <a:ext uri="{FF2B5EF4-FFF2-40B4-BE49-F238E27FC236}">
                  <a16:creationId xmlns:a16="http://schemas.microsoft.com/office/drawing/2014/main" id="{A9872F6D-4CB3-7F4A-AEAD-D7213958EFA0}"/>
                </a:ext>
              </a:extLst>
            </p:cNvPr>
            <p:cNvSpPr/>
            <p:nvPr/>
          </p:nvSpPr>
          <p:spPr>
            <a:xfrm>
              <a:off x="0" y="2188114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1 w 8105774"/>
                <a:gd name="connsiteY5" fmla="*/ 435173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0" y="725288"/>
                    <a:pt x="1941" y="580231"/>
                    <a:pt x="2911" y="435173"/>
                  </a:cubicBezTo>
                  <a:cubicBezTo>
                    <a:pt x="1941" y="290115"/>
                    <a:pt x="970" y="145058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3" name="Eingebuchteter Richtungspfeil 8">
              <a:extLst>
                <a:ext uri="{FF2B5EF4-FFF2-40B4-BE49-F238E27FC236}">
                  <a16:creationId xmlns:a16="http://schemas.microsoft.com/office/drawing/2014/main" id="{DDF12397-B649-6D4E-B053-943D1AF86D82}"/>
                </a:ext>
              </a:extLst>
            </p:cNvPr>
            <p:cNvSpPr txBox="1"/>
            <p:nvPr/>
          </p:nvSpPr>
          <p:spPr>
            <a:xfrm>
              <a:off x="109944" y="2188114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lvl="0">
                <a:lnSpc>
                  <a:spcPct val="95000"/>
                </a:lnSpc>
                <a:buClr>
                  <a:srgbClr val="000000"/>
                </a:buClr>
                <a:buSzPct val="100000"/>
                <a:defRPr/>
              </a:pP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Das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Verträglichkeitsprofil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der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beiden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Substanzen</a:t>
              </a:r>
              <a:r>
                <a:rPr lang="en-US" alt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 war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vergleichbar</a:t>
              </a:r>
              <a:endParaRPr lang="en-US" altLang="de-DE" sz="1400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</p:grpSp>
      <p:sp>
        <p:nvSpPr>
          <p:cNvPr id="14" name="Textplatzhalter 1">
            <a:extLst>
              <a:ext uri="{FF2B5EF4-FFF2-40B4-BE49-F238E27FC236}">
                <a16:creationId xmlns:a16="http://schemas.microsoft.com/office/drawing/2014/main" id="{45C15EFE-93D5-0B48-BA2D-70C38DF55A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324600"/>
            <a:ext cx="4032000" cy="203133"/>
          </a:xfrm>
        </p:spPr>
        <p:txBody>
          <a:bodyPr/>
          <a:lstStyle/>
          <a:p>
            <a:r>
              <a:rPr lang="de-DE" dirty="0"/>
              <a:t>Brown JP et al. J </a:t>
            </a:r>
            <a:r>
              <a:rPr lang="de-DE" dirty="0" err="1"/>
              <a:t>Bone</a:t>
            </a:r>
            <a:r>
              <a:rPr lang="de-DE" dirty="0"/>
              <a:t> </a:t>
            </a:r>
            <a:r>
              <a:rPr lang="de-DE" dirty="0" err="1"/>
              <a:t>Miner</a:t>
            </a:r>
            <a:r>
              <a:rPr lang="de-DE" dirty="0"/>
              <a:t> Res. 2009 Jan;24(1):153-61</a:t>
            </a:r>
          </a:p>
        </p:txBody>
      </p:sp>
    </p:spTree>
    <p:extLst>
      <p:ext uri="{BB962C8B-B14F-4D97-AF65-F5344CB8AC3E}">
        <p14:creationId xmlns:p14="http://schemas.microsoft.com/office/powerpoint/2010/main" val="2711479545"/>
      </p:ext>
    </p:extLst>
  </p:cSld>
  <p:clrMapOvr>
    <a:masterClrMapping/>
  </p:clrMapOvr>
  <p:transition>
    <p:wipe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95300" y="762000"/>
            <a:ext cx="8153400" cy="601884"/>
          </a:xfrm>
        </p:spPr>
        <p:txBody>
          <a:bodyPr>
            <a:noAutofit/>
          </a:bodyPr>
          <a:lstStyle/>
          <a:p>
            <a:pPr eaLnBrk="1" hangingPunct="1"/>
            <a:r>
              <a:rPr lang="de-DE" altLang="de-DE" sz="2800" dirty="0"/>
              <a:t>Vergleich der Wirksamkeit von </a:t>
            </a:r>
            <a:r>
              <a:rPr lang="de-DE" altLang="de-DE" sz="2800" dirty="0" err="1"/>
              <a:t>Denosumab</a:t>
            </a:r>
            <a:r>
              <a:rPr lang="de-DE" altLang="de-DE" sz="2800" dirty="0"/>
              <a:t> gegenüber </a:t>
            </a:r>
            <a:r>
              <a:rPr lang="de-DE" altLang="de-DE" sz="2800" dirty="0" err="1"/>
              <a:t>Zoledronat</a:t>
            </a:r>
            <a:r>
              <a:rPr lang="de-DE" altLang="de-DE" sz="2800" dirty="0"/>
              <a:t> bei postmenopausalen Frauen (TTZ) 	</a:t>
            </a:r>
          </a:p>
          <a:p>
            <a:pPr eaLnBrk="1" hangingPunct="1"/>
            <a:r>
              <a:rPr lang="de-DE" altLang="de-DE" sz="2800" dirty="0"/>
              <a:t>	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457200" y="6324600"/>
            <a:ext cx="8001000" cy="304800"/>
          </a:xfrm>
        </p:spPr>
        <p:txBody>
          <a:bodyPr/>
          <a:lstStyle/>
          <a:p>
            <a:r>
              <a:rPr lang="en-US" i="0" dirty="0"/>
              <a:t>Miller PD, et al. </a:t>
            </a:r>
            <a:r>
              <a:rPr lang="en-GB" dirty="0"/>
              <a:t>J </a:t>
            </a:r>
            <a:r>
              <a:rPr lang="en-GB" dirty="0" err="1"/>
              <a:t>Clin</a:t>
            </a:r>
            <a:r>
              <a:rPr lang="en-GB" dirty="0"/>
              <a:t> </a:t>
            </a:r>
            <a:r>
              <a:rPr lang="en-GB" dirty="0" err="1"/>
              <a:t>Endocrinol</a:t>
            </a:r>
            <a:r>
              <a:rPr lang="en-GB" dirty="0"/>
              <a:t> </a:t>
            </a:r>
            <a:r>
              <a:rPr lang="en-GB" dirty="0" err="1"/>
              <a:t>Metab</a:t>
            </a:r>
            <a:r>
              <a:rPr lang="en-GB" dirty="0"/>
              <a:t>. </a:t>
            </a:r>
            <a:r>
              <a:rPr lang="en-GB" i="0" dirty="0"/>
              <a:t>2016; 101: 3163-70</a:t>
            </a:r>
            <a:endParaRPr lang="en-US" i="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</a:pPr>
            <a:endParaRPr lang="en-US" altLang="de-DE" i="0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</a:pPr>
            <a:endParaRPr lang="en-US" altLang="de-DE" i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6167342"/>
            <a:ext cx="2209800" cy="57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457292"/>
      </p:ext>
    </p:extLst>
  </p:cSld>
  <p:clrMapOvr>
    <a:masterClrMapping/>
  </p:clrMapOvr>
  <p:transition>
    <p:wipe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platzhalter 42">
            <a:extLst>
              <a:ext uri="{FF2B5EF4-FFF2-40B4-BE49-F238E27FC236}">
                <a16:creationId xmlns:a16="http://schemas.microsoft.com/office/drawing/2014/main" id="{408D4614-045B-BD43-A652-0381DD4130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213801"/>
            <a:ext cx="4032000" cy="313932"/>
          </a:xfrm>
        </p:spPr>
        <p:txBody>
          <a:bodyPr/>
          <a:lstStyle/>
          <a:p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s.c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. = subkutan; q6m = einmal alle 6 Monate,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i.v.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= intravenös</a:t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Miller PD et al. J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Clin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Endocrinol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Metab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. 2016 Aug;101(8):3163-70.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Studiendesign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Denosumab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vs.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Zoledronat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CH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3" name="Gerade Verbindung 72">
            <a:extLst>
              <a:ext uri="{FF2B5EF4-FFF2-40B4-BE49-F238E27FC236}">
                <a16:creationId xmlns:a16="http://schemas.microsoft.com/office/drawing/2014/main" id="{CE18E16F-992E-894D-A4AB-F1B974CECFE9}"/>
              </a:ext>
            </a:extLst>
          </p:cNvPr>
          <p:cNvCxnSpPr>
            <a:endCxn id="83" idx="3"/>
          </p:cNvCxnSpPr>
          <p:nvPr/>
        </p:nvCxnSpPr>
        <p:spPr bwMode="auto">
          <a:xfrm flipH="1">
            <a:off x="7720580" y="2995792"/>
            <a:ext cx="7465" cy="1318364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Gerade Verbindung 73">
            <a:extLst>
              <a:ext uri="{FF2B5EF4-FFF2-40B4-BE49-F238E27FC236}">
                <a16:creationId xmlns:a16="http://schemas.microsoft.com/office/drawing/2014/main" id="{175479A2-1A18-4648-A0AD-5C38B6801ACF}"/>
              </a:ext>
            </a:extLst>
          </p:cNvPr>
          <p:cNvCxnSpPr/>
          <p:nvPr/>
        </p:nvCxnSpPr>
        <p:spPr bwMode="auto">
          <a:xfrm>
            <a:off x="4637630" y="2980512"/>
            <a:ext cx="0" cy="1515288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Gerade Verbindung 75">
            <a:extLst>
              <a:ext uri="{FF2B5EF4-FFF2-40B4-BE49-F238E27FC236}">
                <a16:creationId xmlns:a16="http://schemas.microsoft.com/office/drawing/2014/main" id="{45DC9369-2885-A647-8D1B-520D5E713E45}"/>
              </a:ext>
            </a:extLst>
          </p:cNvPr>
          <p:cNvCxnSpPr/>
          <p:nvPr/>
        </p:nvCxnSpPr>
        <p:spPr bwMode="auto">
          <a:xfrm>
            <a:off x="6188705" y="2984370"/>
            <a:ext cx="0" cy="115200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Abgerundetes Rechteck 77">
            <a:extLst>
              <a:ext uri="{FF2B5EF4-FFF2-40B4-BE49-F238E27FC236}">
                <a16:creationId xmlns:a16="http://schemas.microsoft.com/office/drawing/2014/main" id="{A9B84332-92E5-C749-B986-70907E97BF1C}"/>
              </a:ext>
            </a:extLst>
          </p:cNvPr>
          <p:cNvSpPr/>
          <p:nvPr/>
        </p:nvSpPr>
        <p:spPr>
          <a:xfrm>
            <a:off x="4092810" y="1753834"/>
            <a:ext cx="4179780" cy="2863312"/>
          </a:xfrm>
          <a:prstGeom prst="roundRect">
            <a:avLst>
              <a:gd name="adj" fmla="val 10000"/>
            </a:avLst>
          </a:prstGeom>
          <a:noFill/>
          <a:ln>
            <a:solidFill>
              <a:srgbClr val="0000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platzhalter 2">
            <a:extLst>
              <a:ext uri="{FF2B5EF4-FFF2-40B4-BE49-F238E27FC236}">
                <a16:creationId xmlns:a16="http://schemas.microsoft.com/office/drawing/2014/main" id="{D0A257CC-9105-3140-926A-CF1211C17ADF}"/>
              </a:ext>
            </a:extLst>
          </p:cNvPr>
          <p:cNvSpPr txBox="1">
            <a:spLocks/>
          </p:cNvSpPr>
          <p:nvPr/>
        </p:nvSpPr>
        <p:spPr bwMode="auto">
          <a:xfrm>
            <a:off x="526752" y="4689306"/>
            <a:ext cx="3630204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12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5250" indent="-87313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60000"/>
              <a:buFont typeface="AppleSymbols" charset="0"/>
              <a:buChar char="﹥"/>
              <a:tabLst/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rgbClr val="51515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rgbClr val="51515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31775" marR="0" lvl="0" indent="-231775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ADBF25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Haupteinschlusskriterien</a:t>
            </a:r>
          </a:p>
          <a:p>
            <a:pPr marL="88900" lvl="0" indent="-88900" eaLnBrk="1" fontAlgn="auto" hangingPunct="1">
              <a:lnSpc>
                <a:spcPct val="85000"/>
              </a:lnSpc>
              <a:spcAft>
                <a:spcPts val="0"/>
              </a:spcAft>
              <a:buClr>
                <a:prstClr val="white">
                  <a:lumMod val="50000"/>
                </a:prstClr>
              </a:buClr>
              <a:buSzPct val="150000"/>
              <a:buFont typeface="AppleSymbols" charset="0"/>
              <a:buChar char="﹥"/>
              <a:defRPr/>
            </a:pPr>
            <a:r>
              <a:rPr lang="de-DE" b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Postmenopausale Frauen ≥ 55 Jahre</a:t>
            </a:r>
          </a:p>
          <a:p>
            <a:pPr marL="88900" lvl="0" indent="-88900" eaLnBrk="1" fontAlgn="auto" hangingPunct="1">
              <a:lnSpc>
                <a:spcPct val="85000"/>
              </a:lnSpc>
              <a:spcAft>
                <a:spcPts val="0"/>
              </a:spcAft>
              <a:buClr>
                <a:prstClr val="white">
                  <a:lumMod val="50000"/>
                </a:prstClr>
              </a:buClr>
              <a:buSzPct val="150000"/>
              <a:buFont typeface="AppleSymbols" charset="0"/>
              <a:buChar char="﹥"/>
              <a:defRPr/>
            </a:pPr>
            <a:r>
              <a:rPr lang="de-DE" b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≥ 2 Jahre orale </a:t>
            </a:r>
            <a:r>
              <a:rPr lang="de-DE" b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Bisphosphonat</a:t>
            </a:r>
            <a:r>
              <a:rPr lang="de-DE" b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-Therapie</a:t>
            </a:r>
          </a:p>
          <a:p>
            <a:pPr marL="88900" lvl="0" indent="-88900" eaLnBrk="1" fontAlgn="auto" hangingPunct="1">
              <a:lnSpc>
                <a:spcPct val="85000"/>
              </a:lnSpc>
              <a:spcAft>
                <a:spcPts val="0"/>
              </a:spcAft>
              <a:buClr>
                <a:prstClr val="white">
                  <a:lumMod val="50000"/>
                </a:prstClr>
              </a:buClr>
              <a:buSzPct val="150000"/>
              <a:buFont typeface="AppleSymbols" charset="0"/>
              <a:buChar char="﹥"/>
              <a:defRPr/>
            </a:pPr>
            <a:r>
              <a:rPr lang="de-DE" b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BMD T-Score ≤ -2,5 an LWS, Gesamthüfte oder Schenkelhals</a:t>
            </a:r>
          </a:p>
        </p:txBody>
      </p:sp>
      <p:sp>
        <p:nvSpPr>
          <p:cNvPr id="80" name="Text Box 14">
            <a:extLst>
              <a:ext uri="{FF2B5EF4-FFF2-40B4-BE49-F238E27FC236}">
                <a16:creationId xmlns:a16="http://schemas.microsoft.com/office/drawing/2014/main" id="{444DA5F7-6A96-D74E-B53B-B43F8E75E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2809" y="2359968"/>
            <a:ext cx="417978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288" tIns="18288" rIns="18288" bIns="18288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Studienmonat</a:t>
            </a:r>
          </a:p>
        </p:txBody>
      </p:sp>
      <p:sp>
        <p:nvSpPr>
          <p:cNvPr id="81" name="AutoShape 4">
            <a:extLst>
              <a:ext uri="{FF2B5EF4-FFF2-40B4-BE49-F238E27FC236}">
                <a16:creationId xmlns:a16="http://schemas.microsoft.com/office/drawing/2014/main" id="{F643241F-9D50-1A49-8CBE-336E0041B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5863" y="3352800"/>
            <a:ext cx="3074717" cy="369086"/>
          </a:xfrm>
          <a:prstGeom prst="homePlate">
            <a:avLst>
              <a:gd name="adj" fmla="val 49189"/>
            </a:avLst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 Box 7">
            <a:extLst>
              <a:ext uri="{FF2B5EF4-FFF2-40B4-BE49-F238E27FC236}">
                <a16:creationId xmlns:a16="http://schemas.microsoft.com/office/drawing/2014/main" id="{C0885CD8-571E-B54C-BD75-67A1BFE06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4097" y="3429000"/>
            <a:ext cx="3066483" cy="1793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de-DE" sz="1000" dirty="0" err="1">
                <a:solidFill>
                  <a:srgbClr val="FFFFFF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Denosumab</a:t>
            </a:r>
            <a:r>
              <a:rPr lang="de-DE" sz="1000" dirty="0">
                <a:solidFill>
                  <a:srgbClr val="FFFFFF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br>
              <a:rPr lang="de-DE" sz="1000" dirty="0">
                <a:solidFill>
                  <a:srgbClr val="FFFFFF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lang="de-DE" sz="1000" dirty="0">
                <a:solidFill>
                  <a:srgbClr val="FFFFFF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60 mg </a:t>
            </a:r>
            <a:r>
              <a:rPr lang="de-DE" sz="1000" dirty="0" err="1">
                <a:solidFill>
                  <a:srgbClr val="FFFFFF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s.c</a:t>
            </a:r>
            <a:r>
              <a:rPr lang="de-DE" sz="1000" dirty="0">
                <a:solidFill>
                  <a:srgbClr val="FFFFFF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. q6m </a:t>
            </a:r>
            <a:r>
              <a:rPr lang="de-DE" sz="1000" dirty="0" err="1">
                <a:solidFill>
                  <a:srgbClr val="FFFFFF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</a:t>
            </a:r>
            <a:r>
              <a:rPr lang="de-DE" sz="1000" dirty="0">
                <a:solidFill>
                  <a:srgbClr val="FFFFFF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= 321</a:t>
            </a:r>
          </a:p>
        </p:txBody>
      </p:sp>
      <p:sp>
        <p:nvSpPr>
          <p:cNvPr id="83" name="AutoShape 3">
            <a:extLst>
              <a:ext uri="{FF2B5EF4-FFF2-40B4-BE49-F238E27FC236}">
                <a16:creationId xmlns:a16="http://schemas.microsoft.com/office/drawing/2014/main" id="{B9A0FAB7-846E-554A-A1A0-585D63BC3276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4645863" y="4132512"/>
            <a:ext cx="3074717" cy="363288"/>
          </a:xfrm>
          <a:prstGeom prst="homePlate">
            <a:avLst>
              <a:gd name="adj" fmla="val 49189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 Box 12">
            <a:extLst>
              <a:ext uri="{FF2B5EF4-FFF2-40B4-BE49-F238E27FC236}">
                <a16:creationId xmlns:a16="http://schemas.microsoft.com/office/drawing/2014/main" id="{423AFC37-5214-B84F-96B6-9EA66B0ACC5F}"/>
              </a:ext>
            </a:extLst>
          </p:cNvPr>
          <p:cNvSpPr txBox="1">
            <a:spLocks noChangeArrowheads="1"/>
          </p:cNvSpPr>
          <p:nvPr/>
        </p:nvSpPr>
        <p:spPr bwMode="invGray">
          <a:xfrm>
            <a:off x="4637630" y="4114800"/>
            <a:ext cx="3074716" cy="3810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9144" rIns="9144" anchor="ctr"/>
          <a:lstStyle/>
          <a:p>
            <a:pPr lvl="0" algn="ctr"/>
            <a:r>
              <a:rPr lang="de-DE" sz="1000" dirty="0" err="1">
                <a:solidFill>
                  <a:prstClr val="black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Zoledronat</a:t>
            </a:r>
            <a:endParaRPr lang="de-DE" sz="1000" dirty="0">
              <a:solidFill>
                <a:prstClr val="black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lvl="0" algn="ctr"/>
            <a:r>
              <a:rPr lang="de-DE" sz="1000" dirty="0">
                <a:solidFill>
                  <a:prstClr val="black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5 mg pro Jahr </a:t>
            </a:r>
            <a:r>
              <a:rPr lang="de-DE" sz="1000" dirty="0" err="1">
                <a:solidFill>
                  <a:prstClr val="black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i.v.</a:t>
            </a:r>
            <a:r>
              <a:rPr lang="de-DE" sz="1000" dirty="0">
                <a:solidFill>
                  <a:prstClr val="black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 </a:t>
            </a:r>
            <a:r>
              <a:rPr lang="de-DE" sz="1000" dirty="0" err="1">
                <a:solidFill>
                  <a:prstClr val="black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</a:t>
            </a:r>
            <a:r>
              <a:rPr lang="de-DE" sz="1000" dirty="0">
                <a:solidFill>
                  <a:prstClr val="black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= 321</a:t>
            </a:r>
          </a:p>
        </p:txBody>
      </p:sp>
      <p:sp>
        <p:nvSpPr>
          <p:cNvPr id="85" name="Pfeil nach rechts 84">
            <a:extLst>
              <a:ext uri="{FF2B5EF4-FFF2-40B4-BE49-F238E27FC236}">
                <a16:creationId xmlns:a16="http://schemas.microsoft.com/office/drawing/2014/main" id="{6BAF1CF3-EF2E-0848-840D-9FF420C393BE}"/>
              </a:ext>
            </a:extLst>
          </p:cNvPr>
          <p:cNvSpPr/>
          <p:nvPr/>
        </p:nvSpPr>
        <p:spPr>
          <a:xfrm>
            <a:off x="4645863" y="3810000"/>
            <a:ext cx="3074717" cy="227265"/>
          </a:xfrm>
          <a:prstGeom prst="rightArrow">
            <a:avLst>
              <a:gd name="adj1" fmla="val 98525"/>
              <a:gd name="adj2" fmla="val 54172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Täglich Calcium und Vitamin D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1A8CED3A-9C47-8C40-8625-7C0B7D4E1B64}"/>
              </a:ext>
            </a:extLst>
          </p:cNvPr>
          <p:cNvSpPr>
            <a:spLocks noChangeAspect="1"/>
          </p:cNvSpPr>
          <p:nvPr/>
        </p:nvSpPr>
        <p:spPr>
          <a:xfrm>
            <a:off x="4465863" y="2598775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0" lang="de-DE" sz="1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830172EE-116E-9240-B77B-66EF51864505}"/>
              </a:ext>
            </a:extLst>
          </p:cNvPr>
          <p:cNvSpPr>
            <a:spLocks noChangeAspect="1"/>
          </p:cNvSpPr>
          <p:nvPr/>
        </p:nvSpPr>
        <p:spPr>
          <a:xfrm>
            <a:off x="6009021" y="2598775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grpSp>
        <p:nvGrpSpPr>
          <p:cNvPr id="90" name="Gruppierung 35">
            <a:extLst>
              <a:ext uri="{FF2B5EF4-FFF2-40B4-BE49-F238E27FC236}">
                <a16:creationId xmlns:a16="http://schemas.microsoft.com/office/drawing/2014/main" id="{1187466F-E062-274F-BC5A-3C103E9BE7A1}"/>
              </a:ext>
            </a:extLst>
          </p:cNvPr>
          <p:cNvGrpSpPr/>
          <p:nvPr/>
        </p:nvGrpSpPr>
        <p:grpSpPr>
          <a:xfrm>
            <a:off x="526752" y="1718544"/>
            <a:ext cx="1225847" cy="571738"/>
            <a:chOff x="363602" y="2413158"/>
            <a:chExt cx="1437730" cy="571738"/>
          </a:xfrm>
          <a:solidFill>
            <a:schemeClr val="accent3">
              <a:lumMod val="50000"/>
            </a:schemeClr>
          </a:solidFill>
        </p:grpSpPr>
        <p:sp>
          <p:nvSpPr>
            <p:cNvPr id="91" name="Abgerundetes Rechteck 90">
              <a:extLst>
                <a:ext uri="{FF2B5EF4-FFF2-40B4-BE49-F238E27FC236}">
                  <a16:creationId xmlns:a16="http://schemas.microsoft.com/office/drawing/2014/main" id="{87A25923-FD7A-594B-B89C-605AE83D4D24}"/>
                </a:ext>
              </a:extLst>
            </p:cNvPr>
            <p:cNvSpPr/>
            <p:nvPr/>
          </p:nvSpPr>
          <p:spPr>
            <a:xfrm>
              <a:off x="363602" y="2413158"/>
              <a:ext cx="1437730" cy="571738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92" name="Abgerundetes Rechteck 5">
              <a:extLst>
                <a:ext uri="{FF2B5EF4-FFF2-40B4-BE49-F238E27FC236}">
                  <a16:creationId xmlns:a16="http://schemas.microsoft.com/office/drawing/2014/main" id="{F599F248-F7F0-A344-9B74-4411E544F0F2}"/>
                </a:ext>
              </a:extLst>
            </p:cNvPr>
            <p:cNvSpPr/>
            <p:nvPr/>
          </p:nvSpPr>
          <p:spPr>
            <a:xfrm>
              <a:off x="380348" y="2429904"/>
              <a:ext cx="1404238" cy="538246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marL="0" marR="0" lvl="0" indent="0" algn="ctr" defTabSz="622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Screening</a:t>
              </a:r>
            </a:p>
          </p:txBody>
        </p:sp>
      </p:grpSp>
      <p:grpSp>
        <p:nvGrpSpPr>
          <p:cNvPr id="93" name="Gruppierung 38">
            <a:extLst>
              <a:ext uri="{FF2B5EF4-FFF2-40B4-BE49-F238E27FC236}">
                <a16:creationId xmlns:a16="http://schemas.microsoft.com/office/drawing/2014/main" id="{7067E3BB-78B8-8E41-9294-E622191F9795}"/>
              </a:ext>
            </a:extLst>
          </p:cNvPr>
          <p:cNvGrpSpPr/>
          <p:nvPr/>
        </p:nvGrpSpPr>
        <p:grpSpPr>
          <a:xfrm>
            <a:off x="2182955" y="1718544"/>
            <a:ext cx="1437730" cy="571738"/>
            <a:chOff x="2428768" y="1079103"/>
            <a:chExt cx="1437730" cy="571738"/>
          </a:xfrm>
          <a:solidFill>
            <a:schemeClr val="accent3">
              <a:lumMod val="50000"/>
            </a:schemeClr>
          </a:solidFill>
        </p:grpSpPr>
        <p:sp>
          <p:nvSpPr>
            <p:cNvPr id="94" name="Abgerundetes Rechteck 93">
              <a:extLst>
                <a:ext uri="{FF2B5EF4-FFF2-40B4-BE49-F238E27FC236}">
                  <a16:creationId xmlns:a16="http://schemas.microsoft.com/office/drawing/2014/main" id="{293E6FAA-D4F4-1048-AF95-6B1B98E5E483}"/>
                </a:ext>
              </a:extLst>
            </p:cNvPr>
            <p:cNvSpPr/>
            <p:nvPr/>
          </p:nvSpPr>
          <p:spPr>
            <a:xfrm>
              <a:off x="2428768" y="1079103"/>
              <a:ext cx="1437730" cy="571738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95" name="Abgerundetes Rechteck 9">
              <a:extLst>
                <a:ext uri="{FF2B5EF4-FFF2-40B4-BE49-F238E27FC236}">
                  <a16:creationId xmlns:a16="http://schemas.microsoft.com/office/drawing/2014/main" id="{7B8709A2-F6F0-B64F-AF4F-5B1CFA61E622}"/>
                </a:ext>
              </a:extLst>
            </p:cNvPr>
            <p:cNvSpPr/>
            <p:nvPr/>
          </p:nvSpPr>
          <p:spPr>
            <a:xfrm>
              <a:off x="2445514" y="1095849"/>
              <a:ext cx="1404238" cy="538246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marL="0" marR="0" lvl="0" indent="0" algn="ctr" defTabSz="622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Randomisierung</a:t>
              </a:r>
            </a:p>
            <a:p>
              <a:pPr marL="0" marR="0" lvl="0" indent="0" algn="ctr" defTabSz="622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Tag 1</a:t>
              </a:r>
            </a:p>
          </p:txBody>
        </p:sp>
      </p:grpSp>
      <p:sp>
        <p:nvSpPr>
          <p:cNvPr id="96" name="Form 95">
            <a:extLst>
              <a:ext uri="{FF2B5EF4-FFF2-40B4-BE49-F238E27FC236}">
                <a16:creationId xmlns:a16="http://schemas.microsoft.com/office/drawing/2014/main" id="{60F7873C-15CC-9F44-AC6F-3B737626916A}"/>
              </a:ext>
            </a:extLst>
          </p:cNvPr>
          <p:cNvSpPr/>
          <p:nvPr/>
        </p:nvSpPr>
        <p:spPr>
          <a:xfrm flipV="1">
            <a:off x="3124200" y="1170105"/>
            <a:ext cx="1783857" cy="1783857"/>
          </a:xfrm>
          <a:prstGeom prst="leftCircularArrow">
            <a:avLst>
              <a:gd name="adj1" fmla="val 3155"/>
              <a:gd name="adj2" fmla="val 388268"/>
              <a:gd name="adj3" fmla="val 2163779"/>
              <a:gd name="adj4" fmla="val 9024489"/>
              <a:gd name="adj5" fmla="val 3681"/>
            </a:avLst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603D0527-8301-ED49-98F6-5816808E6219}"/>
              </a:ext>
            </a:extLst>
          </p:cNvPr>
          <p:cNvSpPr>
            <a:spLocks noChangeAspect="1"/>
          </p:cNvSpPr>
          <p:nvPr/>
        </p:nvSpPr>
        <p:spPr>
          <a:xfrm>
            <a:off x="7552178" y="2598775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grpSp>
        <p:nvGrpSpPr>
          <p:cNvPr id="98" name="Gruppierung 80">
            <a:extLst>
              <a:ext uri="{FF2B5EF4-FFF2-40B4-BE49-F238E27FC236}">
                <a16:creationId xmlns:a16="http://schemas.microsoft.com/office/drawing/2014/main" id="{C0DCC142-5143-6A4F-8BC6-F53D0134CDE0}"/>
              </a:ext>
            </a:extLst>
          </p:cNvPr>
          <p:cNvGrpSpPr/>
          <p:nvPr/>
        </p:nvGrpSpPr>
        <p:grpSpPr>
          <a:xfrm>
            <a:off x="4084577" y="1718545"/>
            <a:ext cx="4188014" cy="569282"/>
            <a:chOff x="6559099" y="1079103"/>
            <a:chExt cx="1437730" cy="571738"/>
          </a:xfrm>
          <a:solidFill>
            <a:schemeClr val="accent3">
              <a:lumMod val="50000"/>
            </a:schemeClr>
          </a:solidFill>
        </p:grpSpPr>
        <p:sp>
          <p:nvSpPr>
            <p:cNvPr id="99" name="Abgerundetes Rechteck 98">
              <a:extLst>
                <a:ext uri="{FF2B5EF4-FFF2-40B4-BE49-F238E27FC236}">
                  <a16:creationId xmlns:a16="http://schemas.microsoft.com/office/drawing/2014/main" id="{A68887D3-2CB0-8548-921B-4261C64F8E3D}"/>
                </a:ext>
              </a:extLst>
            </p:cNvPr>
            <p:cNvSpPr/>
            <p:nvPr/>
          </p:nvSpPr>
          <p:spPr>
            <a:xfrm>
              <a:off x="6559099" y="1079103"/>
              <a:ext cx="1437730" cy="571738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100" name="Abgerundetes Rechteck 17">
              <a:extLst>
                <a:ext uri="{FF2B5EF4-FFF2-40B4-BE49-F238E27FC236}">
                  <a16:creationId xmlns:a16="http://schemas.microsoft.com/office/drawing/2014/main" id="{CAA4398A-1D43-E245-9F4E-DA84C7A017A9}"/>
                </a:ext>
              </a:extLst>
            </p:cNvPr>
            <p:cNvSpPr/>
            <p:nvPr/>
          </p:nvSpPr>
          <p:spPr>
            <a:xfrm>
              <a:off x="6575845" y="1095849"/>
              <a:ext cx="1404238" cy="538246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lvl="0" algn="ctr">
                <a:lnSpc>
                  <a:spcPct val="85000"/>
                </a:lnSpc>
                <a:spcBef>
                  <a:spcPct val="30000"/>
                </a:spcBef>
                <a:buClr>
                  <a:srgbClr val="FAB900"/>
                </a:buClr>
              </a:pPr>
              <a:r>
                <a:rPr lang="de-DE" sz="1400" kern="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Multizentrische, randomisierte doppelblinde, </a:t>
              </a:r>
              <a:br>
                <a:rPr lang="de-DE" sz="1400" kern="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e-DE" sz="1400" kern="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double-</a:t>
              </a:r>
              <a:r>
                <a:rPr lang="de-DE" sz="1400" kern="0" dirty="0" err="1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dummy</a:t>
              </a:r>
              <a:r>
                <a:rPr lang="de-DE" sz="1400" kern="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Studie</a:t>
              </a:r>
            </a:p>
          </p:txBody>
        </p:sp>
      </p:grpSp>
      <p:sp>
        <p:nvSpPr>
          <p:cNvPr id="28" name="Form 27">
            <a:extLst>
              <a:ext uri="{FF2B5EF4-FFF2-40B4-BE49-F238E27FC236}">
                <a16:creationId xmlns:a16="http://schemas.microsoft.com/office/drawing/2014/main" id="{96586243-8D0D-ED4B-B6B3-494EC64CC4B2}"/>
              </a:ext>
            </a:extLst>
          </p:cNvPr>
          <p:cNvSpPr/>
          <p:nvPr/>
        </p:nvSpPr>
        <p:spPr>
          <a:xfrm flipV="1">
            <a:off x="1111743" y="1170104"/>
            <a:ext cx="1783857" cy="1783857"/>
          </a:xfrm>
          <a:prstGeom prst="leftCircularArrow">
            <a:avLst>
              <a:gd name="adj1" fmla="val 3155"/>
              <a:gd name="adj2" fmla="val 388268"/>
              <a:gd name="adj3" fmla="val 2163779"/>
              <a:gd name="adj4" fmla="val 9024489"/>
              <a:gd name="adj5" fmla="val 3681"/>
            </a:avLst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0100223"/>
      </p:ext>
    </p:extLst>
  </p:cSld>
  <p:clrMapOvr>
    <a:masterClrMapping/>
  </p:clrMapOvr>
  <p:transition>
    <p:wipe dir="r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BE6EC6-C9B5-6147-9ABB-F8B125F8D9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324600"/>
            <a:ext cx="3276600" cy="203133"/>
          </a:xfrm>
        </p:spPr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Miller PD et al. J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Clin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Endocrinol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Metab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. 2016 Aug;101(8):3163-70</a:t>
            </a:r>
            <a:r>
              <a:rPr lang="de-DE" dirty="0"/>
              <a:t>.</a:t>
            </a:r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Studienziele 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F51ADB0F-06F0-3142-B773-6F0E5990A0F6}"/>
              </a:ext>
            </a:extLst>
          </p:cNvPr>
          <p:cNvGrpSpPr/>
          <p:nvPr/>
        </p:nvGrpSpPr>
        <p:grpSpPr>
          <a:xfrm>
            <a:off x="228600" y="1985682"/>
            <a:ext cx="8610600" cy="870346"/>
            <a:chOff x="0" y="171825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22" name="Eingebuchteter Richtungspfeil 21">
              <a:extLst>
                <a:ext uri="{FF2B5EF4-FFF2-40B4-BE49-F238E27FC236}">
                  <a16:creationId xmlns:a16="http://schemas.microsoft.com/office/drawing/2014/main" id="{7CD3C2A3-3505-0A48-A1C7-9935D9BA8AA2}"/>
                </a:ext>
              </a:extLst>
            </p:cNvPr>
            <p:cNvSpPr/>
            <p:nvPr/>
          </p:nvSpPr>
          <p:spPr>
            <a:xfrm>
              <a:off x="0" y="171825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2 w 8105774"/>
                <a:gd name="connsiteY5" fmla="*/ 443485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1" y="728059"/>
                    <a:pt x="1941" y="585772"/>
                    <a:pt x="2912" y="443485"/>
                  </a:cubicBezTo>
                  <a:cubicBezTo>
                    <a:pt x="1941" y="295657"/>
                    <a:pt x="971" y="147828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3" name="Eingebuchteter Richtungspfeil 4">
              <a:extLst>
                <a:ext uri="{FF2B5EF4-FFF2-40B4-BE49-F238E27FC236}">
                  <a16:creationId xmlns:a16="http://schemas.microsoft.com/office/drawing/2014/main" id="{E3FD1DC8-9BFC-C14A-B2D1-FBD1384758AF}"/>
                </a:ext>
              </a:extLst>
            </p:cNvPr>
            <p:cNvSpPr txBox="1"/>
            <p:nvPr/>
          </p:nvSpPr>
          <p:spPr>
            <a:xfrm>
              <a:off x="109944" y="171825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lvl="0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rgbClr val="000000"/>
                </a:buClr>
              </a:pP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Vergleich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der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Wirksamkeit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und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Verträglichkeit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von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Denosumab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mit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Zoledronat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bei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postmenopausalen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Frauen, die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zuvor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mit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oralen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Bisphosphonaten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behandelt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wurden</a:t>
              </a:r>
              <a:endParaRPr lang="en-US" altLang="de-DE" sz="1400" b="1" dirty="0">
                <a:ln/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8B826518-CB4D-7146-B1DE-862029D90B19}"/>
              </a:ext>
            </a:extLst>
          </p:cNvPr>
          <p:cNvGrpSpPr/>
          <p:nvPr/>
        </p:nvGrpSpPr>
        <p:grpSpPr>
          <a:xfrm>
            <a:off x="228600" y="2975510"/>
            <a:ext cx="8610600" cy="986890"/>
            <a:chOff x="0" y="1161653"/>
            <a:chExt cx="2175867" cy="986890"/>
          </a:xfrm>
          <a:scene3d>
            <a:camera prst="orthographicFront"/>
            <a:lightRig rig="flat" dir="t"/>
          </a:scene3d>
        </p:grpSpPr>
        <p:sp>
          <p:nvSpPr>
            <p:cNvPr id="20" name="Eingebuchteter Richtungspfeil 19">
              <a:extLst>
                <a:ext uri="{FF2B5EF4-FFF2-40B4-BE49-F238E27FC236}">
                  <a16:creationId xmlns:a16="http://schemas.microsoft.com/office/drawing/2014/main" id="{B5BD391B-BA8C-F94B-B0E1-144ABFC417C8}"/>
                </a:ext>
              </a:extLst>
            </p:cNvPr>
            <p:cNvSpPr/>
            <p:nvPr/>
          </p:nvSpPr>
          <p:spPr>
            <a:xfrm>
              <a:off x="0" y="1161653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1 w 8105774"/>
                <a:gd name="connsiteY5" fmla="*/ 460111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0" y="733601"/>
                    <a:pt x="1941" y="596856"/>
                    <a:pt x="2911" y="460111"/>
                  </a:cubicBezTo>
                  <a:cubicBezTo>
                    <a:pt x="1941" y="306741"/>
                    <a:pt x="970" y="153370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1" name="Eingebuchteter Richtungspfeil 6">
              <a:extLst>
                <a:ext uri="{FF2B5EF4-FFF2-40B4-BE49-F238E27FC236}">
                  <a16:creationId xmlns:a16="http://schemas.microsoft.com/office/drawing/2014/main" id="{1CD353E6-157E-E24F-BE9A-F77460E584AE}"/>
                </a:ext>
              </a:extLst>
            </p:cNvPr>
            <p:cNvSpPr txBox="1"/>
            <p:nvPr/>
          </p:nvSpPr>
          <p:spPr>
            <a:xfrm>
              <a:off x="109944" y="1278197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rgbClr val="000000"/>
                </a:buClr>
              </a:pP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Änderung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der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Knochenmineraldichte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nach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12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Monaten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de-DE" sz="14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 der LWS (primär), Gesamthüfte, Schenkelhals und 1/3 Radius.</a:t>
              </a:r>
            </a:p>
            <a:p>
              <a:pPr lvl="0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rgbClr val="000000"/>
                </a:buClr>
              </a:pPr>
              <a:endParaRPr lang="en-US" altLang="de-DE" sz="1400" dirty="0">
                <a:ln/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013B3B48-578B-7A44-AFE1-A28436FA448B}"/>
              </a:ext>
            </a:extLst>
          </p:cNvPr>
          <p:cNvGrpSpPr/>
          <p:nvPr/>
        </p:nvGrpSpPr>
        <p:grpSpPr>
          <a:xfrm>
            <a:off x="228600" y="4001971"/>
            <a:ext cx="8610600" cy="870346"/>
            <a:chOff x="0" y="2188114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18" name="Eingebuchteter Richtungspfeil 17">
              <a:extLst>
                <a:ext uri="{FF2B5EF4-FFF2-40B4-BE49-F238E27FC236}">
                  <a16:creationId xmlns:a16="http://schemas.microsoft.com/office/drawing/2014/main" id="{A9872F6D-4CB3-7F4A-AEAD-D7213958EFA0}"/>
                </a:ext>
              </a:extLst>
            </p:cNvPr>
            <p:cNvSpPr/>
            <p:nvPr/>
          </p:nvSpPr>
          <p:spPr>
            <a:xfrm>
              <a:off x="0" y="2188114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1 w 8105774"/>
                <a:gd name="connsiteY5" fmla="*/ 435173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0" y="725288"/>
                    <a:pt x="1941" y="580231"/>
                    <a:pt x="2911" y="435173"/>
                  </a:cubicBezTo>
                  <a:cubicBezTo>
                    <a:pt x="1941" y="290115"/>
                    <a:pt x="970" y="145058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9" name="Eingebuchteter Richtungspfeil 8">
              <a:extLst>
                <a:ext uri="{FF2B5EF4-FFF2-40B4-BE49-F238E27FC236}">
                  <a16:creationId xmlns:a16="http://schemas.microsoft.com/office/drawing/2014/main" id="{DDF12397-B649-6D4E-B053-943D1AF86D82}"/>
                </a:ext>
              </a:extLst>
            </p:cNvPr>
            <p:cNvSpPr txBox="1"/>
            <p:nvPr/>
          </p:nvSpPr>
          <p:spPr>
            <a:xfrm>
              <a:off x="109944" y="2188114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lvl="0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rgbClr val="000000"/>
                </a:buClr>
              </a:pP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Änderung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der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Knochenumbaumarker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CTX und P1NP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nach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12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Monaten</a:t>
              </a:r>
              <a:endParaRPr lang="en-US" altLang="de-DE" sz="1400" b="1" dirty="0">
                <a:ln/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2246059"/>
      </p:ext>
    </p:extLst>
  </p:cSld>
  <p:clrMapOvr>
    <a:masterClrMapping/>
  </p:clrMapOvr>
  <p:transition>
    <p:wipe dir="r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>
            <a:extLst>
              <a:ext uri="{FF2B5EF4-FFF2-40B4-BE49-F238E27FC236}">
                <a16:creationId xmlns:a16="http://schemas.microsoft.com/office/drawing/2014/main" id="{278A6D20-1148-3341-AC89-47223608DE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5696736"/>
            <a:ext cx="4572000" cy="830997"/>
          </a:xfrm>
        </p:spPr>
        <p:txBody>
          <a:bodyPr/>
          <a:lstStyle/>
          <a:p>
            <a:pPr lv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Prämenopausaler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Referenzbereich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: 200–900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pg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/mL for CTX and 17.4–61.6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μg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/l for P1NP</a:t>
            </a:r>
          </a:p>
          <a:p>
            <a:pPr lv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kern="1200" baseline="30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Anzahl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Patienten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die in die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Knochenumbau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Substudie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eingeschlossen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waren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: 55 in der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Zoledronat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Gruppe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und 50 in der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Denosumab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Gruppe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lv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SD =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Standardabweichung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; BMI = Body Mass Index; CTX = C-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telopeptide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Typ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1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Kollagen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; P1NP = </a:t>
            </a:r>
            <a:r>
              <a:rPr lang="nb-NO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Prokollagen Typ I N-terminales Propeptid</a:t>
            </a:r>
            <a:endParaRPr lang="en-US" sz="200" kern="12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lv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Adapted from: Miller PD, et al. </a:t>
            </a:r>
            <a:r>
              <a:rPr lang="en-GB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J </a:t>
            </a:r>
            <a:r>
              <a:rPr lang="en-GB" i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Clin</a:t>
            </a:r>
            <a:r>
              <a:rPr lang="en-GB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GB" i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Endocrinol</a:t>
            </a:r>
            <a:r>
              <a:rPr lang="en-GB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GB" i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Metab</a:t>
            </a:r>
            <a:r>
              <a:rPr lang="en-GB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. 2016; 101: 3163-70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Basischarakteristika</a:t>
            </a:r>
            <a:endParaRPr lang="en-US" b="1" dirty="0"/>
          </a:p>
        </p:txBody>
      </p:sp>
      <p:graphicFrame>
        <p:nvGraphicFramePr>
          <p:cNvPr id="4" name="Group 6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4361648"/>
              </p:ext>
            </p:extLst>
          </p:nvPr>
        </p:nvGraphicFramePr>
        <p:xfrm>
          <a:off x="536645" y="1371600"/>
          <a:ext cx="7995139" cy="380999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340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16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18288" marB="18288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15000"/>
                        <a:buFontTx/>
                        <a:buNone/>
                        <a:tabLst/>
                      </a:pPr>
                      <a:r>
                        <a:rPr kumimoji="0" lang="pt-BR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Denosumab</a:t>
                      </a:r>
                      <a:br>
                        <a:rPr kumimoji="0" lang="pt-BR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</a:br>
                      <a:r>
                        <a:rPr kumimoji="0" lang="pt-BR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(n = 321)</a:t>
                      </a:r>
                      <a:endParaRPr kumimoji="0" lang="pt-B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15000"/>
                        <a:buFontTx/>
                        <a:buNone/>
                        <a:tabLst/>
                      </a:pPr>
                      <a:r>
                        <a:rPr kumimoji="0" lang="pt-BR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Zoledronic acid</a:t>
                      </a:r>
                      <a:br>
                        <a:rPr kumimoji="0" lang="pt-BR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</a:br>
                      <a:r>
                        <a:rPr kumimoji="0" lang="pt-BR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(n = 322)</a:t>
                      </a:r>
                      <a:endParaRPr kumimoji="0" lang="pt-B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1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Alter (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Jahre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),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Mittelwert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(SD)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T="27432" marB="27432" anchor="ctr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68,5 (7,1)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69,5 (7,7)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17">
                <a:tc>
                  <a:txBody>
                    <a:bodyPr/>
                    <a:lstStyle/>
                    <a:p>
                      <a:pPr marL="0" marR="0" lvl="0" indent="1588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Pct val="115000"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BMI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Mittelwert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, kg/m</a:t>
                      </a:r>
                      <a:r>
                        <a:rPr kumimoji="0" lang="en-US" sz="1200" u="none" strike="noStrike" cap="none" normalizeH="0" baseline="30000" dirty="0">
                          <a:ln>
                            <a:noFill/>
                          </a:ln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(SD)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Mincho" pitchFamily="49" charset="-128"/>
                        <a:cs typeface="Arial" charset="0"/>
                      </a:endParaRPr>
                    </a:p>
                  </a:txBody>
                  <a:tcPr marT="27432" marB="27432" anchor="ctr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24,3</a:t>
                      </a:r>
                      <a:r>
                        <a:rPr lang="en-US" sz="1200" baseline="0" dirty="0">
                          <a:latin typeface="+mn-lt"/>
                        </a:rPr>
                        <a:t> (4,0)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24,3 (4,2)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17">
                <a:tc>
                  <a:txBody>
                    <a:bodyPr/>
                    <a:lstStyle/>
                    <a:p>
                      <a:pPr marL="0" marR="0" lvl="0" indent="1588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Pct val="115000"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kern="1200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Vorangegangene</a:t>
                      </a:r>
                      <a:r>
                        <a:rPr kumimoji="0" lang="en-US" sz="12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u="none" strike="noStrike" kern="1200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osteoporotische</a:t>
                      </a:r>
                      <a:r>
                        <a:rPr kumimoji="0" lang="en-US" sz="12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u="none" strike="noStrike" kern="1200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Frakturen</a:t>
                      </a:r>
                      <a:r>
                        <a:rPr kumimoji="0" lang="en-US" sz="12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, n (%)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Mincho" pitchFamily="49" charset="-128"/>
                        <a:cs typeface="Arial" charset="0"/>
                      </a:endParaRPr>
                    </a:p>
                  </a:txBody>
                  <a:tcPr marT="27432" marB="27432" anchor="ctr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120 (37,4)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121 (37,6)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8024">
                <a:tc>
                  <a:txBody>
                    <a:bodyPr/>
                    <a:lstStyle/>
                    <a:p>
                      <a:pPr marL="1588" marR="0" lvl="0" indent="1588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BMD T-Score;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Mittelwert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(SD)</a:t>
                      </a:r>
                    </a:p>
                    <a:p>
                      <a:pPr marL="231775" marR="0" lvl="0" indent="1588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200" u="none" strike="noStrike" kern="1200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Lendenwirbelsäule</a:t>
                      </a:r>
                      <a:r>
                        <a:rPr kumimoji="0" lang="en-US" sz="1200" u="none" strike="noStrike" kern="1200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231775" marR="0" lvl="0" indent="1588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Gesamthüfte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2" marB="27432" anchor="ctr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200" dirty="0">
                        <a:latin typeface="+mn-lt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–2,74 (0,83)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</a:rPr>
                        <a:t>–1,93 (0,74)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200" dirty="0">
                        <a:latin typeface="+mn-lt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–2,64 (0,86)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</a:rPr>
                        <a:t>–1,93 (0,80)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17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+mn-lt"/>
                        </a:rPr>
                        <a:t>Durchschnittliche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Dauer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der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</a:rPr>
                        <a:t>BP-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+mn-lt"/>
                        </a:rPr>
                        <a:t>Vorbehandlung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+mn-lt"/>
                        </a:rPr>
                        <a:t>Jahre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</a:rPr>
                        <a:t> (SD)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6,2 (3,8)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6,4 (3,7)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17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Serum</a:t>
                      </a:r>
                      <a:r>
                        <a:rPr lang="en-US" sz="1200" baseline="0" dirty="0">
                          <a:latin typeface="+mn-lt"/>
                        </a:rPr>
                        <a:t> CTX  Median, </a:t>
                      </a:r>
                      <a:r>
                        <a:rPr lang="en-US" sz="1200" baseline="0" dirty="0" err="1">
                          <a:latin typeface="+mn-lt"/>
                        </a:rPr>
                        <a:t>pg</a:t>
                      </a:r>
                      <a:r>
                        <a:rPr lang="en-US" sz="1200" baseline="0" dirty="0">
                          <a:latin typeface="+mn-lt"/>
                        </a:rPr>
                        <a:t>/ml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210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210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17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aseline="0" dirty="0">
                          <a:latin typeface="+mn-lt"/>
                        </a:rPr>
                        <a:t>S</a:t>
                      </a:r>
                      <a:r>
                        <a:rPr lang="en-US" sz="1200" dirty="0">
                          <a:latin typeface="+mn-lt"/>
                        </a:rPr>
                        <a:t>erum P1NP </a:t>
                      </a:r>
                      <a:r>
                        <a:rPr lang="en-US" sz="1200" dirty="0" err="1">
                          <a:latin typeface="+mn-lt"/>
                        </a:rPr>
                        <a:t>Median,</a:t>
                      </a:r>
                      <a:r>
                        <a:rPr lang="en-US" sz="1200" baseline="30000" dirty="0" err="1">
                          <a:latin typeface="+mn-lt"/>
                        </a:rPr>
                        <a:t>a</a:t>
                      </a:r>
                      <a:r>
                        <a:rPr lang="en-US" sz="1200" dirty="0">
                          <a:latin typeface="+mn-lt"/>
                        </a:rPr>
                        <a:t> µg/l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26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23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586970"/>
      </p:ext>
    </p:extLst>
  </p:cSld>
  <p:clrMapOvr>
    <a:masterClrMapping/>
  </p:clrMapOvr>
  <p:transition>
    <p:wipe dir="r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" name="Chart 2">
            <a:extLst>
              <a:ext uri="{FF2B5EF4-FFF2-40B4-BE49-F238E27FC236}">
                <a16:creationId xmlns:a16="http://schemas.microsoft.com/office/drawing/2014/main" id="{7815851C-6BDC-EE49-A2FB-4176ED02FE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3930378"/>
              </p:ext>
            </p:extLst>
          </p:nvPr>
        </p:nvGraphicFramePr>
        <p:xfrm>
          <a:off x="402431" y="1828800"/>
          <a:ext cx="8339138" cy="3642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" name="TextBox 37">
            <a:extLst>
              <a:ext uri="{FF2B5EF4-FFF2-40B4-BE49-F238E27FC236}">
                <a16:creationId xmlns:a16="http://schemas.microsoft.com/office/drawing/2014/main" id="{C4B20249-5178-9143-83D4-496DDAE214D2}"/>
              </a:ext>
            </a:extLst>
          </p:cNvPr>
          <p:cNvSpPr txBox="1"/>
          <p:nvPr/>
        </p:nvSpPr>
        <p:spPr>
          <a:xfrm>
            <a:off x="2162529" y="2032252"/>
            <a:ext cx="3914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2,1</a:t>
            </a:r>
            <a:r>
              <a:rPr kumimoji="0" lang="en-US" sz="10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</a:p>
        </p:txBody>
      </p:sp>
      <p:sp>
        <p:nvSpPr>
          <p:cNvPr id="76" name="TextBox 38">
            <a:extLst>
              <a:ext uri="{FF2B5EF4-FFF2-40B4-BE49-F238E27FC236}">
                <a16:creationId xmlns:a16="http://schemas.microsoft.com/office/drawing/2014/main" id="{F61D9405-9E6D-6046-B289-2C5815E4630A}"/>
              </a:ext>
            </a:extLst>
          </p:cNvPr>
          <p:cNvSpPr txBox="1"/>
          <p:nvPr/>
        </p:nvSpPr>
        <p:spPr>
          <a:xfrm>
            <a:off x="3992361" y="2823836"/>
            <a:ext cx="3914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1,4</a:t>
            </a:r>
            <a:r>
              <a:rPr kumimoji="0" lang="en-US" sz="10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</a:p>
        </p:txBody>
      </p:sp>
      <p:sp>
        <p:nvSpPr>
          <p:cNvPr id="77" name="TextBox 39">
            <a:extLst>
              <a:ext uri="{FF2B5EF4-FFF2-40B4-BE49-F238E27FC236}">
                <a16:creationId xmlns:a16="http://schemas.microsoft.com/office/drawing/2014/main" id="{68C4C1D2-E53B-3B4A-BE94-3A68C7ED25C2}"/>
              </a:ext>
            </a:extLst>
          </p:cNvPr>
          <p:cNvSpPr txBox="1"/>
          <p:nvPr/>
        </p:nvSpPr>
        <p:spPr>
          <a:xfrm>
            <a:off x="5818296" y="3168460"/>
            <a:ext cx="3914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1,2</a:t>
            </a:r>
            <a:r>
              <a:rPr kumimoji="0" lang="en-US" sz="10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</a:p>
        </p:txBody>
      </p:sp>
      <p:sp>
        <p:nvSpPr>
          <p:cNvPr id="88" name="TextBox 40">
            <a:extLst>
              <a:ext uri="{FF2B5EF4-FFF2-40B4-BE49-F238E27FC236}">
                <a16:creationId xmlns:a16="http://schemas.microsoft.com/office/drawing/2014/main" id="{6F3239A9-5B7E-8C45-8183-8BF9A454C885}"/>
              </a:ext>
            </a:extLst>
          </p:cNvPr>
          <p:cNvSpPr txBox="1"/>
          <p:nvPr/>
        </p:nvSpPr>
        <p:spPr>
          <a:xfrm>
            <a:off x="7610644" y="3517574"/>
            <a:ext cx="429926" cy="24622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000000"/>
                </a:solidFill>
                <a:latin typeface="Calibri" panose="020F0502020204030204"/>
              </a:rPr>
              <a:t>0.6,</a:t>
            </a:r>
            <a:r>
              <a:rPr kumimoji="0" lang="en-US" sz="10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</a:t>
            </a:r>
            <a:endParaRPr kumimoji="0" lang="en-US" sz="1000" b="1" i="0" u="none" strike="noStrike" kern="1200" cap="none" spc="0" normalizeH="0" baseline="30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9" name="Group 36">
            <a:extLst>
              <a:ext uri="{FF2B5EF4-FFF2-40B4-BE49-F238E27FC236}">
                <a16:creationId xmlns:a16="http://schemas.microsoft.com/office/drawing/2014/main" id="{994297EA-C87C-6240-8EC4-951E351644D3}"/>
              </a:ext>
            </a:extLst>
          </p:cNvPr>
          <p:cNvGrpSpPr/>
          <p:nvPr/>
        </p:nvGrpSpPr>
        <p:grpSpPr>
          <a:xfrm flipH="1">
            <a:off x="2018562" y="2370805"/>
            <a:ext cx="670596" cy="1347921"/>
            <a:chOff x="1934707" y="3124199"/>
            <a:chExt cx="510589" cy="2011682"/>
          </a:xfrm>
        </p:grpSpPr>
        <p:sp>
          <p:nvSpPr>
            <p:cNvPr id="90" name="Line 21">
              <a:extLst>
                <a:ext uri="{FF2B5EF4-FFF2-40B4-BE49-F238E27FC236}">
                  <a16:creationId xmlns:a16="http://schemas.microsoft.com/office/drawing/2014/main" id="{85EFFD9F-8372-0D48-AEE1-E92C74BC0B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4707" y="3124201"/>
              <a:ext cx="0" cy="201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1" name="Line 22">
              <a:extLst>
                <a:ext uri="{FF2B5EF4-FFF2-40B4-BE49-F238E27FC236}">
                  <a16:creationId xmlns:a16="http://schemas.microsoft.com/office/drawing/2014/main" id="{D7610F41-45B5-B04B-A04E-B68A5061A6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35259" y="3124199"/>
              <a:ext cx="510037" cy="67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2" name="Line 21">
              <a:extLst>
                <a:ext uri="{FF2B5EF4-FFF2-40B4-BE49-F238E27FC236}">
                  <a16:creationId xmlns:a16="http://schemas.microsoft.com/office/drawing/2014/main" id="{0B0E1D86-32E0-9941-B694-8200DB2DE1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0502" y="3124200"/>
              <a:ext cx="0" cy="3646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93" name="Group 36">
            <a:extLst>
              <a:ext uri="{FF2B5EF4-FFF2-40B4-BE49-F238E27FC236}">
                <a16:creationId xmlns:a16="http://schemas.microsoft.com/office/drawing/2014/main" id="{FD610389-4D27-DF4D-96B8-9FA47336A884}"/>
              </a:ext>
            </a:extLst>
          </p:cNvPr>
          <p:cNvGrpSpPr/>
          <p:nvPr/>
        </p:nvGrpSpPr>
        <p:grpSpPr>
          <a:xfrm flipH="1">
            <a:off x="3840633" y="3200176"/>
            <a:ext cx="683699" cy="894150"/>
            <a:chOff x="1932718" y="3124199"/>
            <a:chExt cx="507114" cy="2011682"/>
          </a:xfrm>
        </p:grpSpPr>
        <p:sp>
          <p:nvSpPr>
            <p:cNvPr id="94" name="Line 21">
              <a:extLst>
                <a:ext uri="{FF2B5EF4-FFF2-40B4-BE49-F238E27FC236}">
                  <a16:creationId xmlns:a16="http://schemas.microsoft.com/office/drawing/2014/main" id="{1B2D9FE8-FE0B-ED4F-A9D3-C14424B07E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4707" y="3124201"/>
              <a:ext cx="0" cy="201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5" name="Line 22">
              <a:extLst>
                <a:ext uri="{FF2B5EF4-FFF2-40B4-BE49-F238E27FC236}">
                  <a16:creationId xmlns:a16="http://schemas.microsoft.com/office/drawing/2014/main" id="{EF74F43D-BF98-284F-A293-FEE2B03E0D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718" y="3124199"/>
              <a:ext cx="5071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6" name="Line 21">
              <a:extLst>
                <a:ext uri="{FF2B5EF4-FFF2-40B4-BE49-F238E27FC236}">
                  <a16:creationId xmlns:a16="http://schemas.microsoft.com/office/drawing/2014/main" id="{FA034054-0A37-0D4D-B212-285AB2D5A7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5121" y="3124199"/>
              <a:ext cx="0" cy="3646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97" name="Group 36">
            <a:extLst>
              <a:ext uri="{FF2B5EF4-FFF2-40B4-BE49-F238E27FC236}">
                <a16:creationId xmlns:a16="http://schemas.microsoft.com/office/drawing/2014/main" id="{CFFCB5BE-ED44-B94B-A04D-C9343CAB2329}"/>
              </a:ext>
            </a:extLst>
          </p:cNvPr>
          <p:cNvGrpSpPr/>
          <p:nvPr/>
        </p:nvGrpSpPr>
        <p:grpSpPr>
          <a:xfrm flipH="1">
            <a:off x="5674327" y="3507014"/>
            <a:ext cx="679396" cy="844251"/>
            <a:chOff x="1928007" y="3124199"/>
            <a:chExt cx="517289" cy="2011682"/>
          </a:xfrm>
        </p:grpSpPr>
        <p:sp>
          <p:nvSpPr>
            <p:cNvPr id="98" name="Line 21">
              <a:extLst>
                <a:ext uri="{FF2B5EF4-FFF2-40B4-BE49-F238E27FC236}">
                  <a16:creationId xmlns:a16="http://schemas.microsoft.com/office/drawing/2014/main" id="{A793747D-41B0-294D-B663-08FB871062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4707" y="3124201"/>
              <a:ext cx="0" cy="201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9" name="Line 22">
              <a:extLst>
                <a:ext uri="{FF2B5EF4-FFF2-40B4-BE49-F238E27FC236}">
                  <a16:creationId xmlns:a16="http://schemas.microsoft.com/office/drawing/2014/main" id="{019B2BA8-2526-3044-BBDF-FF43C2610D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8007" y="3124200"/>
              <a:ext cx="51728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0" name="Line 21">
              <a:extLst>
                <a:ext uri="{FF2B5EF4-FFF2-40B4-BE49-F238E27FC236}">
                  <a16:creationId xmlns:a16="http://schemas.microsoft.com/office/drawing/2014/main" id="{6E2C3F21-234B-134D-96A8-E809CCEF5F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2373" y="3124199"/>
              <a:ext cx="0" cy="3646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1" name="Group 36">
            <a:extLst>
              <a:ext uri="{FF2B5EF4-FFF2-40B4-BE49-F238E27FC236}">
                <a16:creationId xmlns:a16="http://schemas.microsoft.com/office/drawing/2014/main" id="{3E6796AD-4596-A44A-A906-ADCAC39B36F2}"/>
              </a:ext>
            </a:extLst>
          </p:cNvPr>
          <p:cNvGrpSpPr/>
          <p:nvPr/>
        </p:nvGrpSpPr>
        <p:grpSpPr>
          <a:xfrm flipH="1">
            <a:off x="7485910" y="3870846"/>
            <a:ext cx="679396" cy="495534"/>
            <a:chOff x="1928007" y="3124199"/>
            <a:chExt cx="517289" cy="2011682"/>
          </a:xfrm>
        </p:grpSpPr>
        <p:sp>
          <p:nvSpPr>
            <p:cNvPr id="102" name="Line 21">
              <a:extLst>
                <a:ext uri="{FF2B5EF4-FFF2-40B4-BE49-F238E27FC236}">
                  <a16:creationId xmlns:a16="http://schemas.microsoft.com/office/drawing/2014/main" id="{3D37EA68-9012-CF4A-ADBB-3D7716ADA0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4707" y="3124201"/>
              <a:ext cx="0" cy="201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3" name="Line 22">
              <a:extLst>
                <a:ext uri="{FF2B5EF4-FFF2-40B4-BE49-F238E27FC236}">
                  <a16:creationId xmlns:a16="http://schemas.microsoft.com/office/drawing/2014/main" id="{8A4E9D72-B8DC-0D4E-A704-BD444197B9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8007" y="3124200"/>
              <a:ext cx="51728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4" name="Line 21">
              <a:extLst>
                <a:ext uri="{FF2B5EF4-FFF2-40B4-BE49-F238E27FC236}">
                  <a16:creationId xmlns:a16="http://schemas.microsoft.com/office/drawing/2014/main" id="{DBC37150-710A-3E46-A8B0-9F35E41E10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2373" y="3124199"/>
              <a:ext cx="0" cy="3646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Veränderung</a:t>
            </a:r>
            <a:r>
              <a:rPr lang="en-US" b="1" dirty="0"/>
              <a:t> der </a:t>
            </a:r>
            <a:r>
              <a:rPr lang="en-US" b="1" dirty="0" err="1"/>
              <a:t>Knochenmineraldichte</a:t>
            </a:r>
            <a:r>
              <a:rPr lang="en-US" b="1" dirty="0"/>
              <a:t> </a:t>
            </a:r>
            <a:r>
              <a:rPr lang="en-US" b="1" dirty="0" err="1"/>
              <a:t>nach</a:t>
            </a:r>
            <a:r>
              <a:rPr lang="en-US" b="1" dirty="0"/>
              <a:t> 12 </a:t>
            </a:r>
            <a:r>
              <a:rPr lang="en-US" b="1" dirty="0" err="1"/>
              <a:t>Monaten</a:t>
            </a:r>
            <a:endParaRPr lang="de-DE" alt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74811E0-D23C-DD4F-AC94-4CF5A19CCDA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1" y="6075869"/>
            <a:ext cx="3856227" cy="492443"/>
          </a:xfrm>
        </p:spPr>
        <p:txBody>
          <a:bodyPr/>
          <a:lstStyle/>
          <a:p>
            <a:pPr lv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kern="1200" baseline="30000" dirty="0" err="1">
                <a:solidFill>
                  <a:srgbClr val="716F73"/>
                </a:solidFill>
                <a:latin typeface="+mj-lt"/>
              </a:rPr>
              <a:t>a</a:t>
            </a:r>
            <a:r>
              <a:rPr lang="en-US" i="1" kern="1200" dirty="0" err="1">
                <a:solidFill>
                  <a:srgbClr val="716F73"/>
                </a:solidFill>
                <a:latin typeface="+mj-lt"/>
              </a:rPr>
              <a:t>p</a:t>
            </a:r>
            <a:r>
              <a:rPr lang="en-US" kern="1200" dirty="0">
                <a:solidFill>
                  <a:srgbClr val="716F73"/>
                </a:solidFill>
                <a:latin typeface="+mj-lt"/>
              </a:rPr>
              <a:t> &lt; 0,0001 </a:t>
            </a:r>
            <a:r>
              <a:rPr lang="en-US" kern="1200" dirty="0" err="1">
                <a:solidFill>
                  <a:srgbClr val="716F73"/>
                </a:solidFill>
                <a:latin typeface="+mj-lt"/>
              </a:rPr>
              <a:t>für</a:t>
            </a:r>
            <a:r>
              <a:rPr lang="en-US" kern="1200" dirty="0">
                <a:solidFill>
                  <a:srgbClr val="716F73"/>
                </a:solidFill>
                <a:latin typeface="+mj-lt"/>
              </a:rPr>
              <a:t> </a:t>
            </a:r>
            <a:r>
              <a:rPr lang="en-US" kern="1200" dirty="0" err="1">
                <a:solidFill>
                  <a:srgbClr val="716F73"/>
                </a:solidFill>
                <a:latin typeface="+mj-lt"/>
              </a:rPr>
              <a:t>Überlegenheit</a:t>
            </a:r>
            <a:r>
              <a:rPr lang="en-US" kern="1200" dirty="0">
                <a:solidFill>
                  <a:srgbClr val="716F73"/>
                </a:solidFill>
                <a:latin typeface="+mj-lt"/>
              </a:rPr>
              <a:t>; </a:t>
            </a:r>
            <a:r>
              <a:rPr lang="en-US" kern="1200" baseline="30000" dirty="0">
                <a:solidFill>
                  <a:srgbClr val="716F73"/>
                </a:solidFill>
                <a:latin typeface="+mj-lt"/>
                <a:cs typeface="Arial"/>
              </a:rPr>
              <a:t>b </a:t>
            </a:r>
            <a:r>
              <a:rPr lang="en-US" i="1" kern="1200" dirty="0">
                <a:solidFill>
                  <a:srgbClr val="716F73"/>
                </a:solidFill>
                <a:latin typeface="+mj-lt"/>
              </a:rPr>
              <a:t>p</a:t>
            </a:r>
            <a:r>
              <a:rPr lang="en-US" kern="1200" dirty="0">
                <a:solidFill>
                  <a:srgbClr val="716F73"/>
                </a:solidFill>
                <a:latin typeface="+mj-lt"/>
              </a:rPr>
              <a:t> = 0,0184 </a:t>
            </a:r>
            <a:r>
              <a:rPr lang="en-US" kern="1200" dirty="0" err="1">
                <a:solidFill>
                  <a:srgbClr val="716F73"/>
                </a:solidFill>
                <a:latin typeface="+mj-lt"/>
              </a:rPr>
              <a:t>für</a:t>
            </a:r>
            <a:r>
              <a:rPr lang="en-US" kern="1200" dirty="0">
                <a:solidFill>
                  <a:srgbClr val="716F73"/>
                </a:solidFill>
                <a:latin typeface="+mj-lt"/>
              </a:rPr>
              <a:t> </a:t>
            </a:r>
            <a:r>
              <a:rPr lang="en-US" kern="1200" dirty="0" err="1">
                <a:solidFill>
                  <a:srgbClr val="716F73"/>
                </a:solidFill>
                <a:latin typeface="+mj-lt"/>
              </a:rPr>
              <a:t>Überlegenheit</a:t>
            </a:r>
            <a:endParaRPr lang="en-US" kern="1200" dirty="0">
              <a:solidFill>
                <a:srgbClr val="716F73"/>
              </a:solidFill>
              <a:latin typeface="+mj-lt"/>
            </a:endParaRPr>
          </a:p>
          <a:p>
            <a:pPr lv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kern="1200" dirty="0">
                <a:solidFill>
                  <a:srgbClr val="716F73"/>
                </a:solidFill>
                <a:latin typeface="+mj-lt"/>
              </a:rPr>
              <a:t>KI = </a:t>
            </a:r>
            <a:r>
              <a:rPr lang="en-US" kern="1200" dirty="0" err="1">
                <a:solidFill>
                  <a:srgbClr val="716F73"/>
                </a:solidFill>
                <a:latin typeface="+mj-lt"/>
              </a:rPr>
              <a:t>Konfidenzinterval</a:t>
            </a:r>
            <a:endParaRPr lang="en-US" kern="1200" dirty="0">
              <a:solidFill>
                <a:srgbClr val="716F73"/>
              </a:solidFill>
              <a:latin typeface="+mj-lt"/>
            </a:endParaRPr>
          </a:p>
          <a:p>
            <a:pPr lv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sz="200" kern="1200" dirty="0">
              <a:solidFill>
                <a:srgbClr val="716F73"/>
              </a:solidFill>
              <a:latin typeface="+mj-lt"/>
            </a:endParaRPr>
          </a:p>
          <a:p>
            <a:pPr lv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kern="1200" dirty="0" err="1">
                <a:solidFill>
                  <a:srgbClr val="716F73"/>
                </a:solidFill>
                <a:latin typeface="+mj-lt"/>
              </a:rPr>
              <a:t>Adaptiert</a:t>
            </a:r>
            <a:r>
              <a:rPr lang="en-US" kern="1200" dirty="0">
                <a:solidFill>
                  <a:srgbClr val="716F73"/>
                </a:solidFill>
                <a:latin typeface="+mj-lt"/>
              </a:rPr>
              <a:t> </a:t>
            </a:r>
            <a:r>
              <a:rPr lang="en-US" kern="1200" dirty="0" err="1">
                <a:solidFill>
                  <a:srgbClr val="716F73"/>
                </a:solidFill>
                <a:latin typeface="+mj-lt"/>
              </a:rPr>
              <a:t>nach</a:t>
            </a:r>
            <a:r>
              <a:rPr lang="en-US" kern="1200" dirty="0">
                <a:solidFill>
                  <a:srgbClr val="716F73"/>
                </a:solidFill>
                <a:latin typeface="+mj-lt"/>
              </a:rPr>
              <a:t>: Miller PD, et al. </a:t>
            </a:r>
            <a:r>
              <a:rPr lang="en-GB" i="1" kern="1200" dirty="0">
                <a:solidFill>
                  <a:srgbClr val="716F73"/>
                </a:solidFill>
                <a:latin typeface="+mj-lt"/>
              </a:rPr>
              <a:t>J </a:t>
            </a:r>
            <a:r>
              <a:rPr lang="en-GB" i="1" kern="1200" dirty="0" err="1">
                <a:solidFill>
                  <a:srgbClr val="716F73"/>
                </a:solidFill>
                <a:latin typeface="+mj-lt"/>
              </a:rPr>
              <a:t>Clin</a:t>
            </a:r>
            <a:r>
              <a:rPr lang="en-GB" i="1" kern="1200" dirty="0">
                <a:solidFill>
                  <a:srgbClr val="716F73"/>
                </a:solidFill>
                <a:latin typeface="+mj-lt"/>
              </a:rPr>
              <a:t> </a:t>
            </a:r>
            <a:r>
              <a:rPr lang="en-GB" i="1" kern="1200" dirty="0" err="1">
                <a:solidFill>
                  <a:srgbClr val="716F73"/>
                </a:solidFill>
                <a:latin typeface="+mj-lt"/>
              </a:rPr>
              <a:t>Endocrinol</a:t>
            </a:r>
            <a:r>
              <a:rPr lang="en-GB" i="1" kern="1200" dirty="0">
                <a:solidFill>
                  <a:srgbClr val="716F73"/>
                </a:solidFill>
                <a:latin typeface="+mj-lt"/>
              </a:rPr>
              <a:t> </a:t>
            </a:r>
            <a:r>
              <a:rPr lang="en-GB" i="1" kern="1200" dirty="0" err="1">
                <a:solidFill>
                  <a:srgbClr val="716F73"/>
                </a:solidFill>
                <a:latin typeface="+mj-lt"/>
              </a:rPr>
              <a:t>Metab</a:t>
            </a:r>
            <a:r>
              <a:rPr lang="en-GB" kern="1200" dirty="0">
                <a:solidFill>
                  <a:srgbClr val="716F73"/>
                </a:solidFill>
                <a:latin typeface="+mj-lt"/>
              </a:rPr>
              <a:t>. 2016; 101: 3163-70</a:t>
            </a:r>
            <a:endParaRPr lang="en-US" kern="1200" dirty="0">
              <a:solidFill>
                <a:srgbClr val="716F73"/>
              </a:solidFill>
              <a:latin typeface="+mj-lt"/>
            </a:endParaRP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03721F3-2FA7-7142-B82F-DD92CA96F54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16200000" flipH="1">
            <a:off x="-917079" y="3482738"/>
            <a:ext cx="3247597" cy="346630"/>
          </a:xfrm>
        </p:spPr>
        <p:txBody>
          <a:bodyPr/>
          <a:lstStyle/>
          <a:p>
            <a:r>
              <a:rPr lang="de-DE" dirty="0"/>
              <a:t>Prozentuale Veränderung der BMD vs. Baseline (95% KI)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46F6E4D0-1AB9-7443-A422-02A30FDEEB0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81800" y="5899869"/>
            <a:ext cx="1828800" cy="627864"/>
          </a:xfrm>
        </p:spPr>
        <p:txBody>
          <a:bodyPr/>
          <a:lstStyle/>
          <a:p>
            <a:r>
              <a:rPr lang="de-DE" dirty="0">
                <a:latin typeface="+mj-lt"/>
              </a:rPr>
              <a:t>          </a:t>
            </a:r>
            <a:r>
              <a:rPr lang="de-DE" sz="1200" dirty="0" err="1">
                <a:latin typeface="+mj-lt"/>
              </a:rPr>
              <a:t>Denosumab</a:t>
            </a:r>
            <a:endParaRPr lang="de-DE" sz="1200" dirty="0">
              <a:latin typeface="+mj-lt"/>
            </a:endParaRPr>
          </a:p>
          <a:p>
            <a:endParaRPr lang="de-DE" dirty="0">
              <a:latin typeface="+mj-lt"/>
            </a:endParaRPr>
          </a:p>
          <a:p>
            <a:r>
              <a:rPr lang="de-DE" dirty="0">
                <a:latin typeface="+mj-lt"/>
              </a:rPr>
              <a:t>          </a:t>
            </a:r>
            <a:r>
              <a:rPr lang="de-DE" sz="1200" dirty="0" err="1">
                <a:latin typeface="+mj-lt"/>
              </a:rPr>
              <a:t>Zoledronat</a:t>
            </a:r>
            <a:endParaRPr lang="de-DE" sz="1200" dirty="0">
              <a:latin typeface="+mj-lt"/>
            </a:endParaRPr>
          </a:p>
        </p:txBody>
      </p:sp>
      <p:sp>
        <p:nvSpPr>
          <p:cNvPr id="7180" name="Rectangle 63"/>
          <p:cNvSpPr>
            <a:spLocks noChangeArrowheads="1"/>
          </p:cNvSpPr>
          <p:nvPr/>
        </p:nvSpPr>
        <p:spPr bwMode="auto">
          <a:xfrm>
            <a:off x="6903420" y="5943600"/>
            <a:ext cx="144488" cy="14287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181" name="Rectangle 66"/>
          <p:cNvSpPr>
            <a:spLocks noChangeArrowheads="1"/>
          </p:cNvSpPr>
          <p:nvPr/>
        </p:nvSpPr>
        <p:spPr bwMode="auto">
          <a:xfrm>
            <a:off x="6903421" y="6353175"/>
            <a:ext cx="144487" cy="1444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6224" y="5194355"/>
            <a:ext cx="161454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200" b="1" dirty="0">
                <a:latin typeface="+mj-lt"/>
              </a:rPr>
              <a:t>Lendenwirbelsäule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663794" y="5194355"/>
            <a:ext cx="1210588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200" b="1" dirty="0">
                <a:latin typeface="+mj-lt"/>
              </a:rPr>
              <a:t>Gesamthüfte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377407" y="5194355"/>
            <a:ext cx="1253869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200" b="1" dirty="0">
                <a:latin typeface="+mj-lt"/>
              </a:rPr>
              <a:t>Schenkelhals 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220476" y="5194355"/>
            <a:ext cx="139012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200" b="1" dirty="0">
                <a:latin typeface="+mj-lt"/>
              </a:rPr>
              <a:t>Distaler Radius  </a:t>
            </a:r>
          </a:p>
        </p:txBody>
      </p:sp>
    </p:spTree>
    <p:extLst>
      <p:ext uri="{BB962C8B-B14F-4D97-AF65-F5344CB8AC3E}">
        <p14:creationId xmlns:p14="http://schemas.microsoft.com/office/powerpoint/2010/main" val="3748949324"/>
      </p:ext>
    </p:extLst>
  </p:cSld>
  <p:clrMapOvr>
    <a:masterClrMapping/>
  </p:clrMapOvr>
  <p:transition>
    <p:wipe dir="r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 dirty="0"/>
              <a:t>Knochenumbaumarker CTX und P1NP 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FD66BB60-D8F2-A741-BD1E-39638DC90FD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72973" y="1371600"/>
            <a:ext cx="3475227" cy="280987"/>
          </a:xfrm>
        </p:spPr>
        <p:txBody>
          <a:bodyPr/>
          <a:lstStyle/>
          <a:p>
            <a:r>
              <a:rPr lang="de-DE" b="1" dirty="0">
                <a:latin typeface="+mj-lt"/>
              </a:rPr>
              <a:t>Serum CTX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5B72B03-C8CA-EE48-AD2D-691D96B146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5887" y="1371600"/>
            <a:ext cx="3813313" cy="280987"/>
          </a:xfrm>
        </p:spPr>
        <p:txBody>
          <a:bodyPr/>
          <a:lstStyle/>
          <a:p>
            <a:r>
              <a:rPr lang="de-DE" b="1" dirty="0">
                <a:latin typeface="+mj-lt"/>
              </a:rPr>
              <a:t>P1NP</a:t>
            </a:r>
          </a:p>
          <a:p>
            <a:endParaRPr lang="de-DE" b="1" dirty="0">
              <a:latin typeface="+mj-lt"/>
            </a:endParaRP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9AA29B4-CC6C-D044-9B89-56D8B5F692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16200000" flipH="1">
            <a:off x="-517454" y="3108258"/>
            <a:ext cx="2482717" cy="381001"/>
          </a:xfrm>
        </p:spPr>
        <p:txBody>
          <a:bodyPr/>
          <a:lstStyle/>
          <a:p>
            <a:r>
              <a:rPr lang="de-DE" dirty="0">
                <a:latin typeface="+mj-lt"/>
              </a:rPr>
              <a:t>Serum CTX, Median </a:t>
            </a:r>
            <a:r>
              <a:rPr lang="de-DE" dirty="0" err="1">
                <a:latin typeface="+mj-lt"/>
              </a:rPr>
              <a:t>pg</a:t>
            </a:r>
            <a:r>
              <a:rPr lang="de-DE" dirty="0">
                <a:latin typeface="+mj-lt"/>
              </a:rPr>
              <a:t>/ml (IQR)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F028AA3C-1F19-6C49-B0BC-22A48490C0A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71600" y="5086497"/>
            <a:ext cx="7268512" cy="231915"/>
          </a:xfrm>
        </p:spPr>
        <p:txBody>
          <a:bodyPr/>
          <a:lstStyle/>
          <a:p>
            <a:r>
              <a:rPr lang="de-DE" dirty="0">
                <a:latin typeface="+mj-lt"/>
              </a:rPr>
              <a:t>Monate</a:t>
            </a:r>
          </a:p>
        </p:txBody>
      </p:sp>
      <p:sp>
        <p:nvSpPr>
          <p:cNvPr id="222" name="Textplatzhalter 1">
            <a:extLst>
              <a:ext uri="{FF2B5EF4-FFF2-40B4-BE49-F238E27FC236}">
                <a16:creationId xmlns:a16="http://schemas.microsoft.com/office/drawing/2014/main" id="{F1FB3893-2A85-6C4D-867C-7B491D41497E}"/>
              </a:ext>
            </a:extLst>
          </p:cNvPr>
          <p:cNvSpPr txBox="1">
            <a:spLocks/>
          </p:cNvSpPr>
          <p:nvPr/>
        </p:nvSpPr>
        <p:spPr bwMode="auto">
          <a:xfrm>
            <a:off x="533399" y="5880075"/>
            <a:ext cx="5943601" cy="615553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>
                <a:lumMod val="50000"/>
                <a:lumOff val="50000"/>
              </a:srgbClr>
            </a:solidFill>
            <a:miter lim="800000"/>
            <a:headEnd/>
            <a:tailEnd/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800">
                <a:solidFill>
                  <a:srgbClr val="51515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8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Serum CTX LLOQ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liegt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bei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40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pg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/ml; Serum P1NP LLOQ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liegt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bei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5 µg/l;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Diehorizontale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Linie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repräsentiert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den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prämenopausalen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Rerferenzbereich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lv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IQR =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Interquartilbereich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; LLOQ = lower limit of quantification</a:t>
            </a:r>
          </a:p>
          <a:p>
            <a:pPr lv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sz="2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lv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dirty="0" err="1">
                <a:solidFill>
                  <a:srgbClr val="716F73"/>
                </a:solidFill>
              </a:rPr>
              <a:t>Adaptiert</a:t>
            </a:r>
            <a:r>
              <a:rPr lang="en-US" dirty="0">
                <a:solidFill>
                  <a:srgbClr val="716F73"/>
                </a:solidFill>
              </a:rPr>
              <a:t> </a:t>
            </a:r>
            <a:r>
              <a:rPr lang="en-US" dirty="0" err="1">
                <a:solidFill>
                  <a:srgbClr val="716F73"/>
                </a:solidFill>
              </a:rPr>
              <a:t>nach</a:t>
            </a:r>
            <a:r>
              <a:rPr lang="en-US" dirty="0">
                <a:solidFill>
                  <a:srgbClr val="716F73"/>
                </a:solidFill>
              </a:rPr>
              <a:t>: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Miller PD, et al.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J 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Clin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Endocrinol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Metab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. 2016; 101: 3163-70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317" name="Textplatzhalter 8">
            <a:extLst>
              <a:ext uri="{FF2B5EF4-FFF2-40B4-BE49-F238E27FC236}">
                <a16:creationId xmlns:a16="http://schemas.microsoft.com/office/drawing/2014/main" id="{F149A8C6-3526-8A4B-BAF5-F147D36211AB}"/>
              </a:ext>
            </a:extLst>
          </p:cNvPr>
          <p:cNvSpPr txBox="1">
            <a:spLocks/>
          </p:cNvSpPr>
          <p:nvPr/>
        </p:nvSpPr>
        <p:spPr bwMode="auto">
          <a:xfrm>
            <a:off x="6781800" y="6029135"/>
            <a:ext cx="1828800" cy="49859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25400" dist="25400" dir="2700000" algn="tl" rotWithShape="0">
              <a:prstClr val="black">
                <a:alpha val="25000"/>
              </a:prstClr>
            </a:outerShdw>
            <a:softEdge rad="0"/>
          </a:effec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800">
                <a:solidFill>
                  <a:srgbClr val="51515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None/>
              <a:defRPr sz="800">
                <a:solidFill>
                  <a:srgbClr val="515151"/>
                </a:solidFill>
                <a:latin typeface="+mn-lt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None/>
              <a:defRPr sz="8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kern="0">
                <a:latin typeface="+mj-lt"/>
              </a:rPr>
              <a:t>          Denosumab</a:t>
            </a:r>
          </a:p>
          <a:p>
            <a:endParaRPr lang="de-DE" kern="0">
              <a:latin typeface="+mj-lt"/>
            </a:endParaRPr>
          </a:p>
          <a:p>
            <a:r>
              <a:rPr lang="de-DE" kern="0">
                <a:latin typeface="+mj-lt"/>
              </a:rPr>
              <a:t>          Zoledronat</a:t>
            </a:r>
            <a:endParaRPr lang="de-DE" kern="0" dirty="0">
              <a:latin typeface="+mj-lt"/>
            </a:endParaRPr>
          </a:p>
        </p:txBody>
      </p:sp>
      <p:sp>
        <p:nvSpPr>
          <p:cNvPr id="318" name="Rectangle 63">
            <a:extLst>
              <a:ext uri="{FF2B5EF4-FFF2-40B4-BE49-F238E27FC236}">
                <a16:creationId xmlns:a16="http://schemas.microsoft.com/office/drawing/2014/main" id="{7EBDC539-AF3B-3E40-840A-EE08D1F18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3420" y="6080395"/>
            <a:ext cx="108000" cy="108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19" name="Rectangle 66">
            <a:extLst>
              <a:ext uri="{FF2B5EF4-FFF2-40B4-BE49-F238E27FC236}">
                <a16:creationId xmlns:a16="http://schemas.microsoft.com/office/drawing/2014/main" id="{6D9FA9CF-3DCE-9645-91C3-7C1580849B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3420" y="6370046"/>
            <a:ext cx="108000" cy="108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20" name="Line 77">
            <a:extLst>
              <a:ext uri="{FF2B5EF4-FFF2-40B4-BE49-F238E27FC236}">
                <a16:creationId xmlns:a16="http://schemas.microsoft.com/office/drawing/2014/main" id="{6852248A-6D84-E645-8F28-0DC1E0E7980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3884" y="6422849"/>
            <a:ext cx="307975" cy="0"/>
          </a:xfrm>
          <a:prstGeom prst="line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21" name="Line 80">
            <a:extLst>
              <a:ext uri="{FF2B5EF4-FFF2-40B4-BE49-F238E27FC236}">
                <a16:creationId xmlns:a16="http://schemas.microsoft.com/office/drawing/2014/main" id="{2ED80FDE-FF93-1549-935B-BCD18D611D0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510" y="6132801"/>
            <a:ext cx="307975" cy="0"/>
          </a:xfrm>
          <a:prstGeom prst="line">
            <a:avLst/>
          </a:prstGeom>
          <a:noFill/>
          <a:ln w="1905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 charset="0"/>
            </a:endParaRPr>
          </a:p>
        </p:txBody>
      </p:sp>
      <p:grpSp>
        <p:nvGrpSpPr>
          <p:cNvPr id="322" name="Gruppieren 321">
            <a:extLst>
              <a:ext uri="{FF2B5EF4-FFF2-40B4-BE49-F238E27FC236}">
                <a16:creationId xmlns:a16="http://schemas.microsoft.com/office/drawing/2014/main" id="{A22E5FC4-69A3-274D-AE9C-865BBC3E26F9}"/>
              </a:ext>
            </a:extLst>
          </p:cNvPr>
          <p:cNvGrpSpPr/>
          <p:nvPr/>
        </p:nvGrpSpPr>
        <p:grpSpPr>
          <a:xfrm>
            <a:off x="906315" y="1905000"/>
            <a:ext cx="3957638" cy="3232599"/>
            <a:chOff x="662170" y="2441759"/>
            <a:chExt cx="3957638" cy="3232599"/>
          </a:xfrm>
        </p:grpSpPr>
        <p:graphicFrame>
          <p:nvGraphicFramePr>
            <p:cNvPr id="323" name="Content Placeholder 12">
              <a:extLst>
                <a:ext uri="{FF2B5EF4-FFF2-40B4-BE49-F238E27FC236}">
                  <a16:creationId xmlns:a16="http://schemas.microsoft.com/office/drawing/2014/main" id="{9A27DFE7-49A8-E54F-B1F1-1C9916BF5002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97419219"/>
                </p:ext>
              </p:extLst>
            </p:nvPr>
          </p:nvGraphicFramePr>
          <p:xfrm>
            <a:off x="662170" y="2441759"/>
            <a:ext cx="3957638" cy="323259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324" name="Straight Connector 3">
              <a:extLst>
                <a:ext uri="{FF2B5EF4-FFF2-40B4-BE49-F238E27FC236}">
                  <a16:creationId xmlns:a16="http://schemas.microsoft.com/office/drawing/2014/main" id="{41257A56-3446-E94F-B3AC-9FF757B3E287}"/>
                </a:ext>
              </a:extLst>
            </p:cNvPr>
            <p:cNvCxnSpPr/>
            <p:nvPr/>
          </p:nvCxnSpPr>
          <p:spPr bwMode="auto">
            <a:xfrm>
              <a:off x="1285848" y="2870480"/>
              <a:ext cx="3061718" cy="0"/>
            </a:xfrm>
            <a:prstGeom prst="line">
              <a:avLst/>
            </a:prstGeom>
            <a:noFill/>
            <a:ln w="12700" cap="flat" cmpd="sng" algn="ctr">
              <a:solidFill>
                <a:srgbClr val="000000">
                  <a:lumMod val="75000"/>
                </a:srgb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5" name="Straight Connector 55">
              <a:extLst>
                <a:ext uri="{FF2B5EF4-FFF2-40B4-BE49-F238E27FC236}">
                  <a16:creationId xmlns:a16="http://schemas.microsoft.com/office/drawing/2014/main" id="{9B5E5320-C379-CC4C-89A6-C57082F03D50}"/>
                </a:ext>
              </a:extLst>
            </p:cNvPr>
            <p:cNvCxnSpPr/>
            <p:nvPr/>
          </p:nvCxnSpPr>
          <p:spPr bwMode="auto">
            <a:xfrm>
              <a:off x="1285848" y="4683456"/>
              <a:ext cx="3061718" cy="0"/>
            </a:xfrm>
            <a:prstGeom prst="line">
              <a:avLst/>
            </a:prstGeom>
            <a:noFill/>
            <a:ln w="12700" cap="flat" cmpd="sng" algn="ctr">
              <a:solidFill>
                <a:srgbClr val="000000">
                  <a:lumMod val="75000"/>
                </a:srgb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326" name="Group 144">
              <a:extLst>
                <a:ext uri="{FF2B5EF4-FFF2-40B4-BE49-F238E27FC236}">
                  <a16:creationId xmlns:a16="http://schemas.microsoft.com/office/drawing/2014/main" id="{044C681C-A3E9-EA43-A8FC-67CC26571582}"/>
                </a:ext>
              </a:extLst>
            </p:cNvPr>
            <p:cNvGrpSpPr/>
            <p:nvPr/>
          </p:nvGrpSpPr>
          <p:grpSpPr>
            <a:xfrm>
              <a:off x="1976866" y="5057918"/>
              <a:ext cx="91361" cy="73152"/>
              <a:chOff x="8686800" y="3276600"/>
              <a:chExt cx="54864" cy="381000"/>
            </a:xfrm>
          </p:grpSpPr>
          <p:cxnSp>
            <p:nvCxnSpPr>
              <p:cNvPr id="384" name="Straight Connector 145">
                <a:extLst>
                  <a:ext uri="{FF2B5EF4-FFF2-40B4-BE49-F238E27FC236}">
                    <a16:creationId xmlns:a16="http://schemas.microsoft.com/office/drawing/2014/main" id="{5B3226E0-34C0-F94C-9B7F-A6C7D3EA4D6B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5" name="Straight Connector 147">
                <a:extLst>
                  <a:ext uri="{FF2B5EF4-FFF2-40B4-BE49-F238E27FC236}">
                    <a16:creationId xmlns:a16="http://schemas.microsoft.com/office/drawing/2014/main" id="{72901318-AF2F-2F44-9BCF-FEFE75E8CAD8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27" name="Group 132">
              <a:extLst>
                <a:ext uri="{FF2B5EF4-FFF2-40B4-BE49-F238E27FC236}">
                  <a16:creationId xmlns:a16="http://schemas.microsoft.com/office/drawing/2014/main" id="{BF5C90C5-E8DE-A841-A8E0-E5F7CE43A4D6}"/>
                </a:ext>
              </a:extLst>
            </p:cNvPr>
            <p:cNvGrpSpPr/>
            <p:nvPr/>
          </p:nvGrpSpPr>
          <p:grpSpPr>
            <a:xfrm>
              <a:off x="1236269" y="4339771"/>
              <a:ext cx="75294" cy="429739"/>
              <a:chOff x="8686800" y="3276600"/>
              <a:chExt cx="54864" cy="381000"/>
            </a:xfrm>
          </p:grpSpPr>
          <p:cxnSp>
            <p:nvCxnSpPr>
              <p:cNvPr id="381" name="Straight Connector 133">
                <a:extLst>
                  <a:ext uri="{FF2B5EF4-FFF2-40B4-BE49-F238E27FC236}">
                    <a16:creationId xmlns:a16="http://schemas.microsoft.com/office/drawing/2014/main" id="{478EC061-3A79-7F43-B9D4-4D4EF83D52AE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2" name="Straight Connector 134">
                <a:extLst>
                  <a:ext uri="{FF2B5EF4-FFF2-40B4-BE49-F238E27FC236}">
                    <a16:creationId xmlns:a16="http://schemas.microsoft.com/office/drawing/2014/main" id="{C89E291B-8D4A-BD47-9DA7-9913F3D77C9E}"/>
                  </a:ext>
                </a:extLst>
              </p:cNvPr>
              <p:cNvCxnSpPr/>
              <p:nvPr/>
            </p:nvCxnSpPr>
            <p:spPr bwMode="auto">
              <a:xfrm>
                <a:off x="8686800" y="3657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3" name="Straight Connector 135">
                <a:extLst>
                  <a:ext uri="{FF2B5EF4-FFF2-40B4-BE49-F238E27FC236}">
                    <a16:creationId xmlns:a16="http://schemas.microsoft.com/office/drawing/2014/main" id="{84628A3D-9376-F948-BC07-31B0EAA76F06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28" name="Group 140">
              <a:extLst>
                <a:ext uri="{FF2B5EF4-FFF2-40B4-BE49-F238E27FC236}">
                  <a16:creationId xmlns:a16="http://schemas.microsoft.com/office/drawing/2014/main" id="{70B5FB1C-2690-5649-92F6-39C5E3EEBA03}"/>
                </a:ext>
              </a:extLst>
            </p:cNvPr>
            <p:cNvGrpSpPr/>
            <p:nvPr/>
          </p:nvGrpSpPr>
          <p:grpSpPr>
            <a:xfrm>
              <a:off x="1981200" y="4846284"/>
              <a:ext cx="91361" cy="128016"/>
              <a:chOff x="8686800" y="3276600"/>
              <a:chExt cx="54864" cy="381000"/>
            </a:xfrm>
          </p:grpSpPr>
          <p:cxnSp>
            <p:nvCxnSpPr>
              <p:cNvPr id="378" name="Straight Connector 141">
                <a:extLst>
                  <a:ext uri="{FF2B5EF4-FFF2-40B4-BE49-F238E27FC236}">
                    <a16:creationId xmlns:a16="http://schemas.microsoft.com/office/drawing/2014/main" id="{BF525B4E-21A8-1340-82B2-3D6AEB0D4D05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9" name="Straight Connector 142">
                <a:extLst>
                  <a:ext uri="{FF2B5EF4-FFF2-40B4-BE49-F238E27FC236}">
                    <a16:creationId xmlns:a16="http://schemas.microsoft.com/office/drawing/2014/main" id="{DA8E8C60-DDE4-AB4D-86E7-AC9CD236370B}"/>
                  </a:ext>
                </a:extLst>
              </p:cNvPr>
              <p:cNvCxnSpPr/>
              <p:nvPr/>
            </p:nvCxnSpPr>
            <p:spPr bwMode="auto">
              <a:xfrm>
                <a:off x="8686800" y="3657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0" name="Straight Connector 143">
                <a:extLst>
                  <a:ext uri="{FF2B5EF4-FFF2-40B4-BE49-F238E27FC236}">
                    <a16:creationId xmlns:a16="http://schemas.microsoft.com/office/drawing/2014/main" id="{5BEB8A41-0A0A-5343-AF47-995F7F6089E5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29" name="Group 148">
              <a:extLst>
                <a:ext uri="{FF2B5EF4-FFF2-40B4-BE49-F238E27FC236}">
                  <a16:creationId xmlns:a16="http://schemas.microsoft.com/office/drawing/2014/main" id="{27DFD53D-8B14-F241-A701-419F7F8EED43}"/>
                </a:ext>
              </a:extLst>
            </p:cNvPr>
            <p:cNvGrpSpPr/>
            <p:nvPr/>
          </p:nvGrpSpPr>
          <p:grpSpPr>
            <a:xfrm>
              <a:off x="2722090" y="4896396"/>
              <a:ext cx="91361" cy="173736"/>
              <a:chOff x="8686800" y="3276600"/>
              <a:chExt cx="54864" cy="381000"/>
            </a:xfrm>
          </p:grpSpPr>
          <p:cxnSp>
            <p:nvCxnSpPr>
              <p:cNvPr id="375" name="Straight Connector 149">
                <a:extLst>
                  <a:ext uri="{FF2B5EF4-FFF2-40B4-BE49-F238E27FC236}">
                    <a16:creationId xmlns:a16="http://schemas.microsoft.com/office/drawing/2014/main" id="{EC451043-9725-A34B-A021-17585BC01EFF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6" name="Straight Connector 150">
                <a:extLst>
                  <a:ext uri="{FF2B5EF4-FFF2-40B4-BE49-F238E27FC236}">
                    <a16:creationId xmlns:a16="http://schemas.microsoft.com/office/drawing/2014/main" id="{B6C3A96E-34FC-5D4B-9E75-9180193D066D}"/>
                  </a:ext>
                </a:extLst>
              </p:cNvPr>
              <p:cNvCxnSpPr/>
              <p:nvPr/>
            </p:nvCxnSpPr>
            <p:spPr bwMode="auto">
              <a:xfrm>
                <a:off x="8686800" y="3657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7" name="Straight Connector 151">
                <a:extLst>
                  <a:ext uri="{FF2B5EF4-FFF2-40B4-BE49-F238E27FC236}">
                    <a16:creationId xmlns:a16="http://schemas.microsoft.com/office/drawing/2014/main" id="{BB0083CB-4656-7F49-8FF5-72EF81F908E9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30" name="Group 152">
              <a:extLst>
                <a:ext uri="{FF2B5EF4-FFF2-40B4-BE49-F238E27FC236}">
                  <a16:creationId xmlns:a16="http://schemas.microsoft.com/office/drawing/2014/main" id="{4A811FCA-2682-3044-BD48-C8A2CA5E21A3}"/>
                </a:ext>
              </a:extLst>
            </p:cNvPr>
            <p:cNvGrpSpPr/>
            <p:nvPr/>
          </p:nvGrpSpPr>
          <p:grpSpPr>
            <a:xfrm>
              <a:off x="2723705" y="4572000"/>
              <a:ext cx="91361" cy="283464"/>
              <a:chOff x="8686800" y="3276600"/>
              <a:chExt cx="54864" cy="381000"/>
            </a:xfrm>
          </p:grpSpPr>
          <p:cxnSp>
            <p:nvCxnSpPr>
              <p:cNvPr id="372" name="Straight Connector 153">
                <a:extLst>
                  <a:ext uri="{FF2B5EF4-FFF2-40B4-BE49-F238E27FC236}">
                    <a16:creationId xmlns:a16="http://schemas.microsoft.com/office/drawing/2014/main" id="{FE4C65E8-1E58-4B4B-99EA-633165E7E62C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3" name="Straight Connector 154">
                <a:extLst>
                  <a:ext uri="{FF2B5EF4-FFF2-40B4-BE49-F238E27FC236}">
                    <a16:creationId xmlns:a16="http://schemas.microsoft.com/office/drawing/2014/main" id="{284817E8-B4ED-8E47-9C08-D165DF9D6C60}"/>
                  </a:ext>
                </a:extLst>
              </p:cNvPr>
              <p:cNvCxnSpPr/>
              <p:nvPr/>
            </p:nvCxnSpPr>
            <p:spPr bwMode="auto">
              <a:xfrm>
                <a:off x="8686800" y="3657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4" name="Straight Connector 155">
                <a:extLst>
                  <a:ext uri="{FF2B5EF4-FFF2-40B4-BE49-F238E27FC236}">
                    <a16:creationId xmlns:a16="http://schemas.microsoft.com/office/drawing/2014/main" id="{1AA1B559-3F2A-354A-B8C5-C6CCCFA35D8B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31" name="Group 156">
              <a:extLst>
                <a:ext uri="{FF2B5EF4-FFF2-40B4-BE49-F238E27FC236}">
                  <a16:creationId xmlns:a16="http://schemas.microsoft.com/office/drawing/2014/main" id="{6F25494B-8E2E-9E41-9007-542157C4F4D4}"/>
                </a:ext>
              </a:extLst>
            </p:cNvPr>
            <p:cNvGrpSpPr/>
            <p:nvPr/>
          </p:nvGrpSpPr>
          <p:grpSpPr>
            <a:xfrm>
              <a:off x="3471623" y="4546764"/>
              <a:ext cx="91361" cy="265176"/>
              <a:chOff x="8686800" y="3276600"/>
              <a:chExt cx="54864" cy="381000"/>
            </a:xfrm>
          </p:grpSpPr>
          <p:cxnSp>
            <p:nvCxnSpPr>
              <p:cNvPr id="369" name="Straight Connector 157">
                <a:extLst>
                  <a:ext uri="{FF2B5EF4-FFF2-40B4-BE49-F238E27FC236}">
                    <a16:creationId xmlns:a16="http://schemas.microsoft.com/office/drawing/2014/main" id="{88A9D7DF-AB62-AE41-A8BF-8DD0ADFA9D8D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0" name="Straight Connector 158">
                <a:extLst>
                  <a:ext uri="{FF2B5EF4-FFF2-40B4-BE49-F238E27FC236}">
                    <a16:creationId xmlns:a16="http://schemas.microsoft.com/office/drawing/2014/main" id="{64CF89DB-1E5E-D94A-A680-AA2CA3BDE6A3}"/>
                  </a:ext>
                </a:extLst>
              </p:cNvPr>
              <p:cNvCxnSpPr/>
              <p:nvPr/>
            </p:nvCxnSpPr>
            <p:spPr bwMode="auto">
              <a:xfrm>
                <a:off x="8686800" y="3657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1" name="Straight Connector 159">
                <a:extLst>
                  <a:ext uri="{FF2B5EF4-FFF2-40B4-BE49-F238E27FC236}">
                    <a16:creationId xmlns:a16="http://schemas.microsoft.com/office/drawing/2014/main" id="{BB908CDD-07E1-8D4A-A261-2DFED9894C7A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32" name="Group 160">
              <a:extLst>
                <a:ext uri="{FF2B5EF4-FFF2-40B4-BE49-F238E27FC236}">
                  <a16:creationId xmlns:a16="http://schemas.microsoft.com/office/drawing/2014/main" id="{742A81AF-2F20-E144-868D-6277CFAC1BA7}"/>
                </a:ext>
              </a:extLst>
            </p:cNvPr>
            <p:cNvGrpSpPr/>
            <p:nvPr/>
          </p:nvGrpSpPr>
          <p:grpSpPr>
            <a:xfrm>
              <a:off x="4199305" y="4487132"/>
              <a:ext cx="91361" cy="210312"/>
              <a:chOff x="8686800" y="3276600"/>
              <a:chExt cx="54864" cy="381000"/>
            </a:xfrm>
          </p:grpSpPr>
          <p:cxnSp>
            <p:nvCxnSpPr>
              <p:cNvPr id="366" name="Straight Connector 161">
                <a:extLst>
                  <a:ext uri="{FF2B5EF4-FFF2-40B4-BE49-F238E27FC236}">
                    <a16:creationId xmlns:a16="http://schemas.microsoft.com/office/drawing/2014/main" id="{1CD27457-73F9-E548-9F95-4D8A0557F9C5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7" name="Straight Connector 162">
                <a:extLst>
                  <a:ext uri="{FF2B5EF4-FFF2-40B4-BE49-F238E27FC236}">
                    <a16:creationId xmlns:a16="http://schemas.microsoft.com/office/drawing/2014/main" id="{B6A1BB22-3EBE-6C48-B8AB-AC3BFD3CC16E}"/>
                  </a:ext>
                </a:extLst>
              </p:cNvPr>
              <p:cNvCxnSpPr/>
              <p:nvPr/>
            </p:nvCxnSpPr>
            <p:spPr bwMode="auto">
              <a:xfrm>
                <a:off x="8686800" y="3657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8" name="Straight Connector 163">
                <a:extLst>
                  <a:ext uri="{FF2B5EF4-FFF2-40B4-BE49-F238E27FC236}">
                    <a16:creationId xmlns:a16="http://schemas.microsoft.com/office/drawing/2014/main" id="{02CF4C9A-2F59-8746-81C7-56FFA85A7DB8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33" name="Group 168">
              <a:extLst>
                <a:ext uri="{FF2B5EF4-FFF2-40B4-BE49-F238E27FC236}">
                  <a16:creationId xmlns:a16="http://schemas.microsoft.com/office/drawing/2014/main" id="{4BB9C762-8FD6-B44A-9E93-BA522331613F}"/>
                </a:ext>
              </a:extLst>
            </p:cNvPr>
            <p:cNvGrpSpPr/>
            <p:nvPr/>
          </p:nvGrpSpPr>
          <p:grpSpPr>
            <a:xfrm>
              <a:off x="4199305" y="4759474"/>
              <a:ext cx="91361" cy="310896"/>
              <a:chOff x="8686800" y="3276600"/>
              <a:chExt cx="54864" cy="381000"/>
            </a:xfrm>
          </p:grpSpPr>
          <p:cxnSp>
            <p:nvCxnSpPr>
              <p:cNvPr id="363" name="Straight Connector 169">
                <a:extLst>
                  <a:ext uri="{FF2B5EF4-FFF2-40B4-BE49-F238E27FC236}">
                    <a16:creationId xmlns:a16="http://schemas.microsoft.com/office/drawing/2014/main" id="{8045C07E-0D5B-5D49-BA5E-CD1B141CB062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4" name="Straight Connector 170">
                <a:extLst>
                  <a:ext uri="{FF2B5EF4-FFF2-40B4-BE49-F238E27FC236}">
                    <a16:creationId xmlns:a16="http://schemas.microsoft.com/office/drawing/2014/main" id="{90C8E462-4936-2547-8F4B-7F736D662C80}"/>
                  </a:ext>
                </a:extLst>
              </p:cNvPr>
              <p:cNvCxnSpPr/>
              <p:nvPr/>
            </p:nvCxnSpPr>
            <p:spPr bwMode="auto">
              <a:xfrm>
                <a:off x="8686800" y="3657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5" name="Straight Connector 171">
                <a:extLst>
                  <a:ext uri="{FF2B5EF4-FFF2-40B4-BE49-F238E27FC236}">
                    <a16:creationId xmlns:a16="http://schemas.microsoft.com/office/drawing/2014/main" id="{CF38F26B-2B95-4D46-BAFA-7475F7B3B84E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34" name="Group 172">
              <a:extLst>
                <a:ext uri="{FF2B5EF4-FFF2-40B4-BE49-F238E27FC236}">
                  <a16:creationId xmlns:a16="http://schemas.microsoft.com/office/drawing/2014/main" id="{32727DC1-95DF-4A46-9283-80EF371D0471}"/>
                </a:ext>
              </a:extLst>
            </p:cNvPr>
            <p:cNvGrpSpPr/>
            <p:nvPr/>
          </p:nvGrpSpPr>
          <p:grpSpPr>
            <a:xfrm>
              <a:off x="3457582" y="5065798"/>
              <a:ext cx="91361" cy="64008"/>
              <a:chOff x="8686800" y="3276600"/>
              <a:chExt cx="54864" cy="381000"/>
            </a:xfrm>
          </p:grpSpPr>
          <p:cxnSp>
            <p:nvCxnSpPr>
              <p:cNvPr id="361" name="Straight Connector 173">
                <a:extLst>
                  <a:ext uri="{FF2B5EF4-FFF2-40B4-BE49-F238E27FC236}">
                    <a16:creationId xmlns:a16="http://schemas.microsoft.com/office/drawing/2014/main" id="{7F225B90-7201-AD44-AD7E-3E9AE13324C2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2" name="Straight Connector 175">
                <a:extLst>
                  <a:ext uri="{FF2B5EF4-FFF2-40B4-BE49-F238E27FC236}">
                    <a16:creationId xmlns:a16="http://schemas.microsoft.com/office/drawing/2014/main" id="{0653CC60-6C5A-9C4A-9443-E218886B176D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35" name="Group 176">
              <a:extLst>
                <a:ext uri="{FF2B5EF4-FFF2-40B4-BE49-F238E27FC236}">
                  <a16:creationId xmlns:a16="http://schemas.microsoft.com/office/drawing/2014/main" id="{618EE504-1D9C-284E-A48B-297F6341ECC0}"/>
                </a:ext>
              </a:extLst>
            </p:cNvPr>
            <p:cNvGrpSpPr/>
            <p:nvPr/>
          </p:nvGrpSpPr>
          <p:grpSpPr>
            <a:xfrm>
              <a:off x="1478138" y="5070132"/>
              <a:ext cx="91361" cy="64008"/>
              <a:chOff x="8686800" y="3276600"/>
              <a:chExt cx="54864" cy="381000"/>
            </a:xfrm>
          </p:grpSpPr>
          <p:cxnSp>
            <p:nvCxnSpPr>
              <p:cNvPr id="359" name="Straight Connector 177">
                <a:extLst>
                  <a:ext uri="{FF2B5EF4-FFF2-40B4-BE49-F238E27FC236}">
                    <a16:creationId xmlns:a16="http://schemas.microsoft.com/office/drawing/2014/main" id="{FF2284DC-2491-2549-91FD-15CE2809030B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0" name="Straight Connector 179">
                <a:extLst>
                  <a:ext uri="{FF2B5EF4-FFF2-40B4-BE49-F238E27FC236}">
                    <a16:creationId xmlns:a16="http://schemas.microsoft.com/office/drawing/2014/main" id="{CFD8CBAD-54B9-6A4C-AD6F-9D9FE87B3B4E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36" name="Group 180">
              <a:extLst>
                <a:ext uri="{FF2B5EF4-FFF2-40B4-BE49-F238E27FC236}">
                  <a16:creationId xmlns:a16="http://schemas.microsoft.com/office/drawing/2014/main" id="{68E6C96A-CB8F-FC4D-BFF0-3A7290A685DB}"/>
                </a:ext>
              </a:extLst>
            </p:cNvPr>
            <p:cNvGrpSpPr/>
            <p:nvPr/>
          </p:nvGrpSpPr>
          <p:grpSpPr>
            <a:xfrm>
              <a:off x="1326096" y="5018916"/>
              <a:ext cx="91361" cy="64008"/>
              <a:chOff x="8686800" y="3276600"/>
              <a:chExt cx="54864" cy="381000"/>
            </a:xfrm>
          </p:grpSpPr>
          <p:cxnSp>
            <p:nvCxnSpPr>
              <p:cNvPr id="357" name="Straight Connector 181">
                <a:extLst>
                  <a:ext uri="{FF2B5EF4-FFF2-40B4-BE49-F238E27FC236}">
                    <a16:creationId xmlns:a16="http://schemas.microsoft.com/office/drawing/2014/main" id="{DE8532B3-658D-B443-B455-6BFF58D40C4F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8" name="Straight Connector 183">
                <a:extLst>
                  <a:ext uri="{FF2B5EF4-FFF2-40B4-BE49-F238E27FC236}">
                    <a16:creationId xmlns:a16="http://schemas.microsoft.com/office/drawing/2014/main" id="{F23F3081-AE6A-CF45-AC0E-F179CC7907F7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37" name="Group 185">
              <a:extLst>
                <a:ext uri="{FF2B5EF4-FFF2-40B4-BE49-F238E27FC236}">
                  <a16:creationId xmlns:a16="http://schemas.microsoft.com/office/drawing/2014/main" id="{1601AFB9-039F-A44A-9E7E-0E1D9D453CF4}"/>
                </a:ext>
              </a:extLst>
            </p:cNvPr>
            <p:cNvGrpSpPr/>
            <p:nvPr/>
          </p:nvGrpSpPr>
          <p:grpSpPr>
            <a:xfrm>
              <a:off x="1234394" y="4392182"/>
              <a:ext cx="75294" cy="429739"/>
              <a:chOff x="8686800" y="3276600"/>
              <a:chExt cx="54864" cy="381000"/>
            </a:xfrm>
          </p:grpSpPr>
          <p:cxnSp>
            <p:nvCxnSpPr>
              <p:cNvPr id="354" name="Straight Connector 186">
                <a:extLst>
                  <a:ext uri="{FF2B5EF4-FFF2-40B4-BE49-F238E27FC236}">
                    <a16:creationId xmlns:a16="http://schemas.microsoft.com/office/drawing/2014/main" id="{3659AF04-DE31-C544-8E38-C2DE7FA90814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5" name="Straight Connector 187">
                <a:extLst>
                  <a:ext uri="{FF2B5EF4-FFF2-40B4-BE49-F238E27FC236}">
                    <a16:creationId xmlns:a16="http://schemas.microsoft.com/office/drawing/2014/main" id="{52AE02C7-654B-4A4F-8F08-35535AC9811D}"/>
                  </a:ext>
                </a:extLst>
              </p:cNvPr>
              <p:cNvCxnSpPr/>
              <p:nvPr/>
            </p:nvCxnSpPr>
            <p:spPr bwMode="auto">
              <a:xfrm>
                <a:off x="8686800" y="3657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6" name="Straight Connector 188">
                <a:extLst>
                  <a:ext uri="{FF2B5EF4-FFF2-40B4-BE49-F238E27FC236}">
                    <a16:creationId xmlns:a16="http://schemas.microsoft.com/office/drawing/2014/main" id="{EF8FADA7-AEF4-8F40-8052-E1BE14E469C2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338" name="Oval 337">
              <a:extLst>
                <a:ext uri="{FF2B5EF4-FFF2-40B4-BE49-F238E27FC236}">
                  <a16:creationId xmlns:a16="http://schemas.microsoft.com/office/drawing/2014/main" id="{B0E1D492-8918-444B-961D-C3841163EA38}"/>
                </a:ext>
              </a:extLst>
            </p:cNvPr>
            <p:cNvSpPr/>
            <p:nvPr/>
          </p:nvSpPr>
          <p:spPr bwMode="auto">
            <a:xfrm>
              <a:off x="1241580" y="4545996"/>
              <a:ext cx="73152" cy="7315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39" name="Oval 338">
              <a:extLst>
                <a:ext uri="{FF2B5EF4-FFF2-40B4-BE49-F238E27FC236}">
                  <a16:creationId xmlns:a16="http://schemas.microsoft.com/office/drawing/2014/main" id="{AFD4E308-A6C2-D542-8673-4A7017EDC3B9}"/>
                </a:ext>
              </a:extLst>
            </p:cNvPr>
            <p:cNvSpPr/>
            <p:nvPr/>
          </p:nvSpPr>
          <p:spPr bwMode="auto">
            <a:xfrm>
              <a:off x="1336928" y="5036582"/>
              <a:ext cx="73152" cy="7315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40" name="Oval 339">
              <a:extLst>
                <a:ext uri="{FF2B5EF4-FFF2-40B4-BE49-F238E27FC236}">
                  <a16:creationId xmlns:a16="http://schemas.microsoft.com/office/drawing/2014/main" id="{4D6208B0-01E3-3F40-844A-1E0E85B93267}"/>
                </a:ext>
              </a:extLst>
            </p:cNvPr>
            <p:cNvSpPr/>
            <p:nvPr/>
          </p:nvSpPr>
          <p:spPr bwMode="auto">
            <a:xfrm>
              <a:off x="1497286" y="4984574"/>
              <a:ext cx="73152" cy="7315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41" name="Oval 340">
              <a:extLst>
                <a:ext uri="{FF2B5EF4-FFF2-40B4-BE49-F238E27FC236}">
                  <a16:creationId xmlns:a16="http://schemas.microsoft.com/office/drawing/2014/main" id="{006F3442-FB22-B14E-A243-09CA80F8AFD2}"/>
                </a:ext>
              </a:extLst>
            </p:cNvPr>
            <p:cNvSpPr/>
            <p:nvPr/>
          </p:nvSpPr>
          <p:spPr bwMode="auto">
            <a:xfrm>
              <a:off x="1994202" y="4876224"/>
              <a:ext cx="73152" cy="7315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42" name="Oval 341">
              <a:extLst>
                <a:ext uri="{FF2B5EF4-FFF2-40B4-BE49-F238E27FC236}">
                  <a16:creationId xmlns:a16="http://schemas.microsoft.com/office/drawing/2014/main" id="{39364669-2D97-6044-ACA5-F86D26C50734}"/>
                </a:ext>
              </a:extLst>
            </p:cNvPr>
            <p:cNvSpPr/>
            <p:nvPr/>
          </p:nvSpPr>
          <p:spPr bwMode="auto">
            <a:xfrm>
              <a:off x="2735058" y="4720200"/>
              <a:ext cx="73152" cy="7315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43" name="Oval 342">
              <a:extLst>
                <a:ext uri="{FF2B5EF4-FFF2-40B4-BE49-F238E27FC236}">
                  <a16:creationId xmlns:a16="http://schemas.microsoft.com/office/drawing/2014/main" id="{CADA8CFC-5F06-6E45-AA26-B131D2667790}"/>
                </a:ext>
              </a:extLst>
            </p:cNvPr>
            <p:cNvSpPr/>
            <p:nvPr/>
          </p:nvSpPr>
          <p:spPr bwMode="auto">
            <a:xfrm>
              <a:off x="3480248" y="4664250"/>
              <a:ext cx="73152" cy="7315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44" name="Oval 343">
              <a:extLst>
                <a:ext uri="{FF2B5EF4-FFF2-40B4-BE49-F238E27FC236}">
                  <a16:creationId xmlns:a16="http://schemas.microsoft.com/office/drawing/2014/main" id="{ACFF3A3B-4DC9-7144-9BC1-1C00D5106556}"/>
                </a:ext>
              </a:extLst>
            </p:cNvPr>
            <p:cNvSpPr/>
            <p:nvPr/>
          </p:nvSpPr>
          <p:spPr bwMode="auto">
            <a:xfrm>
              <a:off x="4208819" y="4577962"/>
              <a:ext cx="73152" cy="7315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45" name="Oval 344">
              <a:extLst>
                <a:ext uri="{FF2B5EF4-FFF2-40B4-BE49-F238E27FC236}">
                  <a16:creationId xmlns:a16="http://schemas.microsoft.com/office/drawing/2014/main" id="{6653E45A-C106-B044-BF88-AEB19553BF0B}"/>
                </a:ext>
              </a:extLst>
            </p:cNvPr>
            <p:cNvSpPr/>
            <p:nvPr/>
          </p:nvSpPr>
          <p:spPr bwMode="auto">
            <a:xfrm>
              <a:off x="4208409" y="4963430"/>
              <a:ext cx="73152" cy="7315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46" name="Oval 345">
              <a:extLst>
                <a:ext uri="{FF2B5EF4-FFF2-40B4-BE49-F238E27FC236}">
                  <a16:creationId xmlns:a16="http://schemas.microsoft.com/office/drawing/2014/main" id="{FF3920B7-8600-4E4E-9E87-EE7CF4DB504B}"/>
                </a:ext>
              </a:extLst>
            </p:cNvPr>
            <p:cNvSpPr/>
            <p:nvPr/>
          </p:nvSpPr>
          <p:spPr bwMode="auto">
            <a:xfrm>
              <a:off x="3472776" y="5057236"/>
              <a:ext cx="73152" cy="7315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rPr>
                <a:t> 	</a:t>
              </a:r>
            </a:p>
          </p:txBody>
        </p:sp>
        <p:sp>
          <p:nvSpPr>
            <p:cNvPr id="347" name="Oval 346">
              <a:extLst>
                <a:ext uri="{FF2B5EF4-FFF2-40B4-BE49-F238E27FC236}">
                  <a16:creationId xmlns:a16="http://schemas.microsoft.com/office/drawing/2014/main" id="{C02763EE-8D08-6C49-AE7A-88D78B15572F}"/>
                </a:ext>
              </a:extLst>
            </p:cNvPr>
            <p:cNvSpPr/>
            <p:nvPr/>
          </p:nvSpPr>
          <p:spPr bwMode="auto">
            <a:xfrm>
              <a:off x="2731194" y="4992170"/>
              <a:ext cx="73152" cy="7315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348" name="Oval 347">
              <a:extLst>
                <a:ext uri="{FF2B5EF4-FFF2-40B4-BE49-F238E27FC236}">
                  <a16:creationId xmlns:a16="http://schemas.microsoft.com/office/drawing/2014/main" id="{44FD7FFD-F334-1043-B5B6-9FD1C1BCB782}"/>
                </a:ext>
              </a:extLst>
            </p:cNvPr>
            <p:cNvSpPr/>
            <p:nvPr/>
          </p:nvSpPr>
          <p:spPr bwMode="auto">
            <a:xfrm>
              <a:off x="1495474" y="5072540"/>
              <a:ext cx="73152" cy="7315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rPr>
                <a:t> 	</a:t>
              </a:r>
            </a:p>
          </p:txBody>
        </p:sp>
        <p:sp>
          <p:nvSpPr>
            <p:cNvPr id="349" name="Oval 348">
              <a:extLst>
                <a:ext uri="{FF2B5EF4-FFF2-40B4-BE49-F238E27FC236}">
                  <a16:creationId xmlns:a16="http://schemas.microsoft.com/office/drawing/2014/main" id="{1D6A6F97-EC85-BD44-8354-4F5F9A8FBE20}"/>
                </a:ext>
              </a:extLst>
            </p:cNvPr>
            <p:cNvSpPr/>
            <p:nvPr/>
          </p:nvSpPr>
          <p:spPr bwMode="auto">
            <a:xfrm>
              <a:off x="1333120" y="5076874"/>
              <a:ext cx="73152" cy="7315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rPr>
                <a:t> 			</a:t>
              </a:r>
            </a:p>
          </p:txBody>
        </p:sp>
        <p:sp>
          <p:nvSpPr>
            <p:cNvPr id="350" name="Oval 349">
              <a:extLst>
                <a:ext uri="{FF2B5EF4-FFF2-40B4-BE49-F238E27FC236}">
                  <a16:creationId xmlns:a16="http://schemas.microsoft.com/office/drawing/2014/main" id="{092EE93D-B38E-B749-BF6E-150A8BA2805E}"/>
                </a:ext>
              </a:extLst>
            </p:cNvPr>
            <p:cNvSpPr/>
            <p:nvPr/>
          </p:nvSpPr>
          <p:spPr bwMode="auto">
            <a:xfrm>
              <a:off x="1989612" y="5063872"/>
              <a:ext cx="73152" cy="7315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rPr>
                <a:t> 	</a:t>
              </a:r>
            </a:p>
          </p:txBody>
        </p:sp>
        <p:sp>
          <p:nvSpPr>
            <p:cNvPr id="351" name="Freeform 14">
              <a:extLst>
                <a:ext uri="{FF2B5EF4-FFF2-40B4-BE49-F238E27FC236}">
                  <a16:creationId xmlns:a16="http://schemas.microsoft.com/office/drawing/2014/main" id="{63A6EE8F-E63E-EA4F-B45B-5CF83275B3E3}"/>
                </a:ext>
              </a:extLst>
            </p:cNvPr>
            <p:cNvSpPr/>
            <p:nvPr/>
          </p:nvSpPr>
          <p:spPr bwMode="auto">
            <a:xfrm>
              <a:off x="1288473" y="4607626"/>
              <a:ext cx="2962893" cy="463138"/>
            </a:xfrm>
            <a:custGeom>
              <a:avLst/>
              <a:gdLst>
                <a:gd name="connsiteX0" fmla="*/ 0 w 2962893"/>
                <a:gd name="connsiteY0" fmla="*/ 0 h 463138"/>
                <a:gd name="connsiteX1" fmla="*/ 83127 w 2962893"/>
                <a:gd name="connsiteY1" fmla="*/ 463138 h 463138"/>
                <a:gd name="connsiteX2" fmla="*/ 249382 w 2962893"/>
                <a:gd name="connsiteY2" fmla="*/ 409699 h 463138"/>
                <a:gd name="connsiteX3" fmla="*/ 748145 w 2962893"/>
                <a:gd name="connsiteY3" fmla="*/ 302821 h 463138"/>
                <a:gd name="connsiteX4" fmla="*/ 1484415 w 2962893"/>
                <a:gd name="connsiteY4" fmla="*/ 142504 h 463138"/>
                <a:gd name="connsiteX5" fmla="*/ 2238498 w 2962893"/>
                <a:gd name="connsiteY5" fmla="*/ 89065 h 463138"/>
                <a:gd name="connsiteX6" fmla="*/ 2962893 w 2962893"/>
                <a:gd name="connsiteY6" fmla="*/ 11875 h 463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62893" h="463138">
                  <a:moveTo>
                    <a:pt x="0" y="0"/>
                  </a:moveTo>
                  <a:lnTo>
                    <a:pt x="83127" y="463138"/>
                  </a:lnTo>
                  <a:lnTo>
                    <a:pt x="249382" y="409699"/>
                  </a:lnTo>
                  <a:lnTo>
                    <a:pt x="748145" y="302821"/>
                  </a:lnTo>
                  <a:lnTo>
                    <a:pt x="1484415" y="142504"/>
                  </a:lnTo>
                  <a:lnTo>
                    <a:pt x="2238498" y="89065"/>
                  </a:lnTo>
                  <a:lnTo>
                    <a:pt x="2962893" y="11875"/>
                  </a:lnTo>
                </a:path>
              </a:pathLst>
            </a:custGeom>
            <a:noFill/>
            <a:ln w="1905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352" name="Oval 351">
              <a:extLst>
                <a:ext uri="{FF2B5EF4-FFF2-40B4-BE49-F238E27FC236}">
                  <a16:creationId xmlns:a16="http://schemas.microsoft.com/office/drawing/2014/main" id="{698AF8EA-E489-064F-9C36-E5E075D456BD}"/>
                </a:ext>
              </a:extLst>
            </p:cNvPr>
            <p:cNvSpPr/>
            <p:nvPr/>
          </p:nvSpPr>
          <p:spPr bwMode="auto">
            <a:xfrm>
              <a:off x="1239584" y="4570188"/>
              <a:ext cx="73152" cy="7315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</a:rPr>
                <a:t> 	</a:t>
              </a:r>
            </a:p>
          </p:txBody>
        </p:sp>
        <p:sp>
          <p:nvSpPr>
            <p:cNvPr id="353" name="Freeform 15">
              <a:extLst>
                <a:ext uri="{FF2B5EF4-FFF2-40B4-BE49-F238E27FC236}">
                  <a16:creationId xmlns:a16="http://schemas.microsoft.com/office/drawing/2014/main" id="{A54ADFD5-E022-8042-B54D-7EA94DB3FEAD}"/>
                </a:ext>
              </a:extLst>
            </p:cNvPr>
            <p:cNvSpPr/>
            <p:nvPr/>
          </p:nvSpPr>
          <p:spPr bwMode="auto">
            <a:xfrm>
              <a:off x="1282890" y="4612943"/>
              <a:ext cx="2982035" cy="491320"/>
            </a:xfrm>
            <a:custGeom>
              <a:avLst/>
              <a:gdLst>
                <a:gd name="connsiteX0" fmla="*/ 0 w 2982035"/>
                <a:gd name="connsiteY0" fmla="*/ 0 h 491320"/>
                <a:gd name="connsiteX1" fmla="*/ 88710 w 2982035"/>
                <a:gd name="connsiteY1" fmla="*/ 484496 h 491320"/>
                <a:gd name="connsiteX2" fmla="*/ 259307 w 2982035"/>
                <a:gd name="connsiteY2" fmla="*/ 491320 h 491320"/>
                <a:gd name="connsiteX3" fmla="*/ 757450 w 2982035"/>
                <a:gd name="connsiteY3" fmla="*/ 470848 h 491320"/>
                <a:gd name="connsiteX4" fmla="*/ 1487606 w 2982035"/>
                <a:gd name="connsiteY4" fmla="*/ 409433 h 491320"/>
                <a:gd name="connsiteX5" fmla="*/ 2245056 w 2982035"/>
                <a:gd name="connsiteY5" fmla="*/ 477672 h 491320"/>
                <a:gd name="connsiteX6" fmla="*/ 2982035 w 2982035"/>
                <a:gd name="connsiteY6" fmla="*/ 382138 h 491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82035" h="491320">
                  <a:moveTo>
                    <a:pt x="0" y="0"/>
                  </a:moveTo>
                  <a:lnTo>
                    <a:pt x="88710" y="484496"/>
                  </a:lnTo>
                  <a:lnTo>
                    <a:pt x="259307" y="491320"/>
                  </a:lnTo>
                  <a:lnTo>
                    <a:pt x="757450" y="470848"/>
                  </a:lnTo>
                  <a:lnTo>
                    <a:pt x="1487606" y="409433"/>
                  </a:lnTo>
                  <a:lnTo>
                    <a:pt x="2245056" y="477672"/>
                  </a:lnTo>
                  <a:lnTo>
                    <a:pt x="2982035" y="382138"/>
                  </a:lnTo>
                </a:path>
              </a:pathLst>
            </a:custGeom>
            <a:noFill/>
            <a:ln w="19050" cap="flat" cmpd="sng" algn="ctr">
              <a:solidFill>
                <a:schemeClr val="accent3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</p:grpSp>
      <p:grpSp>
        <p:nvGrpSpPr>
          <p:cNvPr id="386" name="Gruppieren 385">
            <a:extLst>
              <a:ext uri="{FF2B5EF4-FFF2-40B4-BE49-F238E27FC236}">
                <a16:creationId xmlns:a16="http://schemas.microsoft.com/office/drawing/2014/main" id="{69E73CC9-04F6-C84D-BBD4-D6D350B7539F}"/>
              </a:ext>
            </a:extLst>
          </p:cNvPr>
          <p:cNvGrpSpPr/>
          <p:nvPr/>
        </p:nvGrpSpPr>
        <p:grpSpPr>
          <a:xfrm>
            <a:off x="5088671" y="1932990"/>
            <a:ext cx="3918474" cy="3172484"/>
            <a:chOff x="4844526" y="2469749"/>
            <a:chExt cx="3918474" cy="3172484"/>
          </a:xfrm>
        </p:grpSpPr>
        <p:graphicFrame>
          <p:nvGraphicFramePr>
            <p:cNvPr id="387" name="Content Placeholder 12">
              <a:extLst>
                <a:ext uri="{FF2B5EF4-FFF2-40B4-BE49-F238E27FC236}">
                  <a16:creationId xmlns:a16="http://schemas.microsoft.com/office/drawing/2014/main" id="{B88559B5-630B-C149-86AB-B41A9A12305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133715467"/>
                </p:ext>
              </p:extLst>
            </p:nvPr>
          </p:nvGraphicFramePr>
          <p:xfrm>
            <a:off x="4844526" y="2469749"/>
            <a:ext cx="3918474" cy="31724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cxnSp>
          <p:nvCxnSpPr>
            <p:cNvPr id="388" name="Straight Connector 39">
              <a:extLst>
                <a:ext uri="{FF2B5EF4-FFF2-40B4-BE49-F238E27FC236}">
                  <a16:creationId xmlns:a16="http://schemas.microsoft.com/office/drawing/2014/main" id="{0DE4D371-F073-934C-9694-21ADE31F34AD}"/>
                </a:ext>
              </a:extLst>
            </p:cNvPr>
            <p:cNvCxnSpPr/>
            <p:nvPr/>
          </p:nvCxnSpPr>
          <p:spPr bwMode="auto">
            <a:xfrm>
              <a:off x="5325114" y="3210015"/>
              <a:ext cx="3070853" cy="0"/>
            </a:xfrm>
            <a:prstGeom prst="line">
              <a:avLst/>
            </a:prstGeom>
            <a:noFill/>
            <a:ln w="12700" cap="flat" cmpd="sng" algn="ctr">
              <a:solidFill>
                <a:srgbClr val="000000">
                  <a:lumMod val="75000"/>
                </a:srgb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9" name="Straight Connector 56">
              <a:extLst>
                <a:ext uri="{FF2B5EF4-FFF2-40B4-BE49-F238E27FC236}">
                  <a16:creationId xmlns:a16="http://schemas.microsoft.com/office/drawing/2014/main" id="{CD22EB59-1160-FB4D-A36F-A8A5B27C94EB}"/>
                </a:ext>
              </a:extLst>
            </p:cNvPr>
            <p:cNvCxnSpPr/>
            <p:nvPr/>
          </p:nvCxnSpPr>
          <p:spPr bwMode="auto">
            <a:xfrm>
              <a:off x="5325114" y="4645512"/>
              <a:ext cx="3072159" cy="0"/>
            </a:xfrm>
            <a:prstGeom prst="line">
              <a:avLst/>
            </a:prstGeom>
            <a:noFill/>
            <a:ln w="12700" cap="flat" cmpd="sng" algn="ctr">
              <a:solidFill>
                <a:srgbClr val="000000">
                  <a:lumMod val="75000"/>
                </a:srgb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390" name="Group 13">
              <a:extLst>
                <a:ext uri="{FF2B5EF4-FFF2-40B4-BE49-F238E27FC236}">
                  <a16:creationId xmlns:a16="http://schemas.microsoft.com/office/drawing/2014/main" id="{AEF81FE3-0099-3343-BCF2-E8C491B99795}"/>
                </a:ext>
              </a:extLst>
            </p:cNvPr>
            <p:cNvGrpSpPr/>
            <p:nvPr/>
          </p:nvGrpSpPr>
          <p:grpSpPr>
            <a:xfrm>
              <a:off x="5378772" y="4050392"/>
              <a:ext cx="64008" cy="601803"/>
              <a:chOff x="8686800" y="3276600"/>
              <a:chExt cx="54864" cy="381000"/>
            </a:xfrm>
          </p:grpSpPr>
          <p:cxnSp>
            <p:nvCxnSpPr>
              <p:cNvPr id="745" name="Straight Connector 8">
                <a:extLst>
                  <a:ext uri="{FF2B5EF4-FFF2-40B4-BE49-F238E27FC236}">
                    <a16:creationId xmlns:a16="http://schemas.microsoft.com/office/drawing/2014/main" id="{876CDE83-6287-5843-9E9D-460650E1A5E0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46" name="Straight Connector 79">
                <a:extLst>
                  <a:ext uri="{FF2B5EF4-FFF2-40B4-BE49-F238E27FC236}">
                    <a16:creationId xmlns:a16="http://schemas.microsoft.com/office/drawing/2014/main" id="{9543B619-1A6F-AC47-B27A-B44C4BCE80F5}"/>
                  </a:ext>
                </a:extLst>
              </p:cNvPr>
              <p:cNvCxnSpPr/>
              <p:nvPr/>
            </p:nvCxnSpPr>
            <p:spPr bwMode="auto">
              <a:xfrm>
                <a:off x="8686800" y="3657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47" name="Straight Connector 10">
                <a:extLst>
                  <a:ext uri="{FF2B5EF4-FFF2-40B4-BE49-F238E27FC236}">
                    <a16:creationId xmlns:a16="http://schemas.microsoft.com/office/drawing/2014/main" id="{E4841F7D-90EB-DA46-953C-C783C593DB4C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91" name="Group 80">
              <a:extLst>
                <a:ext uri="{FF2B5EF4-FFF2-40B4-BE49-F238E27FC236}">
                  <a16:creationId xmlns:a16="http://schemas.microsoft.com/office/drawing/2014/main" id="{3F3198D5-B6FC-3148-9BE6-2659962830B2}"/>
                </a:ext>
              </a:extLst>
            </p:cNvPr>
            <p:cNvGrpSpPr/>
            <p:nvPr/>
          </p:nvGrpSpPr>
          <p:grpSpPr>
            <a:xfrm>
              <a:off x="5374572" y="4246812"/>
              <a:ext cx="64008" cy="374904"/>
              <a:chOff x="8686800" y="3276600"/>
              <a:chExt cx="54864" cy="381000"/>
            </a:xfrm>
          </p:grpSpPr>
          <p:cxnSp>
            <p:nvCxnSpPr>
              <p:cNvPr id="742" name="Straight Connector 81">
                <a:extLst>
                  <a:ext uri="{FF2B5EF4-FFF2-40B4-BE49-F238E27FC236}">
                    <a16:creationId xmlns:a16="http://schemas.microsoft.com/office/drawing/2014/main" id="{29480211-0FB8-7547-8E13-EAE5E42D7578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43" name="Straight Connector 82">
                <a:extLst>
                  <a:ext uri="{FF2B5EF4-FFF2-40B4-BE49-F238E27FC236}">
                    <a16:creationId xmlns:a16="http://schemas.microsoft.com/office/drawing/2014/main" id="{839A5E62-8846-B544-AA69-DC4DE1510BD0}"/>
                  </a:ext>
                </a:extLst>
              </p:cNvPr>
              <p:cNvCxnSpPr/>
              <p:nvPr/>
            </p:nvCxnSpPr>
            <p:spPr bwMode="auto">
              <a:xfrm>
                <a:off x="8686800" y="3657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44" name="Straight Connector 83">
                <a:extLst>
                  <a:ext uri="{FF2B5EF4-FFF2-40B4-BE49-F238E27FC236}">
                    <a16:creationId xmlns:a16="http://schemas.microsoft.com/office/drawing/2014/main" id="{4B09FC80-1575-3740-BB0A-35C23A328CFB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92" name="Group 84">
              <a:extLst>
                <a:ext uri="{FF2B5EF4-FFF2-40B4-BE49-F238E27FC236}">
                  <a16:creationId xmlns:a16="http://schemas.microsoft.com/office/drawing/2014/main" id="{615D2885-080F-EA43-B64E-9EA967BAF3EC}"/>
                </a:ext>
              </a:extLst>
            </p:cNvPr>
            <p:cNvGrpSpPr/>
            <p:nvPr/>
          </p:nvGrpSpPr>
          <p:grpSpPr>
            <a:xfrm>
              <a:off x="5539842" y="4296890"/>
              <a:ext cx="64008" cy="457200"/>
              <a:chOff x="8686800" y="3276600"/>
              <a:chExt cx="54864" cy="381000"/>
            </a:xfrm>
          </p:grpSpPr>
          <p:cxnSp>
            <p:nvCxnSpPr>
              <p:cNvPr id="739" name="Straight Connector 85">
                <a:extLst>
                  <a:ext uri="{FF2B5EF4-FFF2-40B4-BE49-F238E27FC236}">
                    <a16:creationId xmlns:a16="http://schemas.microsoft.com/office/drawing/2014/main" id="{A8C3988E-F8F3-B448-A749-2DA876ED6AF6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40" name="Straight Connector 86">
                <a:extLst>
                  <a:ext uri="{FF2B5EF4-FFF2-40B4-BE49-F238E27FC236}">
                    <a16:creationId xmlns:a16="http://schemas.microsoft.com/office/drawing/2014/main" id="{C0CA05C5-BE34-CD4D-A944-C2075D72E3E7}"/>
                  </a:ext>
                </a:extLst>
              </p:cNvPr>
              <p:cNvCxnSpPr/>
              <p:nvPr/>
            </p:nvCxnSpPr>
            <p:spPr bwMode="auto">
              <a:xfrm>
                <a:off x="8686800" y="3657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41" name="Straight Connector 87">
                <a:extLst>
                  <a:ext uri="{FF2B5EF4-FFF2-40B4-BE49-F238E27FC236}">
                    <a16:creationId xmlns:a16="http://schemas.microsoft.com/office/drawing/2014/main" id="{5840F999-A048-724B-9B20-C35A34BD0747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93" name="Group 88">
              <a:extLst>
                <a:ext uri="{FF2B5EF4-FFF2-40B4-BE49-F238E27FC236}">
                  <a16:creationId xmlns:a16="http://schemas.microsoft.com/office/drawing/2014/main" id="{EA4CF062-ACF4-054B-B146-228CD7E90C3A}"/>
                </a:ext>
              </a:extLst>
            </p:cNvPr>
            <p:cNvGrpSpPr/>
            <p:nvPr/>
          </p:nvGrpSpPr>
          <p:grpSpPr>
            <a:xfrm>
              <a:off x="6042800" y="4748152"/>
              <a:ext cx="64008" cy="201168"/>
              <a:chOff x="8686800" y="3276600"/>
              <a:chExt cx="54864" cy="381000"/>
            </a:xfrm>
          </p:grpSpPr>
          <p:cxnSp>
            <p:nvCxnSpPr>
              <p:cNvPr id="736" name="Straight Connector 89">
                <a:extLst>
                  <a:ext uri="{FF2B5EF4-FFF2-40B4-BE49-F238E27FC236}">
                    <a16:creationId xmlns:a16="http://schemas.microsoft.com/office/drawing/2014/main" id="{98F00298-CE1E-974B-B02A-1F6A5C1079F0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37" name="Straight Connector 90">
                <a:extLst>
                  <a:ext uri="{FF2B5EF4-FFF2-40B4-BE49-F238E27FC236}">
                    <a16:creationId xmlns:a16="http://schemas.microsoft.com/office/drawing/2014/main" id="{BF0964AC-539D-A54A-BF69-FA12095C653A}"/>
                  </a:ext>
                </a:extLst>
              </p:cNvPr>
              <p:cNvCxnSpPr/>
              <p:nvPr/>
            </p:nvCxnSpPr>
            <p:spPr bwMode="auto">
              <a:xfrm>
                <a:off x="8686800" y="3657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38" name="Straight Connector 91">
                <a:extLst>
                  <a:ext uri="{FF2B5EF4-FFF2-40B4-BE49-F238E27FC236}">
                    <a16:creationId xmlns:a16="http://schemas.microsoft.com/office/drawing/2014/main" id="{C8A31AA5-0D18-734E-8BD3-6E060A71FBC4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94" name="Group 92">
              <a:extLst>
                <a:ext uri="{FF2B5EF4-FFF2-40B4-BE49-F238E27FC236}">
                  <a16:creationId xmlns:a16="http://schemas.microsoft.com/office/drawing/2014/main" id="{A4B766F0-D3F9-0B42-9FF5-BA2BE10E02D3}"/>
                </a:ext>
              </a:extLst>
            </p:cNvPr>
            <p:cNvGrpSpPr/>
            <p:nvPr/>
          </p:nvGrpSpPr>
          <p:grpSpPr>
            <a:xfrm>
              <a:off x="6802662" y="4492752"/>
              <a:ext cx="64008" cy="228600"/>
              <a:chOff x="8686800" y="3276600"/>
              <a:chExt cx="54864" cy="381000"/>
            </a:xfrm>
          </p:grpSpPr>
          <p:cxnSp>
            <p:nvCxnSpPr>
              <p:cNvPr id="733" name="Straight Connector 93">
                <a:extLst>
                  <a:ext uri="{FF2B5EF4-FFF2-40B4-BE49-F238E27FC236}">
                    <a16:creationId xmlns:a16="http://schemas.microsoft.com/office/drawing/2014/main" id="{41F88D1B-0545-0246-8918-C28643E3D6CF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34" name="Straight Connector 94">
                <a:extLst>
                  <a:ext uri="{FF2B5EF4-FFF2-40B4-BE49-F238E27FC236}">
                    <a16:creationId xmlns:a16="http://schemas.microsoft.com/office/drawing/2014/main" id="{1BF68609-5830-934B-9B18-1DCCD3A8F3FD}"/>
                  </a:ext>
                </a:extLst>
              </p:cNvPr>
              <p:cNvCxnSpPr/>
              <p:nvPr/>
            </p:nvCxnSpPr>
            <p:spPr bwMode="auto">
              <a:xfrm>
                <a:off x="8686800" y="3657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35" name="Straight Connector 95">
                <a:extLst>
                  <a:ext uri="{FF2B5EF4-FFF2-40B4-BE49-F238E27FC236}">
                    <a16:creationId xmlns:a16="http://schemas.microsoft.com/office/drawing/2014/main" id="{BAFD06B5-3B31-3A4E-8C4F-7AA1C001B0FD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95" name="Group 96">
              <a:extLst>
                <a:ext uri="{FF2B5EF4-FFF2-40B4-BE49-F238E27FC236}">
                  <a16:creationId xmlns:a16="http://schemas.microsoft.com/office/drawing/2014/main" id="{F0D4FEA5-D1B9-E343-A2EC-E56236AE22F1}"/>
                </a:ext>
              </a:extLst>
            </p:cNvPr>
            <p:cNvGrpSpPr/>
            <p:nvPr/>
          </p:nvGrpSpPr>
          <p:grpSpPr>
            <a:xfrm>
              <a:off x="7544710" y="4267042"/>
              <a:ext cx="64008" cy="292608"/>
              <a:chOff x="8686800" y="3276600"/>
              <a:chExt cx="54864" cy="381000"/>
            </a:xfrm>
          </p:grpSpPr>
          <p:cxnSp>
            <p:nvCxnSpPr>
              <p:cNvPr id="730" name="Straight Connector 97">
                <a:extLst>
                  <a:ext uri="{FF2B5EF4-FFF2-40B4-BE49-F238E27FC236}">
                    <a16:creationId xmlns:a16="http://schemas.microsoft.com/office/drawing/2014/main" id="{CC163D79-5559-BE4C-9929-F1584C4BE25D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31" name="Straight Connector 98">
                <a:extLst>
                  <a:ext uri="{FF2B5EF4-FFF2-40B4-BE49-F238E27FC236}">
                    <a16:creationId xmlns:a16="http://schemas.microsoft.com/office/drawing/2014/main" id="{CB9EDFA1-36F0-254B-BF0C-FEC4BF0283D9}"/>
                  </a:ext>
                </a:extLst>
              </p:cNvPr>
              <p:cNvCxnSpPr/>
              <p:nvPr/>
            </p:nvCxnSpPr>
            <p:spPr bwMode="auto">
              <a:xfrm>
                <a:off x="8686800" y="3657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32" name="Straight Connector 99">
                <a:extLst>
                  <a:ext uri="{FF2B5EF4-FFF2-40B4-BE49-F238E27FC236}">
                    <a16:creationId xmlns:a16="http://schemas.microsoft.com/office/drawing/2014/main" id="{FFBECEF8-5C69-1341-BC89-E697D84C743B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96" name="Group 100">
              <a:extLst>
                <a:ext uri="{FF2B5EF4-FFF2-40B4-BE49-F238E27FC236}">
                  <a16:creationId xmlns:a16="http://schemas.microsoft.com/office/drawing/2014/main" id="{3C6DB52B-8E71-1B4D-9AB9-A5F9A18A4799}"/>
                </a:ext>
              </a:extLst>
            </p:cNvPr>
            <p:cNvGrpSpPr/>
            <p:nvPr/>
          </p:nvGrpSpPr>
          <p:grpSpPr>
            <a:xfrm>
              <a:off x="8298634" y="4071022"/>
              <a:ext cx="64008" cy="457200"/>
              <a:chOff x="8686800" y="3276600"/>
              <a:chExt cx="54864" cy="381000"/>
            </a:xfrm>
          </p:grpSpPr>
          <p:cxnSp>
            <p:nvCxnSpPr>
              <p:cNvPr id="727" name="Straight Connector 101">
                <a:extLst>
                  <a:ext uri="{FF2B5EF4-FFF2-40B4-BE49-F238E27FC236}">
                    <a16:creationId xmlns:a16="http://schemas.microsoft.com/office/drawing/2014/main" id="{02F89126-815C-5D4B-90AA-112C72766B2B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28" name="Straight Connector 102">
                <a:extLst>
                  <a:ext uri="{FF2B5EF4-FFF2-40B4-BE49-F238E27FC236}">
                    <a16:creationId xmlns:a16="http://schemas.microsoft.com/office/drawing/2014/main" id="{98D385F7-BFB2-D743-BFC7-6973B6BEF01B}"/>
                  </a:ext>
                </a:extLst>
              </p:cNvPr>
              <p:cNvCxnSpPr/>
              <p:nvPr/>
            </p:nvCxnSpPr>
            <p:spPr bwMode="auto">
              <a:xfrm>
                <a:off x="8686800" y="3657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29" name="Straight Connector 103">
                <a:extLst>
                  <a:ext uri="{FF2B5EF4-FFF2-40B4-BE49-F238E27FC236}">
                    <a16:creationId xmlns:a16="http://schemas.microsoft.com/office/drawing/2014/main" id="{D45FEADC-D807-9743-AAF7-ECD456CB4876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97" name="Group 104">
              <a:extLst>
                <a:ext uri="{FF2B5EF4-FFF2-40B4-BE49-F238E27FC236}">
                  <a16:creationId xmlns:a16="http://schemas.microsoft.com/office/drawing/2014/main" id="{5A570D0E-52A7-1348-B64C-834CD9B00F29}"/>
                </a:ext>
              </a:extLst>
            </p:cNvPr>
            <p:cNvGrpSpPr/>
            <p:nvPr/>
          </p:nvGrpSpPr>
          <p:grpSpPr>
            <a:xfrm>
              <a:off x="8300179" y="4718462"/>
              <a:ext cx="64008" cy="164592"/>
              <a:chOff x="8686800" y="3276600"/>
              <a:chExt cx="54864" cy="381000"/>
            </a:xfrm>
          </p:grpSpPr>
          <p:cxnSp>
            <p:nvCxnSpPr>
              <p:cNvPr id="434" name="Straight Connector 105">
                <a:extLst>
                  <a:ext uri="{FF2B5EF4-FFF2-40B4-BE49-F238E27FC236}">
                    <a16:creationId xmlns:a16="http://schemas.microsoft.com/office/drawing/2014/main" id="{6EBC87BF-C5F0-1144-8F8C-4736F5E0D2E6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25" name="Straight Connector 106">
                <a:extLst>
                  <a:ext uri="{FF2B5EF4-FFF2-40B4-BE49-F238E27FC236}">
                    <a16:creationId xmlns:a16="http://schemas.microsoft.com/office/drawing/2014/main" id="{B1D6443D-D6E0-7A42-8E95-25DBC237BEAE}"/>
                  </a:ext>
                </a:extLst>
              </p:cNvPr>
              <p:cNvCxnSpPr/>
              <p:nvPr/>
            </p:nvCxnSpPr>
            <p:spPr bwMode="auto">
              <a:xfrm>
                <a:off x="8686800" y="3657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26" name="Straight Connector 107">
                <a:extLst>
                  <a:ext uri="{FF2B5EF4-FFF2-40B4-BE49-F238E27FC236}">
                    <a16:creationId xmlns:a16="http://schemas.microsoft.com/office/drawing/2014/main" id="{63553229-CEBB-D94F-ADF5-AD2DEB820B8C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98" name="Group 108">
              <a:extLst>
                <a:ext uri="{FF2B5EF4-FFF2-40B4-BE49-F238E27FC236}">
                  <a16:creationId xmlns:a16="http://schemas.microsoft.com/office/drawing/2014/main" id="{B914A7DB-C4F4-F24A-80F9-3016E1BCD9A0}"/>
                </a:ext>
              </a:extLst>
            </p:cNvPr>
            <p:cNvGrpSpPr/>
            <p:nvPr/>
          </p:nvGrpSpPr>
          <p:grpSpPr>
            <a:xfrm>
              <a:off x="7543958" y="4799494"/>
              <a:ext cx="64008" cy="182880"/>
              <a:chOff x="8686800" y="3276600"/>
              <a:chExt cx="54864" cy="381000"/>
            </a:xfrm>
          </p:grpSpPr>
          <p:cxnSp>
            <p:nvCxnSpPr>
              <p:cNvPr id="431" name="Straight Connector 109">
                <a:extLst>
                  <a:ext uri="{FF2B5EF4-FFF2-40B4-BE49-F238E27FC236}">
                    <a16:creationId xmlns:a16="http://schemas.microsoft.com/office/drawing/2014/main" id="{B681A779-2548-A64D-A402-836D0305E6B8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2" name="Straight Connector 110">
                <a:extLst>
                  <a:ext uri="{FF2B5EF4-FFF2-40B4-BE49-F238E27FC236}">
                    <a16:creationId xmlns:a16="http://schemas.microsoft.com/office/drawing/2014/main" id="{BC341416-3699-CC43-8ED3-B80527C4F418}"/>
                  </a:ext>
                </a:extLst>
              </p:cNvPr>
              <p:cNvCxnSpPr/>
              <p:nvPr/>
            </p:nvCxnSpPr>
            <p:spPr bwMode="auto">
              <a:xfrm>
                <a:off x="8686800" y="3657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3" name="Straight Connector 111">
                <a:extLst>
                  <a:ext uri="{FF2B5EF4-FFF2-40B4-BE49-F238E27FC236}">
                    <a16:creationId xmlns:a16="http://schemas.microsoft.com/office/drawing/2014/main" id="{F4583DB9-D349-6648-AC72-A15932839230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99" name="Group 112">
              <a:extLst>
                <a:ext uri="{FF2B5EF4-FFF2-40B4-BE49-F238E27FC236}">
                  <a16:creationId xmlns:a16="http://schemas.microsoft.com/office/drawing/2014/main" id="{5DBF93BC-F901-B247-9D8D-3B61F06485EA}"/>
                </a:ext>
              </a:extLst>
            </p:cNvPr>
            <p:cNvGrpSpPr/>
            <p:nvPr/>
          </p:nvGrpSpPr>
          <p:grpSpPr>
            <a:xfrm>
              <a:off x="6799613" y="4718462"/>
              <a:ext cx="64008" cy="201168"/>
              <a:chOff x="8686800" y="3276600"/>
              <a:chExt cx="54864" cy="381000"/>
            </a:xfrm>
          </p:grpSpPr>
          <p:cxnSp>
            <p:nvCxnSpPr>
              <p:cNvPr id="428" name="Straight Connector 113">
                <a:extLst>
                  <a:ext uri="{FF2B5EF4-FFF2-40B4-BE49-F238E27FC236}">
                    <a16:creationId xmlns:a16="http://schemas.microsoft.com/office/drawing/2014/main" id="{3D881FEA-26AB-7146-8890-FBE24D35AADC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9" name="Straight Connector 114">
                <a:extLst>
                  <a:ext uri="{FF2B5EF4-FFF2-40B4-BE49-F238E27FC236}">
                    <a16:creationId xmlns:a16="http://schemas.microsoft.com/office/drawing/2014/main" id="{4E3C668F-EC82-784F-AFB2-B7B3A8D46E0A}"/>
                  </a:ext>
                </a:extLst>
              </p:cNvPr>
              <p:cNvCxnSpPr/>
              <p:nvPr/>
            </p:nvCxnSpPr>
            <p:spPr bwMode="auto">
              <a:xfrm>
                <a:off x="8686800" y="3657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0" name="Straight Connector 115">
                <a:extLst>
                  <a:ext uri="{FF2B5EF4-FFF2-40B4-BE49-F238E27FC236}">
                    <a16:creationId xmlns:a16="http://schemas.microsoft.com/office/drawing/2014/main" id="{216439C1-65CB-B44B-B019-B8E036F6691C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00" name="Group 116">
              <a:extLst>
                <a:ext uri="{FF2B5EF4-FFF2-40B4-BE49-F238E27FC236}">
                  <a16:creationId xmlns:a16="http://schemas.microsoft.com/office/drawing/2014/main" id="{19AD0FF1-2706-2A4C-A22E-15FDC111940C}"/>
                </a:ext>
              </a:extLst>
            </p:cNvPr>
            <p:cNvGrpSpPr/>
            <p:nvPr/>
          </p:nvGrpSpPr>
          <p:grpSpPr>
            <a:xfrm>
              <a:off x="5539842" y="4390904"/>
              <a:ext cx="64008" cy="365760"/>
              <a:chOff x="8686800" y="3276600"/>
              <a:chExt cx="54864" cy="381000"/>
            </a:xfrm>
          </p:grpSpPr>
          <p:cxnSp>
            <p:nvCxnSpPr>
              <p:cNvPr id="425" name="Straight Connector 117">
                <a:extLst>
                  <a:ext uri="{FF2B5EF4-FFF2-40B4-BE49-F238E27FC236}">
                    <a16:creationId xmlns:a16="http://schemas.microsoft.com/office/drawing/2014/main" id="{56892228-ADFE-0C47-A8A0-AC7CABD83E17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6" name="Straight Connector 118">
                <a:extLst>
                  <a:ext uri="{FF2B5EF4-FFF2-40B4-BE49-F238E27FC236}">
                    <a16:creationId xmlns:a16="http://schemas.microsoft.com/office/drawing/2014/main" id="{FF94B923-2EF5-F348-9421-674544573CDB}"/>
                  </a:ext>
                </a:extLst>
              </p:cNvPr>
              <p:cNvCxnSpPr/>
              <p:nvPr/>
            </p:nvCxnSpPr>
            <p:spPr bwMode="auto">
              <a:xfrm>
                <a:off x="8686800" y="3657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7" name="Straight Connector 119">
                <a:extLst>
                  <a:ext uri="{FF2B5EF4-FFF2-40B4-BE49-F238E27FC236}">
                    <a16:creationId xmlns:a16="http://schemas.microsoft.com/office/drawing/2014/main" id="{0C42A9AD-C544-274A-B73F-CF899C3CCDC4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01" name="Group 120">
              <a:extLst>
                <a:ext uri="{FF2B5EF4-FFF2-40B4-BE49-F238E27FC236}">
                  <a16:creationId xmlns:a16="http://schemas.microsoft.com/office/drawing/2014/main" id="{F3D70686-C4DE-DF45-BD5D-9F480E1B7854}"/>
                </a:ext>
              </a:extLst>
            </p:cNvPr>
            <p:cNvGrpSpPr/>
            <p:nvPr/>
          </p:nvGrpSpPr>
          <p:grpSpPr>
            <a:xfrm>
              <a:off x="5284758" y="4088310"/>
              <a:ext cx="64008" cy="502920"/>
              <a:chOff x="8686800" y="3276600"/>
              <a:chExt cx="54864" cy="381000"/>
            </a:xfrm>
          </p:grpSpPr>
          <p:cxnSp>
            <p:nvCxnSpPr>
              <p:cNvPr id="422" name="Straight Connector 121">
                <a:extLst>
                  <a:ext uri="{FF2B5EF4-FFF2-40B4-BE49-F238E27FC236}">
                    <a16:creationId xmlns:a16="http://schemas.microsoft.com/office/drawing/2014/main" id="{C60C3C9F-1F78-D74B-AF91-6C0934A48D99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3" name="Straight Connector 122">
                <a:extLst>
                  <a:ext uri="{FF2B5EF4-FFF2-40B4-BE49-F238E27FC236}">
                    <a16:creationId xmlns:a16="http://schemas.microsoft.com/office/drawing/2014/main" id="{82B5E17E-BCB6-E544-8F1D-B429378B0EBC}"/>
                  </a:ext>
                </a:extLst>
              </p:cNvPr>
              <p:cNvCxnSpPr/>
              <p:nvPr/>
            </p:nvCxnSpPr>
            <p:spPr bwMode="auto">
              <a:xfrm>
                <a:off x="8686800" y="3657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4" name="Straight Connector 123">
                <a:extLst>
                  <a:ext uri="{FF2B5EF4-FFF2-40B4-BE49-F238E27FC236}">
                    <a16:creationId xmlns:a16="http://schemas.microsoft.com/office/drawing/2014/main" id="{25775809-2FDF-6141-AF49-3A5AD13AF498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02" name="Group 124">
              <a:extLst>
                <a:ext uri="{FF2B5EF4-FFF2-40B4-BE49-F238E27FC236}">
                  <a16:creationId xmlns:a16="http://schemas.microsoft.com/office/drawing/2014/main" id="{B8D6F15E-6BAF-884A-AF63-7C5939DF15B1}"/>
                </a:ext>
              </a:extLst>
            </p:cNvPr>
            <p:cNvGrpSpPr/>
            <p:nvPr/>
          </p:nvGrpSpPr>
          <p:grpSpPr>
            <a:xfrm>
              <a:off x="5281552" y="4168038"/>
              <a:ext cx="64008" cy="521208"/>
              <a:chOff x="8686800" y="3276600"/>
              <a:chExt cx="54864" cy="381000"/>
            </a:xfrm>
          </p:grpSpPr>
          <p:cxnSp>
            <p:nvCxnSpPr>
              <p:cNvPr id="419" name="Straight Connector 125">
                <a:extLst>
                  <a:ext uri="{FF2B5EF4-FFF2-40B4-BE49-F238E27FC236}">
                    <a16:creationId xmlns:a16="http://schemas.microsoft.com/office/drawing/2014/main" id="{8544351A-EEC1-D040-AA2A-7CB49E1B5A7C}"/>
                  </a:ext>
                </a:extLst>
              </p:cNvPr>
              <p:cNvCxnSpPr/>
              <p:nvPr/>
            </p:nvCxnSpPr>
            <p:spPr bwMode="auto">
              <a:xfrm>
                <a:off x="8686800" y="3276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0" name="Straight Connector 126">
                <a:extLst>
                  <a:ext uri="{FF2B5EF4-FFF2-40B4-BE49-F238E27FC236}">
                    <a16:creationId xmlns:a16="http://schemas.microsoft.com/office/drawing/2014/main" id="{11363207-3020-E54A-97A7-2AA4946A53FE}"/>
                  </a:ext>
                </a:extLst>
              </p:cNvPr>
              <p:cNvCxnSpPr/>
              <p:nvPr/>
            </p:nvCxnSpPr>
            <p:spPr bwMode="auto">
              <a:xfrm>
                <a:off x="8686800" y="3657600"/>
                <a:ext cx="54864" cy="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1" name="Straight Connector 127">
                <a:extLst>
                  <a:ext uri="{FF2B5EF4-FFF2-40B4-BE49-F238E27FC236}">
                    <a16:creationId xmlns:a16="http://schemas.microsoft.com/office/drawing/2014/main" id="{6BAEB6CF-1AEA-344B-8043-95D81D05AF66}"/>
                  </a:ext>
                </a:extLst>
              </p:cNvPr>
              <p:cNvCxnSpPr/>
              <p:nvPr/>
            </p:nvCxnSpPr>
            <p:spPr bwMode="auto">
              <a:xfrm>
                <a:off x="8714232" y="3276600"/>
                <a:ext cx="0" cy="381000"/>
              </a:xfrm>
              <a:prstGeom prst="line">
                <a:avLst/>
              </a:prstGeom>
              <a:noFill/>
              <a:ln w="12700" cap="flat" cmpd="sng" algn="ctr">
                <a:solidFill>
                  <a:srgbClr val="455F5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403" name="Oval 402">
              <a:extLst>
                <a:ext uri="{FF2B5EF4-FFF2-40B4-BE49-F238E27FC236}">
                  <a16:creationId xmlns:a16="http://schemas.microsoft.com/office/drawing/2014/main" id="{419ACCDD-3CAC-B04A-9ED6-AC527C4E7430}"/>
                </a:ext>
              </a:extLst>
            </p:cNvPr>
            <p:cNvSpPr/>
            <p:nvPr/>
          </p:nvSpPr>
          <p:spPr bwMode="auto">
            <a:xfrm>
              <a:off x="5275614" y="4330734"/>
              <a:ext cx="73152" cy="7315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04" name="Oval 403">
              <a:extLst>
                <a:ext uri="{FF2B5EF4-FFF2-40B4-BE49-F238E27FC236}">
                  <a16:creationId xmlns:a16="http://schemas.microsoft.com/office/drawing/2014/main" id="{97A411B2-59D3-7745-9D2F-B1575D84C2F8}"/>
                </a:ext>
              </a:extLst>
            </p:cNvPr>
            <p:cNvSpPr/>
            <p:nvPr/>
          </p:nvSpPr>
          <p:spPr bwMode="auto">
            <a:xfrm>
              <a:off x="5535958" y="4496590"/>
              <a:ext cx="73152" cy="7315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05" name="Oval 404">
              <a:extLst>
                <a:ext uri="{FF2B5EF4-FFF2-40B4-BE49-F238E27FC236}">
                  <a16:creationId xmlns:a16="http://schemas.microsoft.com/office/drawing/2014/main" id="{97F31E13-FB3D-9642-A38F-EB5250B70021}"/>
                </a:ext>
              </a:extLst>
            </p:cNvPr>
            <p:cNvSpPr/>
            <p:nvPr/>
          </p:nvSpPr>
          <p:spPr bwMode="auto">
            <a:xfrm>
              <a:off x="6790786" y="4812476"/>
              <a:ext cx="73152" cy="7315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06" name="Oval 405">
              <a:extLst>
                <a:ext uri="{FF2B5EF4-FFF2-40B4-BE49-F238E27FC236}">
                  <a16:creationId xmlns:a16="http://schemas.microsoft.com/office/drawing/2014/main" id="{38B723C1-3604-524A-87DD-AFA14C061872}"/>
                </a:ext>
              </a:extLst>
            </p:cNvPr>
            <p:cNvSpPr/>
            <p:nvPr/>
          </p:nvSpPr>
          <p:spPr bwMode="auto">
            <a:xfrm>
              <a:off x="7538020" y="4879848"/>
              <a:ext cx="73152" cy="7315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07" name="Oval 406">
              <a:extLst>
                <a:ext uri="{FF2B5EF4-FFF2-40B4-BE49-F238E27FC236}">
                  <a16:creationId xmlns:a16="http://schemas.microsoft.com/office/drawing/2014/main" id="{6E81C146-41F3-CF43-AA73-3B9F3193FA5D}"/>
                </a:ext>
              </a:extLst>
            </p:cNvPr>
            <p:cNvSpPr/>
            <p:nvPr/>
          </p:nvSpPr>
          <p:spPr bwMode="auto">
            <a:xfrm>
              <a:off x="8296972" y="4782786"/>
              <a:ext cx="73152" cy="7315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08" name="Oval 407">
              <a:extLst>
                <a:ext uri="{FF2B5EF4-FFF2-40B4-BE49-F238E27FC236}">
                  <a16:creationId xmlns:a16="http://schemas.microsoft.com/office/drawing/2014/main" id="{53F7BBAE-2888-D84A-9472-0FDF1A937797}"/>
                </a:ext>
              </a:extLst>
            </p:cNvPr>
            <p:cNvSpPr/>
            <p:nvPr/>
          </p:nvSpPr>
          <p:spPr bwMode="auto">
            <a:xfrm>
              <a:off x="5275614" y="4423438"/>
              <a:ext cx="73152" cy="7315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09" name="Oval 408">
              <a:extLst>
                <a:ext uri="{FF2B5EF4-FFF2-40B4-BE49-F238E27FC236}">
                  <a16:creationId xmlns:a16="http://schemas.microsoft.com/office/drawing/2014/main" id="{59D9CD3E-8F18-8844-98E6-A4EE9E0663CD}"/>
                </a:ext>
              </a:extLst>
            </p:cNvPr>
            <p:cNvSpPr/>
            <p:nvPr/>
          </p:nvSpPr>
          <p:spPr bwMode="auto">
            <a:xfrm>
              <a:off x="5369628" y="4425538"/>
              <a:ext cx="73152" cy="7315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10" name="Oval 409">
              <a:extLst>
                <a:ext uri="{FF2B5EF4-FFF2-40B4-BE49-F238E27FC236}">
                  <a16:creationId xmlns:a16="http://schemas.microsoft.com/office/drawing/2014/main" id="{C0FD5983-0F01-4941-BC11-E8B074CF109E}"/>
                </a:ext>
              </a:extLst>
            </p:cNvPr>
            <p:cNvSpPr/>
            <p:nvPr/>
          </p:nvSpPr>
          <p:spPr bwMode="auto">
            <a:xfrm>
              <a:off x="5533904" y="4615620"/>
              <a:ext cx="73152" cy="7315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11" name="Oval 410">
              <a:extLst>
                <a:ext uri="{FF2B5EF4-FFF2-40B4-BE49-F238E27FC236}">
                  <a16:creationId xmlns:a16="http://schemas.microsoft.com/office/drawing/2014/main" id="{59B549BC-0A17-664E-AD03-B955C38F6DE9}"/>
                </a:ext>
              </a:extLst>
            </p:cNvPr>
            <p:cNvSpPr/>
            <p:nvPr/>
          </p:nvSpPr>
          <p:spPr bwMode="auto">
            <a:xfrm>
              <a:off x="6043552" y="4781950"/>
              <a:ext cx="73152" cy="7315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12" name="Oval 411">
              <a:extLst>
                <a:ext uri="{FF2B5EF4-FFF2-40B4-BE49-F238E27FC236}">
                  <a16:creationId xmlns:a16="http://schemas.microsoft.com/office/drawing/2014/main" id="{4D0AA0B1-CAE9-614F-82BA-E45AA60111FC}"/>
                </a:ext>
              </a:extLst>
            </p:cNvPr>
            <p:cNvSpPr/>
            <p:nvPr/>
          </p:nvSpPr>
          <p:spPr bwMode="auto">
            <a:xfrm>
              <a:off x="6796724" y="4621558"/>
              <a:ext cx="73152" cy="7315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13" name="Oval 412">
              <a:extLst>
                <a:ext uri="{FF2B5EF4-FFF2-40B4-BE49-F238E27FC236}">
                  <a16:creationId xmlns:a16="http://schemas.microsoft.com/office/drawing/2014/main" id="{13ED7209-5844-7841-85D8-21868098E6D6}"/>
                </a:ext>
              </a:extLst>
            </p:cNvPr>
            <p:cNvSpPr/>
            <p:nvPr/>
          </p:nvSpPr>
          <p:spPr bwMode="auto">
            <a:xfrm>
              <a:off x="7538020" y="4437414"/>
              <a:ext cx="73152" cy="7315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14" name="Oval 413">
              <a:extLst>
                <a:ext uri="{FF2B5EF4-FFF2-40B4-BE49-F238E27FC236}">
                  <a16:creationId xmlns:a16="http://schemas.microsoft.com/office/drawing/2014/main" id="{EAFAB15D-65FD-C24B-9C0C-D6110F795E47}"/>
                </a:ext>
              </a:extLst>
            </p:cNvPr>
            <p:cNvSpPr/>
            <p:nvPr/>
          </p:nvSpPr>
          <p:spPr bwMode="auto">
            <a:xfrm>
              <a:off x="8296972" y="4324526"/>
              <a:ext cx="73152" cy="7315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15" name="Oval 414">
              <a:extLst>
                <a:ext uri="{FF2B5EF4-FFF2-40B4-BE49-F238E27FC236}">
                  <a16:creationId xmlns:a16="http://schemas.microsoft.com/office/drawing/2014/main" id="{CFB9C973-4209-B34D-BA44-EA73AAEA853C}"/>
                </a:ext>
              </a:extLst>
            </p:cNvPr>
            <p:cNvSpPr/>
            <p:nvPr/>
          </p:nvSpPr>
          <p:spPr bwMode="auto">
            <a:xfrm>
              <a:off x="6037614" y="4851152"/>
              <a:ext cx="73152" cy="7315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16" name="Oval 415">
              <a:extLst>
                <a:ext uri="{FF2B5EF4-FFF2-40B4-BE49-F238E27FC236}">
                  <a16:creationId xmlns:a16="http://schemas.microsoft.com/office/drawing/2014/main" id="{C3BA2DA4-7968-3246-9CA0-07BD359B7547}"/>
                </a:ext>
              </a:extLst>
            </p:cNvPr>
            <p:cNvSpPr/>
            <p:nvPr/>
          </p:nvSpPr>
          <p:spPr bwMode="auto">
            <a:xfrm>
              <a:off x="5369628" y="4372096"/>
              <a:ext cx="73152" cy="7315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" tIns="9144" rIns="9144" bIns="9144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4773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417" name="Freeform 20">
              <a:extLst>
                <a:ext uri="{FF2B5EF4-FFF2-40B4-BE49-F238E27FC236}">
                  <a16:creationId xmlns:a16="http://schemas.microsoft.com/office/drawing/2014/main" id="{9556081C-3392-3940-933D-3462A84E9068}"/>
                </a:ext>
              </a:extLst>
            </p:cNvPr>
            <p:cNvSpPr/>
            <p:nvPr/>
          </p:nvSpPr>
          <p:spPr bwMode="auto">
            <a:xfrm>
              <a:off x="5329451" y="4360460"/>
              <a:ext cx="2995683" cy="450376"/>
            </a:xfrm>
            <a:custGeom>
              <a:avLst/>
              <a:gdLst>
                <a:gd name="connsiteX0" fmla="*/ 0 w 2995683"/>
                <a:gd name="connsiteY0" fmla="*/ 102358 h 450376"/>
                <a:gd name="connsiteX1" fmla="*/ 81886 w 2995683"/>
                <a:gd name="connsiteY1" fmla="*/ 75062 h 450376"/>
                <a:gd name="connsiteX2" fmla="*/ 245659 w 2995683"/>
                <a:gd name="connsiteY2" fmla="*/ 300250 h 450376"/>
                <a:gd name="connsiteX3" fmla="*/ 757450 w 2995683"/>
                <a:gd name="connsiteY3" fmla="*/ 450376 h 450376"/>
                <a:gd name="connsiteX4" fmla="*/ 1508077 w 2995683"/>
                <a:gd name="connsiteY4" fmla="*/ 293427 h 450376"/>
                <a:gd name="connsiteX5" fmla="*/ 2258704 w 2995683"/>
                <a:gd name="connsiteY5" fmla="*/ 116006 h 450376"/>
                <a:gd name="connsiteX6" fmla="*/ 2995683 w 2995683"/>
                <a:gd name="connsiteY6" fmla="*/ 0 h 450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95683" h="450376">
                  <a:moveTo>
                    <a:pt x="0" y="102358"/>
                  </a:moveTo>
                  <a:lnTo>
                    <a:pt x="81886" y="75062"/>
                  </a:lnTo>
                  <a:lnTo>
                    <a:pt x="245659" y="300250"/>
                  </a:lnTo>
                  <a:lnTo>
                    <a:pt x="757450" y="450376"/>
                  </a:lnTo>
                  <a:lnTo>
                    <a:pt x="1508077" y="293427"/>
                  </a:lnTo>
                  <a:lnTo>
                    <a:pt x="2258704" y="116006"/>
                  </a:lnTo>
                  <a:lnTo>
                    <a:pt x="2995683" y="0"/>
                  </a:lnTo>
                </a:path>
              </a:pathLst>
            </a:custGeom>
            <a:noFill/>
            <a:ln w="1905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418" name="Freeform 26">
              <a:extLst>
                <a:ext uri="{FF2B5EF4-FFF2-40B4-BE49-F238E27FC236}">
                  <a16:creationId xmlns:a16="http://schemas.microsoft.com/office/drawing/2014/main" id="{E38387C3-E67F-0046-9055-97C85D738818}"/>
                </a:ext>
              </a:extLst>
            </p:cNvPr>
            <p:cNvSpPr/>
            <p:nvPr/>
          </p:nvSpPr>
          <p:spPr bwMode="auto">
            <a:xfrm>
              <a:off x="5315803" y="4374107"/>
              <a:ext cx="3029803" cy="532263"/>
            </a:xfrm>
            <a:custGeom>
              <a:avLst/>
              <a:gdLst>
                <a:gd name="connsiteX0" fmla="*/ 0 w 3029803"/>
                <a:gd name="connsiteY0" fmla="*/ 0 h 532263"/>
                <a:gd name="connsiteX1" fmla="*/ 95534 w 3029803"/>
                <a:gd name="connsiteY1" fmla="*/ 40944 h 532263"/>
                <a:gd name="connsiteX2" fmla="*/ 266131 w 3029803"/>
                <a:gd name="connsiteY2" fmla="*/ 163774 h 532263"/>
                <a:gd name="connsiteX3" fmla="*/ 777922 w 3029803"/>
                <a:gd name="connsiteY3" fmla="*/ 511792 h 532263"/>
                <a:gd name="connsiteX4" fmla="*/ 1514901 w 3029803"/>
                <a:gd name="connsiteY4" fmla="*/ 477672 h 532263"/>
                <a:gd name="connsiteX5" fmla="*/ 2265528 w 3029803"/>
                <a:gd name="connsiteY5" fmla="*/ 532263 h 532263"/>
                <a:gd name="connsiteX6" fmla="*/ 3029803 w 3029803"/>
                <a:gd name="connsiteY6" fmla="*/ 443553 h 532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9803" h="532263">
                  <a:moveTo>
                    <a:pt x="0" y="0"/>
                  </a:moveTo>
                  <a:lnTo>
                    <a:pt x="95534" y="40944"/>
                  </a:lnTo>
                  <a:lnTo>
                    <a:pt x="266131" y="163774"/>
                  </a:lnTo>
                  <a:lnTo>
                    <a:pt x="777922" y="511792"/>
                  </a:lnTo>
                  <a:lnTo>
                    <a:pt x="1514901" y="477672"/>
                  </a:lnTo>
                  <a:lnTo>
                    <a:pt x="2265528" y="532263"/>
                  </a:lnTo>
                  <a:lnTo>
                    <a:pt x="3029803" y="443553"/>
                  </a:lnTo>
                </a:path>
              </a:pathLst>
            </a:custGeom>
            <a:noFill/>
            <a:ln w="19050" cap="flat" cmpd="sng" algn="ctr">
              <a:solidFill>
                <a:schemeClr val="accent3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4844530"/>
      </p:ext>
    </p:extLst>
  </p:cSld>
  <p:clrMapOvr>
    <a:masterClrMapping/>
  </p:clrMapOvr>
  <p:transition>
    <p:wipe dir="r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BF5DBF3-2885-9A4F-8EA7-BA0EE767C6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5984559"/>
            <a:ext cx="4267200" cy="492443"/>
          </a:xfrm>
        </p:spPr>
        <p:txBody>
          <a:bodyPr/>
          <a:lstStyle/>
          <a:p>
            <a:pPr lv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kern="1200" baseline="30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beinhaltet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Ekzeme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, Dermatitis und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allergische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Dermatitis</a:t>
            </a:r>
          </a:p>
          <a:p>
            <a:pPr lv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UE =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Unerwünschtes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Ergeignis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; ONJ =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Kieferosteonekrose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;  IP = Investigational product</a:t>
            </a:r>
          </a:p>
          <a:p>
            <a:pPr lv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sz="200" kern="12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lv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Adaptiert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nach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: Miller PD, et al. </a:t>
            </a:r>
            <a:r>
              <a:rPr lang="en-GB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J </a:t>
            </a:r>
            <a:r>
              <a:rPr lang="en-GB" i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Clin</a:t>
            </a:r>
            <a:r>
              <a:rPr lang="en-GB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GB" i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Endocrinol</a:t>
            </a:r>
            <a:r>
              <a:rPr lang="en-GB" i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GB" i="1" kern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Metab</a:t>
            </a:r>
            <a:r>
              <a:rPr lang="en-GB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. 2016; 101: 3163-70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104468"/>
            <a:ext cx="6124575" cy="609600"/>
          </a:xfrm>
        </p:spPr>
        <p:txBody>
          <a:bodyPr/>
          <a:lstStyle/>
          <a:p>
            <a:r>
              <a:rPr lang="en-US" b="1" dirty="0" err="1"/>
              <a:t>Zusammenfassung</a:t>
            </a:r>
            <a:r>
              <a:rPr lang="en-US" b="1" dirty="0"/>
              <a:t> der </a:t>
            </a:r>
            <a:r>
              <a:rPr lang="en-US" b="1" dirty="0" err="1"/>
              <a:t>unerwünschten</a:t>
            </a:r>
            <a:r>
              <a:rPr lang="en-US" b="1" dirty="0"/>
              <a:t> </a:t>
            </a:r>
            <a:r>
              <a:rPr lang="en-US" b="1" dirty="0" err="1"/>
              <a:t>Ereignisse</a:t>
            </a:r>
            <a:r>
              <a:rPr lang="en-US" b="1" dirty="0"/>
              <a:t> </a:t>
            </a:r>
          </a:p>
        </p:txBody>
      </p:sp>
      <p:graphicFrame>
        <p:nvGraphicFramePr>
          <p:cNvPr id="6" name="Group 67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754796725"/>
              </p:ext>
            </p:extLst>
          </p:nvPr>
        </p:nvGraphicFramePr>
        <p:xfrm>
          <a:off x="518223" y="1828800"/>
          <a:ext cx="8092377" cy="322024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087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2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7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Häufigkeit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, n (%)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2550" marR="92550" marT="18288" marB="18288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15000"/>
                        <a:buFontTx/>
                        <a:buNone/>
                        <a:tabLst/>
                      </a:pPr>
                      <a:r>
                        <a:rPr kumimoji="0" lang="pt-BR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Denosumab</a:t>
                      </a:r>
                      <a:br>
                        <a:rPr kumimoji="0" lang="pt-BR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pt-BR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(n = 320)</a:t>
                      </a:r>
                      <a:endParaRPr kumimoji="0" lang="pt-B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2550" marR="9255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15000"/>
                        <a:buFontTx/>
                        <a:buNone/>
                        <a:tabLst/>
                      </a:pPr>
                      <a:r>
                        <a:rPr kumimoji="0" lang="pt-BR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Zoledronat</a:t>
                      </a:r>
                      <a:br>
                        <a:rPr kumimoji="0" lang="pt-BR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pt-BR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(n = 320)</a:t>
                      </a:r>
                      <a:endParaRPr kumimoji="0" lang="pt-B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2550" marR="92550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187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n-US" sz="1200" dirty="0"/>
                    </a:p>
                    <a:p>
                      <a:pPr marL="0" indent="171450">
                        <a:lnSpc>
                          <a:spcPct val="90000"/>
                        </a:lnSpc>
                      </a:pPr>
                      <a:r>
                        <a:rPr lang="en-US" sz="1200" baseline="0" dirty="0"/>
                        <a:t>UE </a:t>
                      </a:r>
                      <a:r>
                        <a:rPr lang="en-US" sz="1200" baseline="0" dirty="0" err="1"/>
                        <a:t>Gesamt</a:t>
                      </a:r>
                      <a:endParaRPr lang="en-US" sz="1200" dirty="0"/>
                    </a:p>
                    <a:p>
                      <a:pPr marL="0" indent="171450">
                        <a:lnSpc>
                          <a:spcPct val="90000"/>
                        </a:lnSpc>
                      </a:pPr>
                      <a:r>
                        <a:rPr lang="en-US" sz="1200" dirty="0" err="1"/>
                        <a:t>Schwerwiegendes</a:t>
                      </a:r>
                      <a:r>
                        <a:rPr lang="en-US" sz="1200" baseline="0" dirty="0"/>
                        <a:t> UE </a:t>
                      </a:r>
                      <a:endParaRPr lang="en-US" sz="1200" dirty="0"/>
                    </a:p>
                    <a:p>
                      <a:pPr marL="0" indent="171450">
                        <a:lnSpc>
                          <a:spcPct val="90000"/>
                        </a:lnSpc>
                      </a:pPr>
                      <a:r>
                        <a:rPr lang="en-US" sz="1200" dirty="0"/>
                        <a:t>UE das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err="1"/>
                        <a:t>zum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err="1"/>
                        <a:t>Absetzen</a:t>
                      </a:r>
                      <a:r>
                        <a:rPr lang="en-US" sz="1200" baseline="0" dirty="0"/>
                        <a:t> der </a:t>
                      </a:r>
                      <a:r>
                        <a:rPr lang="en-US" sz="1200" baseline="0" dirty="0" err="1"/>
                        <a:t>Studienmedikation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err="1"/>
                        <a:t>führte</a:t>
                      </a:r>
                      <a:r>
                        <a:rPr lang="en-US" sz="1200" baseline="0" dirty="0"/>
                        <a:t> </a:t>
                      </a:r>
                      <a:endParaRPr lang="en-US" sz="1200" dirty="0"/>
                    </a:p>
                    <a:p>
                      <a:pPr marL="0" indent="171450">
                        <a:lnSpc>
                          <a:spcPct val="90000"/>
                        </a:lnSpc>
                      </a:pPr>
                      <a:r>
                        <a:rPr lang="en-US" sz="1200" dirty="0" err="1"/>
                        <a:t>Tödliches</a:t>
                      </a:r>
                      <a:r>
                        <a:rPr lang="en-US" sz="1200" dirty="0"/>
                        <a:t> UE </a:t>
                      </a:r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2550" marR="92550" marT="27432" marB="27432" anchor="ctr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200" dirty="0"/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200" dirty="0"/>
                        <a:t>199 (62,2)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200" dirty="0"/>
                        <a:t>25 (7,8)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200" dirty="0"/>
                        <a:t>4 (1,3)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200" dirty="0"/>
                        <a:t>0 (0,0)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2550" marR="9255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200" dirty="0"/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200" dirty="0"/>
                        <a:t>199 (62,2)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200" dirty="0"/>
                        <a:t>29 (9,1)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200" dirty="0"/>
                        <a:t>9 (2,8)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200" dirty="0"/>
                        <a:t>1 (0,3)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2550" marR="9255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1298">
                <a:tc>
                  <a:txBody>
                    <a:bodyPr/>
                    <a:lstStyle/>
                    <a:p>
                      <a:pPr marL="1588" marR="0" lvl="0" indent="1588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Ausgewählte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UE</a:t>
                      </a:r>
                    </a:p>
                    <a:p>
                      <a:pPr marL="0" marR="0" lvl="0" indent="17145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Potentiell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im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Zusammenhang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mit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Überempfindlichkeit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 </a:t>
                      </a:r>
                    </a:p>
                    <a:p>
                      <a:pPr marL="0" marR="0" lvl="0" indent="17145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lang="en-US" sz="1200" dirty="0" err="1"/>
                        <a:t>Schwerwiegende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err="1"/>
                        <a:t>Infektion</a:t>
                      </a:r>
                      <a:endParaRPr kumimoji="0" lang="en-US" sz="12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17145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Malignome</a:t>
                      </a:r>
                      <a:endParaRPr kumimoji="0" lang="en-US" sz="12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17145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Herzerkrankungen</a:t>
                      </a:r>
                      <a:endParaRPr kumimoji="0" lang="en-US" sz="12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17145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Vaskuläre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Störungen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0" marR="0" lvl="0" indent="17145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Ekzeme</a:t>
                      </a:r>
                      <a:r>
                        <a:rPr kumimoji="0" lang="en-US" sz="1200" u="none" strike="noStrike" cap="none" normalizeH="0" baseline="30000" dirty="0" err="1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US" sz="12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17145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Muskuloskelettale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Schmerzen</a:t>
                      </a:r>
                      <a:endParaRPr kumimoji="0" lang="en-US" sz="12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17145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Atypische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Femurfrakturen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2550" marR="92550" marT="27432" marB="27432" anchor="ctr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effectLst/>
                        </a:rPr>
                        <a:t>12 (3,8)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5 (1,6)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effectLst/>
                        </a:rPr>
                        <a:t>5 (1,6)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effectLst/>
                        </a:rPr>
                        <a:t>11 (3,4)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effectLst/>
                        </a:rPr>
                        <a:t>13 (4,1)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effectLst/>
                        </a:rPr>
                        <a:t>5 (1,6)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effectLst/>
                        </a:rPr>
                        <a:t>43 (13,4)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effectLst/>
                        </a:rPr>
                        <a:t>2 (0,6)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92550" marR="9255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en-US" sz="1200" dirty="0"/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200" dirty="0"/>
                        <a:t>6 (1,9)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effectLst/>
                        </a:rPr>
                        <a:t>6 (1,9)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200" dirty="0"/>
                        <a:t>8 (2,5)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200" dirty="0"/>
                        <a:t>4 (1,3)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200" dirty="0"/>
                        <a:t>16 (5,0)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effectLst/>
                        </a:rPr>
                        <a:t>1 (0,3)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effectLst/>
                        </a:rPr>
                        <a:t>63 (19,7)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effectLst/>
                        </a:rPr>
                        <a:t>1 (0,3)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92550" marR="9255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96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200" dirty="0" err="1"/>
                        <a:t>Osteoporotische</a:t>
                      </a:r>
                      <a:r>
                        <a:rPr lang="en-US" sz="1200" dirty="0"/>
                        <a:t> </a:t>
                      </a:r>
                      <a:r>
                        <a:rPr lang="en-US" sz="1200" baseline="0" dirty="0" err="1"/>
                        <a:t>Frakturen</a:t>
                      </a:r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2550" marR="92550" anchor="ctr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7 (2,2)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2550" marR="9255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15 (4,7)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92550" marR="92550" anchor="ctr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083695"/>
      </p:ext>
    </p:extLst>
  </p:cSld>
  <p:clrMapOvr>
    <a:masterClrMapping/>
  </p:clrMapOvr>
  <p:transition>
    <p:wipe dir="r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Zusammenfassung der Ergebnisse </a:t>
            </a:r>
          </a:p>
        </p:txBody>
      </p:sp>
      <p:grpSp>
        <p:nvGrpSpPr>
          <p:cNvPr id="5" name="Gruppieren 10">
            <a:extLst>
              <a:ext uri="{FF2B5EF4-FFF2-40B4-BE49-F238E27FC236}">
                <a16:creationId xmlns:a16="http://schemas.microsoft.com/office/drawing/2014/main" id="{F51ADB0F-06F0-3142-B773-6F0E5990A0F6}"/>
              </a:ext>
            </a:extLst>
          </p:cNvPr>
          <p:cNvGrpSpPr/>
          <p:nvPr/>
        </p:nvGrpSpPr>
        <p:grpSpPr>
          <a:xfrm>
            <a:off x="228600" y="1985682"/>
            <a:ext cx="8610600" cy="870346"/>
            <a:chOff x="0" y="171825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6" name="Eingebuchteter Richtungspfeil 21">
              <a:extLst>
                <a:ext uri="{FF2B5EF4-FFF2-40B4-BE49-F238E27FC236}">
                  <a16:creationId xmlns:a16="http://schemas.microsoft.com/office/drawing/2014/main" id="{7CD3C2A3-3505-0A48-A1C7-9935D9BA8AA2}"/>
                </a:ext>
              </a:extLst>
            </p:cNvPr>
            <p:cNvSpPr/>
            <p:nvPr/>
          </p:nvSpPr>
          <p:spPr>
            <a:xfrm>
              <a:off x="0" y="171825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2 w 8105774"/>
                <a:gd name="connsiteY5" fmla="*/ 443485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1" y="728059"/>
                    <a:pt x="1941" y="585772"/>
                    <a:pt x="2912" y="443485"/>
                  </a:cubicBezTo>
                  <a:cubicBezTo>
                    <a:pt x="1941" y="295657"/>
                    <a:pt x="971" y="147828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Eingebuchteter Richtungspfeil 4">
              <a:extLst>
                <a:ext uri="{FF2B5EF4-FFF2-40B4-BE49-F238E27FC236}">
                  <a16:creationId xmlns:a16="http://schemas.microsoft.com/office/drawing/2014/main" id="{E3FD1DC8-9BFC-C14A-B2D1-FBD1384758AF}"/>
                </a:ext>
              </a:extLst>
            </p:cNvPr>
            <p:cNvSpPr txBox="1"/>
            <p:nvPr/>
          </p:nvSpPr>
          <p:spPr>
            <a:xfrm>
              <a:off x="109944" y="171825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Bei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postmenopausalen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Frauen, die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zuvor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mit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Bisphosphonaten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behandlet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wurden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, </a:t>
              </a:r>
              <a:r>
                <a:rPr lang="de-DE" sz="1400" b="1" dirty="0">
                  <a:latin typeface="+mj-lt"/>
                </a:rPr>
                <a:t>führte </a:t>
              </a:r>
              <a:r>
                <a:rPr lang="de-DE" sz="1400" b="1" dirty="0" err="1">
                  <a:latin typeface="+mj-lt"/>
                </a:rPr>
                <a:t>Denosumab</a:t>
              </a:r>
              <a:r>
                <a:rPr lang="de-DE" sz="1400" b="1" dirty="0">
                  <a:latin typeface="+mj-lt"/>
                </a:rPr>
                <a:t> im Vergleich zu </a:t>
              </a:r>
              <a:r>
                <a:rPr lang="de-DE" sz="1400" b="1" dirty="0" err="1">
                  <a:latin typeface="+mj-lt"/>
                </a:rPr>
                <a:t>Zoledronat</a:t>
              </a:r>
              <a:r>
                <a:rPr lang="de-DE" sz="1400" b="1" dirty="0">
                  <a:latin typeface="+mj-lt"/>
                </a:rPr>
                <a:t> über 12 Monate zu einer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signifikant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größeren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Zunahme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de-DE" sz="1400" b="1" dirty="0">
                  <a:latin typeface="+mj-lt"/>
                </a:rPr>
                <a:t>der BMD an allen gemessenen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Skelettlokalisationen</a:t>
              </a:r>
              <a:endParaRPr lang="en-US" altLang="de-DE" sz="1400" b="1" dirty="0">
                <a:solidFill>
                  <a:srgbClr val="000000"/>
                </a:solidFill>
                <a:latin typeface="+mj-lt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</p:grpSp>
      <p:grpSp>
        <p:nvGrpSpPr>
          <p:cNvPr id="8" name="Gruppieren 11">
            <a:extLst>
              <a:ext uri="{FF2B5EF4-FFF2-40B4-BE49-F238E27FC236}">
                <a16:creationId xmlns:a16="http://schemas.microsoft.com/office/drawing/2014/main" id="{8B826518-CB4D-7146-B1DE-862029D90B19}"/>
              </a:ext>
            </a:extLst>
          </p:cNvPr>
          <p:cNvGrpSpPr/>
          <p:nvPr/>
        </p:nvGrpSpPr>
        <p:grpSpPr>
          <a:xfrm>
            <a:off x="228600" y="2975510"/>
            <a:ext cx="8610600" cy="870346"/>
            <a:chOff x="0" y="1161653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9" name="Eingebuchteter Richtungspfeil 19">
              <a:extLst>
                <a:ext uri="{FF2B5EF4-FFF2-40B4-BE49-F238E27FC236}">
                  <a16:creationId xmlns:a16="http://schemas.microsoft.com/office/drawing/2014/main" id="{B5BD391B-BA8C-F94B-B0E1-144ABFC417C8}"/>
                </a:ext>
              </a:extLst>
            </p:cNvPr>
            <p:cNvSpPr/>
            <p:nvPr/>
          </p:nvSpPr>
          <p:spPr>
            <a:xfrm>
              <a:off x="0" y="1161653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1 w 8105774"/>
                <a:gd name="connsiteY5" fmla="*/ 460111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0" y="733601"/>
                    <a:pt x="1941" y="596856"/>
                    <a:pt x="2911" y="460111"/>
                  </a:cubicBezTo>
                  <a:cubicBezTo>
                    <a:pt x="1941" y="306741"/>
                    <a:pt x="970" y="153370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" name="Eingebuchteter Richtungspfeil 6">
              <a:extLst>
                <a:ext uri="{FF2B5EF4-FFF2-40B4-BE49-F238E27FC236}">
                  <a16:creationId xmlns:a16="http://schemas.microsoft.com/office/drawing/2014/main" id="{1CD353E6-157E-E24F-BE9A-F77460E584AE}"/>
                </a:ext>
              </a:extLst>
            </p:cNvPr>
            <p:cNvSpPr txBox="1"/>
            <p:nvPr/>
          </p:nvSpPr>
          <p:spPr>
            <a:xfrm>
              <a:off x="109944" y="1161653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lvl="0">
                <a:lnSpc>
                  <a:spcPct val="95000"/>
                </a:lnSpc>
                <a:buClr>
                  <a:srgbClr val="000000"/>
                </a:buClr>
                <a:buSzPct val="100000"/>
                <a:defRPr/>
              </a:pP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Denosumab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führte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zu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einer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signifikant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stärkeren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Reduktion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der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Knochenumbaumarker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CTX und P1NP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als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Zoledronat</a:t>
              </a:r>
              <a:endParaRPr lang="en-US" altLang="de-DE" sz="1400" b="1" dirty="0">
                <a:solidFill>
                  <a:srgbClr val="000000"/>
                </a:solidFill>
                <a:latin typeface="+mj-lt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</p:grpSp>
      <p:grpSp>
        <p:nvGrpSpPr>
          <p:cNvPr id="11" name="Gruppieren 16">
            <a:extLst>
              <a:ext uri="{FF2B5EF4-FFF2-40B4-BE49-F238E27FC236}">
                <a16:creationId xmlns:a16="http://schemas.microsoft.com/office/drawing/2014/main" id="{013B3B48-578B-7A44-AFE1-A28436FA448B}"/>
              </a:ext>
            </a:extLst>
          </p:cNvPr>
          <p:cNvGrpSpPr/>
          <p:nvPr/>
        </p:nvGrpSpPr>
        <p:grpSpPr>
          <a:xfrm>
            <a:off x="228600" y="4001971"/>
            <a:ext cx="8610600" cy="870346"/>
            <a:chOff x="0" y="2188114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12" name="Eingebuchteter Richtungspfeil 17">
              <a:extLst>
                <a:ext uri="{FF2B5EF4-FFF2-40B4-BE49-F238E27FC236}">
                  <a16:creationId xmlns:a16="http://schemas.microsoft.com/office/drawing/2014/main" id="{A9872F6D-4CB3-7F4A-AEAD-D7213958EFA0}"/>
                </a:ext>
              </a:extLst>
            </p:cNvPr>
            <p:cNvSpPr/>
            <p:nvPr/>
          </p:nvSpPr>
          <p:spPr>
            <a:xfrm>
              <a:off x="0" y="2188114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1 w 8105774"/>
                <a:gd name="connsiteY5" fmla="*/ 435173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0" y="725288"/>
                    <a:pt x="1941" y="580231"/>
                    <a:pt x="2911" y="435173"/>
                  </a:cubicBezTo>
                  <a:cubicBezTo>
                    <a:pt x="1941" y="290115"/>
                    <a:pt x="970" y="145058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3" name="Eingebuchteter Richtungspfeil 8">
              <a:extLst>
                <a:ext uri="{FF2B5EF4-FFF2-40B4-BE49-F238E27FC236}">
                  <a16:creationId xmlns:a16="http://schemas.microsoft.com/office/drawing/2014/main" id="{DDF12397-B649-6D4E-B053-943D1AF86D82}"/>
                </a:ext>
              </a:extLst>
            </p:cNvPr>
            <p:cNvSpPr txBox="1"/>
            <p:nvPr/>
          </p:nvSpPr>
          <p:spPr>
            <a:xfrm>
              <a:off x="109944" y="2188114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lvl="0">
                <a:lnSpc>
                  <a:spcPct val="95000"/>
                </a:lnSpc>
                <a:buClr>
                  <a:srgbClr val="000000"/>
                </a:buClr>
                <a:buSzPct val="100000"/>
                <a:defRPr/>
              </a:pP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Das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rPr>
                <a:t>Verträglichkeitsprofil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der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beiden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Substanzen</a:t>
              </a:r>
              <a:r>
                <a:rPr lang="en-US" altLang="de-DE" sz="1400" b="1" dirty="0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 war </a:t>
              </a:r>
              <a:r>
                <a:rPr lang="en-US" altLang="de-DE" sz="1400" b="1" dirty="0" err="1">
                  <a:solidFill>
                    <a:srgbClr val="000000"/>
                  </a:solidFill>
                  <a:latin typeface="+mj-lt"/>
                  <a:ea typeface="MS PGothic" panose="020B0600070205080204" pitchFamily="34" charset="-128"/>
                  <a:cs typeface="Arial" panose="020B0604020202020204" pitchFamily="34" charset="0"/>
                </a:rPr>
                <a:t>vergleichbar</a:t>
              </a:r>
              <a:endParaRPr lang="en-US" altLang="de-DE" sz="1400" b="1" dirty="0">
                <a:solidFill>
                  <a:srgbClr val="000000"/>
                </a:solidFill>
                <a:latin typeface="+mj-lt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</p:grp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F6BE6EC6-C9B5-6147-9ABB-F8B125F8D9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Miller PD et al. J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Clin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Endocrinol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Metab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. 2016 Aug;101(8):3163-70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5119640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Überblick: </a:t>
            </a:r>
            <a:r>
              <a:rPr lang="de-DE" b="1" dirty="0" err="1"/>
              <a:t>Denosumab</a:t>
            </a:r>
            <a:r>
              <a:rPr lang="de-DE" b="1" dirty="0"/>
              <a:t> vs. </a:t>
            </a:r>
            <a:r>
              <a:rPr lang="de-DE" b="1" dirty="0" err="1"/>
              <a:t>Ibandronat</a:t>
            </a:r>
            <a:r>
              <a:rPr lang="de-DE" b="1" dirty="0"/>
              <a:t>, </a:t>
            </a:r>
            <a:r>
              <a:rPr lang="de-DE" b="1" dirty="0" err="1"/>
              <a:t>Risedronat</a:t>
            </a:r>
            <a:r>
              <a:rPr lang="de-DE" b="1" dirty="0"/>
              <a:t> und </a:t>
            </a:r>
            <a:r>
              <a:rPr lang="de-DE" b="1" dirty="0" err="1"/>
              <a:t>Zoledronat</a:t>
            </a:r>
            <a:r>
              <a:rPr lang="de-DE" b="1" dirty="0"/>
              <a:t> </a:t>
            </a:r>
          </a:p>
        </p:txBody>
      </p:sp>
      <p:sp>
        <p:nvSpPr>
          <p:cNvPr id="227" name="Textplatzhalter 226"/>
          <p:cNvSpPr>
            <a:spLocks noGrp="1"/>
          </p:cNvSpPr>
          <p:nvPr>
            <p:ph type="body" sz="quarter" idx="11"/>
          </p:nvPr>
        </p:nvSpPr>
        <p:spPr>
          <a:xfrm>
            <a:off x="228600" y="5983535"/>
            <a:ext cx="8763000" cy="584775"/>
          </a:xfrm>
        </p:spPr>
        <p:txBody>
          <a:bodyPr/>
          <a:lstStyle/>
          <a:p>
            <a:pPr lv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BMD –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Knochenmineraldichte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; ALN –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Alendronat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;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Dmab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–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Denosumab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; RIS –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Risedronat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; IBN –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Ibandronat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; ZOL –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Zoledronat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TTR – Transition to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Risedronate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TTI – Transition to Ibandronate, TTZ – Transition to Zoledronate; Data are least-squares means and 95% confidence intervals. § -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&lt; 0.0001; ‡ -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&lt; 0,001.  </a:t>
            </a:r>
          </a:p>
          <a:p>
            <a:pPr lv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Miller PD, et al.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ASBMR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2015 poster SU0340 (Data adapted from Roux C, et al.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Bone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2014; 58: 48-54.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Recknor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C, et al. 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Obstet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Gynecol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2013; 121: 1291-9. </a:t>
            </a:r>
            <a:r>
              <a:rPr lang="en-GB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Kendler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DL, et al.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 Bone Miner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Res. 2010; 25: 72-81. Brown JP, et al.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 Bone Miner Res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2009; 24:153-161. Miller PD, et al. 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 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Clin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Endocrinol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Metab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2016; 101: 3163-3170)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7ED49B-2656-CB47-A5C5-AC4C6CD322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16200000" flipH="1">
            <a:off x="-687194" y="3408885"/>
            <a:ext cx="3024555" cy="381001"/>
          </a:xfrm>
        </p:spPr>
        <p:txBody>
          <a:bodyPr/>
          <a:lstStyle/>
          <a:p>
            <a:r>
              <a:rPr lang="de-DE" dirty="0"/>
              <a:t>Veränderung der BMD vs. Baseline (%)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A229F8C-2F3B-FA45-960A-FDB9E98EFB0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23903" y="1158784"/>
            <a:ext cx="7939390" cy="230832"/>
          </a:xfrm>
        </p:spPr>
        <p:txBody>
          <a:bodyPr/>
          <a:lstStyle/>
          <a:p>
            <a:r>
              <a:rPr lang="de-DE" sz="1000" b="1" dirty="0"/>
              <a:t>Diese Darstellung verfolgt illustrative Zwecke. Ergebnisse unterschiedlicher Studien sollten nicht direkt verglichen werden.</a:t>
            </a:r>
          </a:p>
        </p:txBody>
      </p:sp>
      <p:cxnSp>
        <p:nvCxnSpPr>
          <p:cNvPr id="116" name="Straight Connector 114"/>
          <p:cNvCxnSpPr/>
          <p:nvPr/>
        </p:nvCxnSpPr>
        <p:spPr bwMode="auto">
          <a:xfrm>
            <a:off x="1422500" y="2087108"/>
            <a:ext cx="0" cy="3024554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5"/>
          <p:cNvCxnSpPr/>
          <p:nvPr/>
        </p:nvCxnSpPr>
        <p:spPr bwMode="auto">
          <a:xfrm>
            <a:off x="1422501" y="5120454"/>
            <a:ext cx="6726115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6"/>
          <p:cNvCxnSpPr/>
          <p:nvPr/>
        </p:nvCxnSpPr>
        <p:spPr bwMode="auto">
          <a:xfrm flipH="1">
            <a:off x="1371944" y="2089306"/>
            <a:ext cx="527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7"/>
          <p:cNvCxnSpPr/>
          <p:nvPr/>
        </p:nvCxnSpPr>
        <p:spPr bwMode="auto">
          <a:xfrm flipH="1">
            <a:off x="1369746" y="2848376"/>
            <a:ext cx="527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8"/>
          <p:cNvCxnSpPr/>
          <p:nvPr/>
        </p:nvCxnSpPr>
        <p:spPr bwMode="auto">
          <a:xfrm flipH="1">
            <a:off x="1369746" y="4364316"/>
            <a:ext cx="527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19"/>
          <p:cNvCxnSpPr/>
          <p:nvPr/>
        </p:nvCxnSpPr>
        <p:spPr bwMode="auto">
          <a:xfrm flipH="1">
            <a:off x="1369746" y="3605247"/>
            <a:ext cx="527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0"/>
          <p:cNvCxnSpPr/>
          <p:nvPr/>
        </p:nvCxnSpPr>
        <p:spPr bwMode="auto">
          <a:xfrm flipH="1">
            <a:off x="1369746" y="5111662"/>
            <a:ext cx="527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1"/>
          <p:cNvCxnSpPr/>
          <p:nvPr/>
        </p:nvCxnSpPr>
        <p:spPr bwMode="auto">
          <a:xfrm flipV="1">
            <a:off x="1424698" y="5120455"/>
            <a:ext cx="0" cy="57882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2"/>
          <p:cNvCxnSpPr/>
          <p:nvPr/>
        </p:nvCxnSpPr>
        <p:spPr bwMode="auto">
          <a:xfrm flipV="1">
            <a:off x="4115144" y="5120455"/>
            <a:ext cx="0" cy="57882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3"/>
          <p:cNvCxnSpPr/>
          <p:nvPr/>
        </p:nvCxnSpPr>
        <p:spPr bwMode="auto">
          <a:xfrm flipV="1">
            <a:off x="2772119" y="5120455"/>
            <a:ext cx="0" cy="57882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4"/>
          <p:cNvCxnSpPr/>
          <p:nvPr/>
        </p:nvCxnSpPr>
        <p:spPr bwMode="auto">
          <a:xfrm flipV="1">
            <a:off x="5458169" y="5120455"/>
            <a:ext cx="0" cy="57882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5"/>
          <p:cNvCxnSpPr/>
          <p:nvPr/>
        </p:nvCxnSpPr>
        <p:spPr bwMode="auto">
          <a:xfrm flipV="1">
            <a:off x="6796797" y="5120821"/>
            <a:ext cx="0" cy="57882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6"/>
          <p:cNvCxnSpPr/>
          <p:nvPr/>
        </p:nvCxnSpPr>
        <p:spPr bwMode="auto">
          <a:xfrm flipV="1">
            <a:off x="8148615" y="5114227"/>
            <a:ext cx="0" cy="57882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9" name="Rectangle 127"/>
          <p:cNvSpPr/>
          <p:nvPr/>
        </p:nvSpPr>
        <p:spPr bwMode="auto">
          <a:xfrm>
            <a:off x="1651100" y="3159770"/>
            <a:ext cx="486508" cy="19518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16881" tIns="16881" rIns="16881" bIns="1688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8440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46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0" name="Rectangle 128"/>
          <p:cNvSpPr/>
          <p:nvPr/>
        </p:nvSpPr>
        <p:spPr bwMode="auto">
          <a:xfrm>
            <a:off x="2137608" y="2479831"/>
            <a:ext cx="498231" cy="2631831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16881" tIns="16881" rIns="16881" bIns="1688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8440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46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1" name="Rectangle 129"/>
          <p:cNvSpPr/>
          <p:nvPr/>
        </p:nvSpPr>
        <p:spPr bwMode="auto">
          <a:xfrm>
            <a:off x="3465977" y="3675585"/>
            <a:ext cx="498231" cy="1444869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16881" tIns="16881" rIns="16881" bIns="1688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8440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46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2" name="Rectangle 130"/>
          <p:cNvSpPr/>
          <p:nvPr/>
        </p:nvSpPr>
        <p:spPr bwMode="auto">
          <a:xfrm>
            <a:off x="2967675" y="4323624"/>
            <a:ext cx="498231" cy="7964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16881" tIns="16881" rIns="16881" bIns="1688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8440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46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3" name="Rectangle 131"/>
          <p:cNvSpPr/>
          <p:nvPr/>
        </p:nvSpPr>
        <p:spPr bwMode="auto">
          <a:xfrm>
            <a:off x="4767970" y="3589858"/>
            <a:ext cx="498231" cy="1530231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16881" tIns="16881" rIns="16881" bIns="1688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8440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46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4" name="Rectangle 132"/>
          <p:cNvSpPr/>
          <p:nvPr/>
        </p:nvSpPr>
        <p:spPr bwMode="auto">
          <a:xfrm>
            <a:off x="5612765" y="4280958"/>
            <a:ext cx="498231" cy="830705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16881" tIns="16881" rIns="16881" bIns="1688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8440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46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5" name="Rectangle 133"/>
          <p:cNvSpPr/>
          <p:nvPr/>
        </p:nvSpPr>
        <p:spPr bwMode="auto">
          <a:xfrm>
            <a:off x="4267687" y="4737933"/>
            <a:ext cx="498231" cy="3737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16881" tIns="16881" rIns="16881" bIns="1688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8440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46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6" name="Rectangle 134"/>
          <p:cNvSpPr/>
          <p:nvPr/>
        </p:nvSpPr>
        <p:spPr bwMode="auto">
          <a:xfrm>
            <a:off x="6110995" y="3383495"/>
            <a:ext cx="498231" cy="172816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16881" tIns="16881" rIns="16881" bIns="1688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8440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46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Rectangle 135"/>
          <p:cNvSpPr/>
          <p:nvPr/>
        </p:nvSpPr>
        <p:spPr bwMode="auto">
          <a:xfrm>
            <a:off x="6979965" y="4650236"/>
            <a:ext cx="498231" cy="46142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16881" tIns="16881" rIns="16881" bIns="1688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8440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46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" name="Rectangle 136"/>
          <p:cNvSpPr/>
          <p:nvPr/>
        </p:nvSpPr>
        <p:spPr bwMode="auto">
          <a:xfrm>
            <a:off x="7478196" y="3675584"/>
            <a:ext cx="498231" cy="1442306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16881" tIns="16881" rIns="16881" bIns="1688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8440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46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TextBox 137"/>
          <p:cNvSpPr txBox="1"/>
          <p:nvPr/>
        </p:nvSpPr>
        <p:spPr>
          <a:xfrm>
            <a:off x="1077842" y="1961828"/>
            <a:ext cx="344658" cy="2628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8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140" name="TextBox 138"/>
          <p:cNvSpPr txBox="1"/>
          <p:nvPr/>
        </p:nvSpPr>
        <p:spPr>
          <a:xfrm>
            <a:off x="1081653" y="3467877"/>
            <a:ext cx="344658" cy="2628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8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41" name="TextBox 139"/>
          <p:cNvSpPr txBox="1"/>
          <p:nvPr/>
        </p:nvSpPr>
        <p:spPr>
          <a:xfrm>
            <a:off x="1073301" y="4247578"/>
            <a:ext cx="344658" cy="2628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8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142" name="TextBox 140"/>
          <p:cNvSpPr txBox="1"/>
          <p:nvPr/>
        </p:nvSpPr>
        <p:spPr>
          <a:xfrm>
            <a:off x="1077220" y="4983816"/>
            <a:ext cx="344658" cy="2628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8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143" name="TextBox 141"/>
          <p:cNvSpPr txBox="1"/>
          <p:nvPr/>
        </p:nvSpPr>
        <p:spPr>
          <a:xfrm>
            <a:off x="1089120" y="2729542"/>
            <a:ext cx="344658" cy="2628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8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grpSp>
        <p:nvGrpSpPr>
          <p:cNvPr id="144" name="Group 142"/>
          <p:cNvGrpSpPr/>
          <p:nvPr/>
        </p:nvGrpSpPr>
        <p:grpSpPr>
          <a:xfrm>
            <a:off x="1861384" y="3013232"/>
            <a:ext cx="95249" cy="292344"/>
            <a:chOff x="1586708" y="3300455"/>
            <a:chExt cx="103186" cy="316706"/>
          </a:xfrm>
        </p:grpSpPr>
        <p:cxnSp>
          <p:nvCxnSpPr>
            <p:cNvPr id="145" name="Straight Connector 143"/>
            <p:cNvCxnSpPr/>
            <p:nvPr/>
          </p:nvCxnSpPr>
          <p:spPr bwMode="auto">
            <a:xfrm>
              <a:off x="1635125" y="3300455"/>
              <a:ext cx="0" cy="311901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Straight Connector 144"/>
            <p:cNvCxnSpPr/>
            <p:nvPr/>
          </p:nvCxnSpPr>
          <p:spPr bwMode="auto">
            <a:xfrm flipH="1">
              <a:off x="1586708" y="3300455"/>
              <a:ext cx="103186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Connector 145"/>
            <p:cNvCxnSpPr/>
            <p:nvPr/>
          </p:nvCxnSpPr>
          <p:spPr bwMode="auto">
            <a:xfrm flipH="1">
              <a:off x="1586708" y="3617161"/>
              <a:ext cx="103186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8" name="Group 146"/>
          <p:cNvGrpSpPr/>
          <p:nvPr/>
        </p:nvGrpSpPr>
        <p:grpSpPr>
          <a:xfrm>
            <a:off x="2351555" y="2329631"/>
            <a:ext cx="95249" cy="292344"/>
            <a:chOff x="1586708" y="3300455"/>
            <a:chExt cx="103186" cy="316706"/>
          </a:xfrm>
        </p:grpSpPr>
        <p:cxnSp>
          <p:nvCxnSpPr>
            <p:cNvPr id="149" name="Straight Connector 147"/>
            <p:cNvCxnSpPr/>
            <p:nvPr/>
          </p:nvCxnSpPr>
          <p:spPr bwMode="auto">
            <a:xfrm>
              <a:off x="1635125" y="3300455"/>
              <a:ext cx="0" cy="311901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8"/>
            <p:cNvCxnSpPr/>
            <p:nvPr/>
          </p:nvCxnSpPr>
          <p:spPr bwMode="auto">
            <a:xfrm flipH="1">
              <a:off x="1586708" y="3300455"/>
              <a:ext cx="103186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Straight Connector 149"/>
            <p:cNvCxnSpPr/>
            <p:nvPr/>
          </p:nvCxnSpPr>
          <p:spPr bwMode="auto">
            <a:xfrm flipH="1">
              <a:off x="1586708" y="3617161"/>
              <a:ext cx="103186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2" name="Group 150"/>
          <p:cNvGrpSpPr/>
          <p:nvPr/>
        </p:nvGrpSpPr>
        <p:grpSpPr>
          <a:xfrm>
            <a:off x="3189749" y="4097860"/>
            <a:ext cx="95249" cy="429114"/>
            <a:chOff x="1586708" y="3300455"/>
            <a:chExt cx="103186" cy="316706"/>
          </a:xfrm>
        </p:grpSpPr>
        <p:cxnSp>
          <p:nvCxnSpPr>
            <p:cNvPr id="153" name="Straight Connector 151"/>
            <p:cNvCxnSpPr/>
            <p:nvPr/>
          </p:nvCxnSpPr>
          <p:spPr bwMode="auto">
            <a:xfrm>
              <a:off x="1635125" y="3300455"/>
              <a:ext cx="0" cy="311901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4" name="Straight Connector 152"/>
            <p:cNvCxnSpPr/>
            <p:nvPr/>
          </p:nvCxnSpPr>
          <p:spPr bwMode="auto">
            <a:xfrm flipH="1">
              <a:off x="1586708" y="3300455"/>
              <a:ext cx="103186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3"/>
            <p:cNvCxnSpPr/>
            <p:nvPr/>
          </p:nvCxnSpPr>
          <p:spPr bwMode="auto">
            <a:xfrm flipH="1">
              <a:off x="1586708" y="3617161"/>
              <a:ext cx="103186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6" name="Group 154"/>
          <p:cNvGrpSpPr/>
          <p:nvPr/>
        </p:nvGrpSpPr>
        <p:grpSpPr>
          <a:xfrm>
            <a:off x="3674797" y="3467876"/>
            <a:ext cx="95249" cy="429114"/>
            <a:chOff x="1586708" y="3300455"/>
            <a:chExt cx="103186" cy="316706"/>
          </a:xfrm>
        </p:grpSpPr>
        <p:cxnSp>
          <p:nvCxnSpPr>
            <p:cNvPr id="157" name="Straight Connector 155"/>
            <p:cNvCxnSpPr/>
            <p:nvPr/>
          </p:nvCxnSpPr>
          <p:spPr bwMode="auto">
            <a:xfrm>
              <a:off x="1635125" y="3300455"/>
              <a:ext cx="0" cy="311901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6"/>
            <p:cNvCxnSpPr/>
            <p:nvPr/>
          </p:nvCxnSpPr>
          <p:spPr bwMode="auto">
            <a:xfrm flipH="1">
              <a:off x="1586708" y="3300455"/>
              <a:ext cx="103186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7"/>
            <p:cNvCxnSpPr/>
            <p:nvPr/>
          </p:nvCxnSpPr>
          <p:spPr bwMode="auto">
            <a:xfrm flipH="1">
              <a:off x="1586708" y="3617161"/>
              <a:ext cx="103186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0" name="Group 158"/>
          <p:cNvGrpSpPr/>
          <p:nvPr/>
        </p:nvGrpSpPr>
        <p:grpSpPr>
          <a:xfrm>
            <a:off x="4487352" y="4561163"/>
            <a:ext cx="95249" cy="376851"/>
            <a:chOff x="1586708" y="3300455"/>
            <a:chExt cx="103186" cy="316706"/>
          </a:xfrm>
        </p:grpSpPr>
        <p:cxnSp>
          <p:nvCxnSpPr>
            <p:cNvPr id="161" name="Straight Connector 159"/>
            <p:cNvCxnSpPr/>
            <p:nvPr/>
          </p:nvCxnSpPr>
          <p:spPr bwMode="auto">
            <a:xfrm>
              <a:off x="1635125" y="3300455"/>
              <a:ext cx="0" cy="311901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0"/>
            <p:cNvCxnSpPr/>
            <p:nvPr/>
          </p:nvCxnSpPr>
          <p:spPr bwMode="auto">
            <a:xfrm flipH="1">
              <a:off x="1586708" y="3300455"/>
              <a:ext cx="103186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3" name="Straight Connector 161"/>
            <p:cNvCxnSpPr/>
            <p:nvPr/>
          </p:nvCxnSpPr>
          <p:spPr bwMode="auto">
            <a:xfrm flipH="1">
              <a:off x="1586708" y="3617161"/>
              <a:ext cx="103186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4" name="Group 162"/>
          <p:cNvGrpSpPr/>
          <p:nvPr/>
        </p:nvGrpSpPr>
        <p:grpSpPr>
          <a:xfrm>
            <a:off x="4969828" y="3382677"/>
            <a:ext cx="95249" cy="376851"/>
            <a:chOff x="1586708" y="3300455"/>
            <a:chExt cx="103186" cy="316706"/>
          </a:xfrm>
        </p:grpSpPr>
        <p:cxnSp>
          <p:nvCxnSpPr>
            <p:cNvPr id="165" name="Straight Connector 163"/>
            <p:cNvCxnSpPr/>
            <p:nvPr/>
          </p:nvCxnSpPr>
          <p:spPr bwMode="auto">
            <a:xfrm>
              <a:off x="1635125" y="3300455"/>
              <a:ext cx="0" cy="311901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6" name="Straight Connector 164"/>
            <p:cNvCxnSpPr/>
            <p:nvPr/>
          </p:nvCxnSpPr>
          <p:spPr bwMode="auto">
            <a:xfrm flipH="1">
              <a:off x="1586708" y="3300455"/>
              <a:ext cx="103186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7" name="Straight Connector 165"/>
            <p:cNvCxnSpPr/>
            <p:nvPr/>
          </p:nvCxnSpPr>
          <p:spPr bwMode="auto">
            <a:xfrm flipH="1">
              <a:off x="1586708" y="3617161"/>
              <a:ext cx="103186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8" name="Group 166"/>
          <p:cNvGrpSpPr/>
          <p:nvPr/>
        </p:nvGrpSpPr>
        <p:grpSpPr>
          <a:xfrm>
            <a:off x="5823777" y="4041369"/>
            <a:ext cx="95249" cy="376851"/>
            <a:chOff x="1586708" y="3300455"/>
            <a:chExt cx="103186" cy="316706"/>
          </a:xfrm>
        </p:grpSpPr>
        <p:cxnSp>
          <p:nvCxnSpPr>
            <p:cNvPr id="169" name="Straight Connector 167"/>
            <p:cNvCxnSpPr/>
            <p:nvPr/>
          </p:nvCxnSpPr>
          <p:spPr bwMode="auto">
            <a:xfrm>
              <a:off x="1635125" y="3300455"/>
              <a:ext cx="0" cy="311901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0" name="Straight Connector 168"/>
            <p:cNvCxnSpPr/>
            <p:nvPr/>
          </p:nvCxnSpPr>
          <p:spPr bwMode="auto">
            <a:xfrm flipH="1">
              <a:off x="1586708" y="3300455"/>
              <a:ext cx="103186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1" name="Straight Connector 169"/>
            <p:cNvCxnSpPr/>
            <p:nvPr/>
          </p:nvCxnSpPr>
          <p:spPr bwMode="auto">
            <a:xfrm flipH="1">
              <a:off x="1586708" y="3617161"/>
              <a:ext cx="103186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72" name="Group 170"/>
          <p:cNvGrpSpPr/>
          <p:nvPr/>
        </p:nvGrpSpPr>
        <p:grpSpPr>
          <a:xfrm>
            <a:off x="6317245" y="3228396"/>
            <a:ext cx="95249" cy="376851"/>
            <a:chOff x="1586708" y="3300455"/>
            <a:chExt cx="103186" cy="316706"/>
          </a:xfrm>
        </p:grpSpPr>
        <p:cxnSp>
          <p:nvCxnSpPr>
            <p:cNvPr id="173" name="Straight Connector 171"/>
            <p:cNvCxnSpPr/>
            <p:nvPr/>
          </p:nvCxnSpPr>
          <p:spPr bwMode="auto">
            <a:xfrm>
              <a:off x="1635125" y="3300455"/>
              <a:ext cx="0" cy="311901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4" name="Straight Connector 172"/>
            <p:cNvCxnSpPr/>
            <p:nvPr/>
          </p:nvCxnSpPr>
          <p:spPr bwMode="auto">
            <a:xfrm flipH="1">
              <a:off x="1586708" y="3300455"/>
              <a:ext cx="103186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3"/>
            <p:cNvCxnSpPr/>
            <p:nvPr/>
          </p:nvCxnSpPr>
          <p:spPr bwMode="auto">
            <a:xfrm flipH="1">
              <a:off x="1586708" y="3617161"/>
              <a:ext cx="103186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76" name="Group 174"/>
          <p:cNvGrpSpPr/>
          <p:nvPr/>
        </p:nvGrpSpPr>
        <p:grpSpPr>
          <a:xfrm>
            <a:off x="7677123" y="3450803"/>
            <a:ext cx="95249" cy="376851"/>
            <a:chOff x="1586708" y="3300455"/>
            <a:chExt cx="103186" cy="316706"/>
          </a:xfrm>
        </p:grpSpPr>
        <p:cxnSp>
          <p:nvCxnSpPr>
            <p:cNvPr id="177" name="Straight Connector 175"/>
            <p:cNvCxnSpPr/>
            <p:nvPr/>
          </p:nvCxnSpPr>
          <p:spPr bwMode="auto">
            <a:xfrm>
              <a:off x="1635125" y="3300455"/>
              <a:ext cx="0" cy="311901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8" name="Straight Connector 176"/>
            <p:cNvCxnSpPr/>
            <p:nvPr/>
          </p:nvCxnSpPr>
          <p:spPr bwMode="auto">
            <a:xfrm flipH="1">
              <a:off x="1586708" y="3300455"/>
              <a:ext cx="103186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9" name="Straight Connector 177"/>
            <p:cNvCxnSpPr/>
            <p:nvPr/>
          </p:nvCxnSpPr>
          <p:spPr bwMode="auto">
            <a:xfrm flipH="1">
              <a:off x="1586708" y="3617161"/>
              <a:ext cx="103186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0" name="Group 178"/>
          <p:cNvGrpSpPr/>
          <p:nvPr/>
        </p:nvGrpSpPr>
        <p:grpSpPr>
          <a:xfrm>
            <a:off x="7192075" y="4491051"/>
            <a:ext cx="95249" cy="376851"/>
            <a:chOff x="1586708" y="3300455"/>
            <a:chExt cx="103186" cy="316706"/>
          </a:xfrm>
        </p:grpSpPr>
        <p:cxnSp>
          <p:nvCxnSpPr>
            <p:cNvPr id="181" name="Straight Connector 179"/>
            <p:cNvCxnSpPr/>
            <p:nvPr/>
          </p:nvCxnSpPr>
          <p:spPr bwMode="auto">
            <a:xfrm>
              <a:off x="1635125" y="3300455"/>
              <a:ext cx="0" cy="311901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2" name="Straight Connector 180"/>
            <p:cNvCxnSpPr/>
            <p:nvPr/>
          </p:nvCxnSpPr>
          <p:spPr bwMode="auto">
            <a:xfrm flipH="1">
              <a:off x="1586708" y="3300455"/>
              <a:ext cx="103186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3" name="Straight Connector 181"/>
            <p:cNvCxnSpPr/>
            <p:nvPr/>
          </p:nvCxnSpPr>
          <p:spPr bwMode="auto">
            <a:xfrm flipH="1">
              <a:off x="1586708" y="3617161"/>
              <a:ext cx="103186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85" name="TextBox 183"/>
          <p:cNvSpPr txBox="1"/>
          <p:nvPr/>
        </p:nvSpPr>
        <p:spPr>
          <a:xfrm>
            <a:off x="1639450" y="5155853"/>
            <a:ext cx="863334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15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DECIDE</a:t>
            </a:r>
          </a:p>
        </p:txBody>
      </p:sp>
      <p:sp>
        <p:nvSpPr>
          <p:cNvPr id="186" name="TextBox 184"/>
          <p:cNvSpPr txBox="1"/>
          <p:nvPr/>
        </p:nvSpPr>
        <p:spPr>
          <a:xfrm>
            <a:off x="1651266" y="2727633"/>
            <a:ext cx="863334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15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ALN</a:t>
            </a:r>
          </a:p>
        </p:txBody>
      </p:sp>
      <p:sp>
        <p:nvSpPr>
          <p:cNvPr id="187" name="TextBox 185"/>
          <p:cNvSpPr txBox="1"/>
          <p:nvPr/>
        </p:nvSpPr>
        <p:spPr>
          <a:xfrm>
            <a:off x="2108466" y="2061993"/>
            <a:ext cx="863334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15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Dmab</a:t>
            </a:r>
            <a:endParaRPr kumimoji="0" lang="en-GB" sz="101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8" name="TextBox 186"/>
          <p:cNvSpPr txBox="1"/>
          <p:nvPr/>
        </p:nvSpPr>
        <p:spPr>
          <a:xfrm>
            <a:off x="3034933" y="3840947"/>
            <a:ext cx="863334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15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ALN</a:t>
            </a:r>
          </a:p>
        </p:txBody>
      </p:sp>
      <p:sp>
        <p:nvSpPr>
          <p:cNvPr id="189" name="TextBox 187"/>
          <p:cNvSpPr txBox="1"/>
          <p:nvPr/>
        </p:nvSpPr>
        <p:spPr>
          <a:xfrm>
            <a:off x="4309648" y="4352976"/>
            <a:ext cx="863334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15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RIS</a:t>
            </a:r>
          </a:p>
        </p:txBody>
      </p:sp>
      <p:sp>
        <p:nvSpPr>
          <p:cNvPr id="190" name="TextBox 188"/>
          <p:cNvSpPr txBox="1"/>
          <p:nvPr/>
        </p:nvSpPr>
        <p:spPr>
          <a:xfrm>
            <a:off x="5638296" y="3816853"/>
            <a:ext cx="863334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15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IBN</a:t>
            </a:r>
          </a:p>
        </p:txBody>
      </p:sp>
      <p:sp>
        <p:nvSpPr>
          <p:cNvPr id="191" name="TextBox 189"/>
          <p:cNvSpPr txBox="1"/>
          <p:nvPr/>
        </p:nvSpPr>
        <p:spPr>
          <a:xfrm>
            <a:off x="6978826" y="4200409"/>
            <a:ext cx="863334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15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ZOL</a:t>
            </a:r>
          </a:p>
        </p:txBody>
      </p:sp>
      <p:sp>
        <p:nvSpPr>
          <p:cNvPr id="192" name="TextBox 190"/>
          <p:cNvSpPr txBox="1"/>
          <p:nvPr/>
        </p:nvSpPr>
        <p:spPr>
          <a:xfrm>
            <a:off x="3480066" y="3213560"/>
            <a:ext cx="863334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15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Dmab</a:t>
            </a:r>
            <a:endParaRPr kumimoji="0" lang="en-GB" sz="101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3" name="TextBox 191"/>
          <p:cNvSpPr txBox="1"/>
          <p:nvPr/>
        </p:nvSpPr>
        <p:spPr>
          <a:xfrm>
            <a:off x="4699266" y="3111766"/>
            <a:ext cx="863334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15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Dmab</a:t>
            </a:r>
            <a:endParaRPr kumimoji="0" lang="en-GB" sz="101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4" name="TextBox 192"/>
          <p:cNvSpPr txBox="1"/>
          <p:nvPr/>
        </p:nvSpPr>
        <p:spPr>
          <a:xfrm>
            <a:off x="6147066" y="2982513"/>
            <a:ext cx="863334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15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Dmab</a:t>
            </a:r>
            <a:endParaRPr kumimoji="0" lang="en-GB" sz="101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5" name="TextBox 193"/>
          <p:cNvSpPr txBox="1"/>
          <p:nvPr/>
        </p:nvSpPr>
        <p:spPr>
          <a:xfrm>
            <a:off x="7426208" y="3190399"/>
            <a:ext cx="863334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15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Dmab</a:t>
            </a:r>
            <a:endParaRPr kumimoji="0" lang="en-GB" sz="101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6" name="TextBox 194"/>
          <p:cNvSpPr txBox="1"/>
          <p:nvPr/>
        </p:nvSpPr>
        <p:spPr>
          <a:xfrm>
            <a:off x="3030652" y="5149396"/>
            <a:ext cx="863334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15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STAND</a:t>
            </a:r>
          </a:p>
        </p:txBody>
      </p:sp>
      <p:sp>
        <p:nvSpPr>
          <p:cNvPr id="197" name="TextBox 195"/>
          <p:cNvSpPr txBox="1"/>
          <p:nvPr/>
        </p:nvSpPr>
        <p:spPr>
          <a:xfrm>
            <a:off x="4382469" y="5142182"/>
            <a:ext cx="863334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15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TTR</a:t>
            </a:r>
          </a:p>
        </p:txBody>
      </p:sp>
      <p:sp>
        <p:nvSpPr>
          <p:cNvPr id="198" name="TextBox 196"/>
          <p:cNvSpPr txBox="1"/>
          <p:nvPr/>
        </p:nvSpPr>
        <p:spPr>
          <a:xfrm>
            <a:off x="5679328" y="5161670"/>
            <a:ext cx="863334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15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TTI</a:t>
            </a:r>
          </a:p>
        </p:txBody>
      </p:sp>
      <p:sp>
        <p:nvSpPr>
          <p:cNvPr id="199" name="TextBox 197"/>
          <p:cNvSpPr txBox="1"/>
          <p:nvPr/>
        </p:nvSpPr>
        <p:spPr>
          <a:xfrm>
            <a:off x="7015945" y="5126447"/>
            <a:ext cx="863334" cy="24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15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TTZ</a:t>
            </a:r>
          </a:p>
        </p:txBody>
      </p:sp>
      <p:grpSp>
        <p:nvGrpSpPr>
          <p:cNvPr id="200" name="Group 198"/>
          <p:cNvGrpSpPr/>
          <p:nvPr/>
        </p:nvGrpSpPr>
        <p:grpSpPr>
          <a:xfrm>
            <a:off x="1903899" y="1804888"/>
            <a:ext cx="418305" cy="927377"/>
            <a:chOff x="1555222" y="1445496"/>
            <a:chExt cx="286279" cy="1004658"/>
          </a:xfrm>
        </p:grpSpPr>
        <p:cxnSp>
          <p:nvCxnSpPr>
            <p:cNvPr id="201" name="Straight Connector 199"/>
            <p:cNvCxnSpPr/>
            <p:nvPr/>
          </p:nvCxnSpPr>
          <p:spPr bwMode="auto">
            <a:xfrm>
              <a:off x="1555222" y="1445496"/>
              <a:ext cx="752" cy="1004658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2" name="Straight Connector 200"/>
            <p:cNvCxnSpPr>
              <a:cxnSpLocks/>
            </p:cNvCxnSpPr>
            <p:nvPr/>
          </p:nvCxnSpPr>
          <p:spPr bwMode="auto">
            <a:xfrm flipH="1" flipV="1">
              <a:off x="1555222" y="1448468"/>
              <a:ext cx="286279" cy="1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3" name="Straight Connector 201"/>
            <p:cNvCxnSpPr/>
            <p:nvPr/>
          </p:nvCxnSpPr>
          <p:spPr bwMode="auto">
            <a:xfrm>
              <a:off x="1837533" y="1447069"/>
              <a:ext cx="0" cy="26505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04" name="TextBox 202"/>
          <p:cNvSpPr txBox="1"/>
          <p:nvPr/>
        </p:nvSpPr>
        <p:spPr>
          <a:xfrm>
            <a:off x="1831638" y="1546492"/>
            <a:ext cx="6682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1,0% </a:t>
            </a:r>
            <a:r>
              <a:rPr kumimoji="0" lang="en-GB" sz="1000" b="1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§</a:t>
            </a:r>
          </a:p>
        </p:txBody>
      </p:sp>
      <p:grpSp>
        <p:nvGrpSpPr>
          <p:cNvPr id="205" name="Group 203"/>
          <p:cNvGrpSpPr/>
          <p:nvPr/>
        </p:nvGrpSpPr>
        <p:grpSpPr>
          <a:xfrm>
            <a:off x="3221516" y="2878730"/>
            <a:ext cx="510318" cy="927377"/>
            <a:chOff x="1492250" y="1440478"/>
            <a:chExt cx="349251" cy="1004658"/>
          </a:xfrm>
        </p:grpSpPr>
        <p:cxnSp>
          <p:nvCxnSpPr>
            <p:cNvPr id="206" name="Straight Connector 204"/>
            <p:cNvCxnSpPr/>
            <p:nvPr/>
          </p:nvCxnSpPr>
          <p:spPr bwMode="auto">
            <a:xfrm>
              <a:off x="1492250" y="1440478"/>
              <a:ext cx="752" cy="1004658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7" name="Straight Connector 205"/>
            <p:cNvCxnSpPr/>
            <p:nvPr/>
          </p:nvCxnSpPr>
          <p:spPr bwMode="auto">
            <a:xfrm flipH="1" flipV="1">
              <a:off x="1492250" y="1447069"/>
              <a:ext cx="349251" cy="1399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8" name="Straight Connector 206"/>
            <p:cNvCxnSpPr/>
            <p:nvPr/>
          </p:nvCxnSpPr>
          <p:spPr bwMode="auto">
            <a:xfrm>
              <a:off x="1837533" y="1447069"/>
              <a:ext cx="0" cy="26505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09" name="TextBox 207"/>
          <p:cNvSpPr txBox="1"/>
          <p:nvPr/>
        </p:nvSpPr>
        <p:spPr>
          <a:xfrm>
            <a:off x="3167224" y="2624965"/>
            <a:ext cx="6682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0,9% </a:t>
            </a:r>
            <a:r>
              <a:rPr kumimoji="0" lang="en-GB" sz="1000" b="1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§</a:t>
            </a:r>
          </a:p>
        </p:txBody>
      </p:sp>
      <p:grpSp>
        <p:nvGrpSpPr>
          <p:cNvPr id="210" name="Group 208"/>
          <p:cNvGrpSpPr/>
          <p:nvPr/>
        </p:nvGrpSpPr>
        <p:grpSpPr>
          <a:xfrm>
            <a:off x="4498888" y="2843312"/>
            <a:ext cx="510318" cy="1413058"/>
            <a:chOff x="1492250" y="1440478"/>
            <a:chExt cx="349251" cy="1530813"/>
          </a:xfrm>
        </p:grpSpPr>
        <p:cxnSp>
          <p:nvCxnSpPr>
            <p:cNvPr id="211" name="Straight Connector 209"/>
            <p:cNvCxnSpPr/>
            <p:nvPr/>
          </p:nvCxnSpPr>
          <p:spPr bwMode="auto">
            <a:xfrm>
              <a:off x="1492250" y="1440478"/>
              <a:ext cx="0" cy="1530813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2" name="Straight Connector 210"/>
            <p:cNvCxnSpPr/>
            <p:nvPr/>
          </p:nvCxnSpPr>
          <p:spPr bwMode="auto">
            <a:xfrm flipH="1" flipV="1">
              <a:off x="1492250" y="1447069"/>
              <a:ext cx="349251" cy="1399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3" name="Straight Connector 211"/>
            <p:cNvCxnSpPr/>
            <p:nvPr/>
          </p:nvCxnSpPr>
          <p:spPr bwMode="auto">
            <a:xfrm>
              <a:off x="1837533" y="1447069"/>
              <a:ext cx="0" cy="26505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14" name="TextBox 212"/>
          <p:cNvSpPr txBox="1"/>
          <p:nvPr/>
        </p:nvSpPr>
        <p:spPr>
          <a:xfrm>
            <a:off x="4444596" y="2589547"/>
            <a:ext cx="6682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1,6% </a:t>
            </a:r>
            <a:r>
              <a:rPr kumimoji="0" lang="en-GB" sz="1000" b="1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§</a:t>
            </a:r>
          </a:p>
        </p:txBody>
      </p:sp>
      <p:grpSp>
        <p:nvGrpSpPr>
          <p:cNvPr id="215" name="Group 213"/>
          <p:cNvGrpSpPr/>
          <p:nvPr/>
        </p:nvGrpSpPr>
        <p:grpSpPr>
          <a:xfrm>
            <a:off x="7236480" y="2814220"/>
            <a:ext cx="478640" cy="1413058"/>
            <a:chOff x="1492250" y="1440478"/>
            <a:chExt cx="349251" cy="1530813"/>
          </a:xfrm>
        </p:grpSpPr>
        <p:cxnSp>
          <p:nvCxnSpPr>
            <p:cNvPr id="216" name="Straight Connector 214"/>
            <p:cNvCxnSpPr/>
            <p:nvPr/>
          </p:nvCxnSpPr>
          <p:spPr bwMode="auto">
            <a:xfrm>
              <a:off x="1492250" y="1440478"/>
              <a:ext cx="0" cy="1530813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7" name="Straight Connector 215"/>
            <p:cNvCxnSpPr/>
            <p:nvPr/>
          </p:nvCxnSpPr>
          <p:spPr bwMode="auto">
            <a:xfrm flipH="1" flipV="1">
              <a:off x="1492250" y="1447069"/>
              <a:ext cx="349251" cy="1399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8" name="Straight Connector 216"/>
            <p:cNvCxnSpPr/>
            <p:nvPr/>
          </p:nvCxnSpPr>
          <p:spPr bwMode="auto">
            <a:xfrm>
              <a:off x="1837533" y="1447069"/>
              <a:ext cx="0" cy="393155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19" name="TextBox 217"/>
          <p:cNvSpPr txBox="1"/>
          <p:nvPr/>
        </p:nvSpPr>
        <p:spPr>
          <a:xfrm>
            <a:off x="7182188" y="2560455"/>
            <a:ext cx="6682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1,4% </a:t>
            </a:r>
            <a:r>
              <a:rPr kumimoji="0" lang="en-GB" sz="1000" b="1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§</a:t>
            </a:r>
          </a:p>
        </p:txBody>
      </p:sp>
      <p:grpSp>
        <p:nvGrpSpPr>
          <p:cNvPr id="220" name="Group 218"/>
          <p:cNvGrpSpPr/>
          <p:nvPr/>
        </p:nvGrpSpPr>
        <p:grpSpPr>
          <a:xfrm>
            <a:off x="5866578" y="2602340"/>
            <a:ext cx="479747" cy="1198503"/>
            <a:chOff x="1491443" y="1447069"/>
            <a:chExt cx="350058" cy="1298378"/>
          </a:xfrm>
        </p:grpSpPr>
        <p:cxnSp>
          <p:nvCxnSpPr>
            <p:cNvPr id="221" name="Straight Connector 219"/>
            <p:cNvCxnSpPr/>
            <p:nvPr/>
          </p:nvCxnSpPr>
          <p:spPr bwMode="auto">
            <a:xfrm flipH="1">
              <a:off x="1491443" y="1451715"/>
              <a:ext cx="4233" cy="1293732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2" name="Straight Connector 220"/>
            <p:cNvCxnSpPr/>
            <p:nvPr/>
          </p:nvCxnSpPr>
          <p:spPr bwMode="auto">
            <a:xfrm flipH="1" flipV="1">
              <a:off x="1492250" y="1447069"/>
              <a:ext cx="349251" cy="1399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3" name="Straight Connector 221"/>
            <p:cNvCxnSpPr/>
            <p:nvPr/>
          </p:nvCxnSpPr>
          <p:spPr bwMode="auto">
            <a:xfrm>
              <a:off x="1837533" y="1447069"/>
              <a:ext cx="0" cy="393155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24" name="TextBox 222"/>
          <p:cNvSpPr txBox="1"/>
          <p:nvPr/>
        </p:nvSpPr>
        <p:spPr>
          <a:xfrm>
            <a:off x="5813391" y="2342490"/>
            <a:ext cx="6682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1,1% </a:t>
            </a:r>
            <a:r>
              <a:rPr kumimoji="0" lang="en-GB" sz="1000" b="1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‡</a:t>
            </a:r>
          </a:p>
        </p:txBody>
      </p:sp>
    </p:spTree>
    <p:extLst>
      <p:ext uri="{BB962C8B-B14F-4D97-AF65-F5344CB8AC3E}">
        <p14:creationId xmlns:p14="http://schemas.microsoft.com/office/powerpoint/2010/main" val="3775289183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57200" y="762000"/>
            <a:ext cx="8229600" cy="601884"/>
          </a:xfrm>
        </p:spPr>
        <p:txBody>
          <a:bodyPr/>
          <a:lstStyle/>
          <a:p>
            <a:pPr eaLnBrk="1" hangingPunct="1">
              <a:buClrTx/>
            </a:pPr>
            <a:r>
              <a:rPr lang="en-US" altLang="de-DE" dirty="0" err="1"/>
              <a:t>Denosumab</a:t>
            </a:r>
            <a:r>
              <a:rPr lang="en-US" altLang="de-DE" dirty="0"/>
              <a:t> </a:t>
            </a:r>
            <a:r>
              <a:rPr lang="en-US" altLang="de-DE" dirty="0" err="1"/>
              <a:t>im</a:t>
            </a:r>
            <a:r>
              <a:rPr lang="en-US" altLang="de-DE" dirty="0"/>
              <a:t> </a:t>
            </a:r>
            <a:r>
              <a:rPr lang="en-US" altLang="de-DE" dirty="0" err="1"/>
              <a:t>Vergleich</a:t>
            </a:r>
            <a:r>
              <a:rPr lang="en-US" altLang="de-DE" dirty="0"/>
              <a:t> </a:t>
            </a:r>
            <a:r>
              <a:rPr lang="en-US" altLang="de-DE" dirty="0" err="1"/>
              <a:t>zu</a:t>
            </a:r>
            <a:r>
              <a:rPr lang="en-US" altLang="de-DE" dirty="0"/>
              <a:t> </a:t>
            </a:r>
            <a:r>
              <a:rPr lang="en-US" altLang="de-DE" dirty="0" err="1"/>
              <a:t>Ibandronat</a:t>
            </a:r>
            <a:r>
              <a:rPr lang="en-US" altLang="de-DE" dirty="0"/>
              <a:t> </a:t>
            </a:r>
            <a:r>
              <a:rPr lang="en-US" altLang="de-DE" dirty="0" err="1"/>
              <a:t>bei</a:t>
            </a:r>
            <a:r>
              <a:rPr lang="en-US" altLang="de-DE" dirty="0"/>
              <a:t> </a:t>
            </a:r>
            <a:r>
              <a:rPr lang="en-US" altLang="de-DE" dirty="0" err="1"/>
              <a:t>postmenopausalen</a:t>
            </a:r>
            <a:r>
              <a:rPr lang="en-US" altLang="de-DE" dirty="0"/>
              <a:t> Frauen </a:t>
            </a:r>
            <a:r>
              <a:rPr lang="en-US" altLang="de-DE" dirty="0" err="1"/>
              <a:t>nach</a:t>
            </a:r>
            <a:r>
              <a:rPr lang="en-US" altLang="de-DE" dirty="0"/>
              <a:t> </a:t>
            </a:r>
            <a:r>
              <a:rPr lang="en-US" altLang="de-DE" dirty="0" err="1"/>
              <a:t>vorheriger</a:t>
            </a:r>
            <a:r>
              <a:rPr lang="en-US" altLang="de-DE" dirty="0"/>
              <a:t> </a:t>
            </a:r>
            <a:r>
              <a:rPr lang="en-US" altLang="de-DE" dirty="0" err="1"/>
              <a:t>Behandlung</a:t>
            </a:r>
            <a:r>
              <a:rPr lang="en-US" altLang="de-DE" dirty="0"/>
              <a:t> </a:t>
            </a:r>
            <a:r>
              <a:rPr lang="en-US" altLang="de-DE" dirty="0" err="1"/>
              <a:t>mit</a:t>
            </a:r>
            <a:r>
              <a:rPr lang="en-US" altLang="de-DE" dirty="0"/>
              <a:t> </a:t>
            </a:r>
            <a:r>
              <a:rPr lang="en-US" altLang="de-DE" dirty="0" err="1"/>
              <a:t>Bisphophonaten</a:t>
            </a:r>
            <a:endParaRPr lang="de-DE" altLang="de-DE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6167342"/>
            <a:ext cx="2209800" cy="57647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916" y="6455577"/>
            <a:ext cx="66244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de-DE" sz="1600" dirty="0" err="1">
                <a:solidFill>
                  <a:schemeClr val="accent3">
                    <a:lumMod val="50000"/>
                  </a:schemeClr>
                </a:solidFill>
              </a:rPr>
              <a:t>Recknor</a:t>
            </a:r>
            <a:r>
              <a:rPr lang="de-DE" sz="1600" dirty="0">
                <a:solidFill>
                  <a:schemeClr val="accent3">
                    <a:lumMod val="50000"/>
                  </a:schemeClr>
                </a:solidFill>
              </a:rPr>
              <a:t> C et al. </a:t>
            </a:r>
            <a:r>
              <a:rPr lang="de-DE" sz="1600" i="1" dirty="0" err="1">
                <a:solidFill>
                  <a:schemeClr val="accent3">
                    <a:lumMod val="50000"/>
                  </a:schemeClr>
                </a:solidFill>
              </a:rPr>
              <a:t>Obstet</a:t>
            </a:r>
            <a:r>
              <a:rPr lang="de-DE" sz="1600" i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sz="1600" i="1" dirty="0" err="1">
                <a:solidFill>
                  <a:schemeClr val="accent3">
                    <a:lumMod val="50000"/>
                  </a:schemeClr>
                </a:solidFill>
              </a:rPr>
              <a:t>Gynecol</a:t>
            </a:r>
            <a:r>
              <a:rPr lang="de-DE" sz="1600" i="1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r>
              <a:rPr lang="de-DE" sz="1600" dirty="0">
                <a:solidFill>
                  <a:schemeClr val="accent3">
                    <a:lumMod val="50000"/>
                  </a:schemeClr>
                </a:solidFill>
              </a:rPr>
              <a:t> 2013 Jun;121(6):1291-1299</a:t>
            </a:r>
          </a:p>
        </p:txBody>
      </p:sp>
    </p:spTree>
    <p:extLst>
      <p:ext uri="{BB962C8B-B14F-4D97-AF65-F5344CB8AC3E}">
        <p14:creationId xmlns:p14="http://schemas.microsoft.com/office/powerpoint/2010/main" val="1145151308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platzhalter 42">
            <a:extLst>
              <a:ext uri="{FF2B5EF4-FFF2-40B4-BE49-F238E27FC236}">
                <a16:creationId xmlns:a16="http://schemas.microsoft.com/office/drawing/2014/main" id="{408D4614-045B-BD43-A652-0381DD4130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176868"/>
            <a:ext cx="4032000" cy="350865"/>
          </a:xfrm>
        </p:spPr>
        <p:txBody>
          <a:bodyPr/>
          <a:lstStyle/>
          <a:p>
            <a:r>
              <a:rPr lang="de-DE" dirty="0" err="1"/>
              <a:t>s.c</a:t>
            </a:r>
            <a:r>
              <a:rPr lang="de-DE" dirty="0"/>
              <a:t>. = subkutan; </a:t>
            </a:r>
            <a:r>
              <a:rPr lang="de-DE" dirty="0" err="1"/>
              <a:t>p.o</a:t>
            </a:r>
            <a:r>
              <a:rPr lang="de-DE" dirty="0"/>
              <a:t>. = per oral; qm = einmal im Monat; q6m = einmal alle 6 Monate</a:t>
            </a:r>
          </a:p>
          <a:p>
            <a:r>
              <a:rPr lang="de-DE" dirty="0" err="1"/>
              <a:t>Recknor</a:t>
            </a:r>
            <a:r>
              <a:rPr lang="de-DE" dirty="0"/>
              <a:t> C et al. </a:t>
            </a:r>
            <a:r>
              <a:rPr lang="de-DE" i="1" dirty="0" err="1"/>
              <a:t>Obstet</a:t>
            </a:r>
            <a:r>
              <a:rPr lang="de-DE" i="1" dirty="0"/>
              <a:t> </a:t>
            </a:r>
            <a:r>
              <a:rPr lang="de-DE" i="1" dirty="0" err="1"/>
              <a:t>Gynecol</a:t>
            </a:r>
            <a:r>
              <a:rPr lang="de-DE" i="1" dirty="0"/>
              <a:t>. </a:t>
            </a:r>
            <a:r>
              <a:rPr lang="de-DE" dirty="0"/>
              <a:t>2013 Jun;121(6):1291-1299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Studiendesign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Denosumab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vs.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Ibandronat</a:t>
            </a:r>
            <a:endParaRPr lang="de-CH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3" name="Gerade Verbindung 72">
            <a:extLst>
              <a:ext uri="{FF2B5EF4-FFF2-40B4-BE49-F238E27FC236}">
                <a16:creationId xmlns:a16="http://schemas.microsoft.com/office/drawing/2014/main" id="{CE18E16F-992E-894D-A4AB-F1B974CECFE9}"/>
              </a:ext>
            </a:extLst>
          </p:cNvPr>
          <p:cNvCxnSpPr>
            <a:endCxn id="83" idx="3"/>
          </p:cNvCxnSpPr>
          <p:nvPr/>
        </p:nvCxnSpPr>
        <p:spPr bwMode="auto">
          <a:xfrm flipH="1">
            <a:off x="7720580" y="2995792"/>
            <a:ext cx="7465" cy="1318364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Gerade Verbindung 73">
            <a:extLst>
              <a:ext uri="{FF2B5EF4-FFF2-40B4-BE49-F238E27FC236}">
                <a16:creationId xmlns:a16="http://schemas.microsoft.com/office/drawing/2014/main" id="{175479A2-1A18-4648-A0AD-5C38B6801ACF}"/>
              </a:ext>
            </a:extLst>
          </p:cNvPr>
          <p:cNvCxnSpPr/>
          <p:nvPr/>
        </p:nvCxnSpPr>
        <p:spPr bwMode="auto">
          <a:xfrm>
            <a:off x="4637630" y="2980512"/>
            <a:ext cx="0" cy="1515288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Gerade Verbindung 75">
            <a:extLst>
              <a:ext uri="{FF2B5EF4-FFF2-40B4-BE49-F238E27FC236}">
                <a16:creationId xmlns:a16="http://schemas.microsoft.com/office/drawing/2014/main" id="{45DC9369-2885-A647-8D1B-520D5E713E45}"/>
              </a:ext>
            </a:extLst>
          </p:cNvPr>
          <p:cNvCxnSpPr/>
          <p:nvPr/>
        </p:nvCxnSpPr>
        <p:spPr bwMode="auto">
          <a:xfrm>
            <a:off x="6188705" y="2984370"/>
            <a:ext cx="0" cy="115200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Abgerundetes Rechteck 77">
            <a:extLst>
              <a:ext uri="{FF2B5EF4-FFF2-40B4-BE49-F238E27FC236}">
                <a16:creationId xmlns:a16="http://schemas.microsoft.com/office/drawing/2014/main" id="{A9B84332-92E5-C749-B986-70907E97BF1C}"/>
              </a:ext>
            </a:extLst>
          </p:cNvPr>
          <p:cNvSpPr/>
          <p:nvPr/>
        </p:nvSpPr>
        <p:spPr>
          <a:xfrm>
            <a:off x="4092810" y="1753834"/>
            <a:ext cx="4179780" cy="2863312"/>
          </a:xfrm>
          <a:prstGeom prst="roundRect">
            <a:avLst>
              <a:gd name="adj" fmla="val 10000"/>
            </a:avLst>
          </a:prstGeom>
          <a:noFill/>
          <a:ln>
            <a:solidFill>
              <a:srgbClr val="0000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Textplatzhalter 2">
            <a:extLst>
              <a:ext uri="{FF2B5EF4-FFF2-40B4-BE49-F238E27FC236}">
                <a16:creationId xmlns:a16="http://schemas.microsoft.com/office/drawing/2014/main" id="{D0A257CC-9105-3140-926A-CF1211C17ADF}"/>
              </a:ext>
            </a:extLst>
          </p:cNvPr>
          <p:cNvSpPr txBox="1">
            <a:spLocks/>
          </p:cNvSpPr>
          <p:nvPr/>
        </p:nvSpPr>
        <p:spPr bwMode="auto">
          <a:xfrm>
            <a:off x="471114" y="4150522"/>
            <a:ext cx="3630204" cy="1564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12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5250" indent="-87313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60000"/>
              <a:buFont typeface="AppleSymbols" charset="0"/>
              <a:buChar char="﹥"/>
              <a:tabLst/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rgbClr val="51515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rgbClr val="51515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rgbClr val="515151"/>
                </a:solidFill>
                <a:latin typeface="+mn-lt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31775" marR="0" lvl="0" indent="-231775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ADBF25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rPr>
              <a:t>Haupteinschlusskriterien</a:t>
            </a:r>
          </a:p>
          <a:p>
            <a:pPr marL="88900" lvl="0" indent="-88900" eaLnBrk="1" fontAlgn="auto" hangingPunct="1">
              <a:lnSpc>
                <a:spcPct val="85000"/>
              </a:lnSpc>
              <a:spcAft>
                <a:spcPts val="0"/>
              </a:spcAft>
              <a:buClr>
                <a:prstClr val="white">
                  <a:lumMod val="50000"/>
                </a:prstClr>
              </a:buClr>
              <a:buSzPct val="150000"/>
              <a:buFont typeface="AppleSymbols" charset="0"/>
              <a:buChar char="﹥"/>
              <a:defRPr/>
            </a:pPr>
            <a:r>
              <a:rPr lang="de-DE" b="0" dirty="0">
                <a:solidFill>
                  <a:sysClr val="windowText" lastClr="000000"/>
                </a:solidFill>
              </a:rPr>
              <a:t>Postmenopausale Frauen ( ≥ 55 Jahre) mit niedriger BMD (≤ -2,0 - ≥ -4,0) an der </a:t>
            </a:r>
            <a:r>
              <a:rPr lang="de-DE" b="0" dirty="0" err="1">
                <a:solidFill>
                  <a:sysClr val="windowText" lastClr="000000"/>
                </a:solidFill>
              </a:rPr>
              <a:t>Ledenwirbelsäule</a:t>
            </a:r>
            <a:r>
              <a:rPr lang="de-DE" b="0" dirty="0">
                <a:solidFill>
                  <a:sysClr val="windowText" lastClr="000000"/>
                </a:solidFill>
              </a:rPr>
              <a:t> oder Gesamthüfte</a:t>
            </a:r>
          </a:p>
          <a:p>
            <a:pPr marL="88900" lvl="0" indent="-88900" eaLnBrk="1" fontAlgn="auto" hangingPunct="1">
              <a:lnSpc>
                <a:spcPct val="85000"/>
              </a:lnSpc>
              <a:spcAft>
                <a:spcPts val="0"/>
              </a:spcAft>
              <a:buClr>
                <a:prstClr val="white">
                  <a:lumMod val="50000"/>
                </a:prstClr>
              </a:buClr>
              <a:buSzPct val="150000"/>
              <a:buFont typeface="AppleSymbols" charset="0"/>
              <a:buChar char="﹥"/>
              <a:defRPr/>
            </a:pPr>
            <a:r>
              <a:rPr lang="de-DE" b="0" dirty="0">
                <a:solidFill>
                  <a:sysClr val="windowText" lastClr="000000"/>
                </a:solidFill>
              </a:rPr>
              <a:t>Schlechte Adhärenz oder Abbruch einer mind. einmonatigen Therapie mit oralen </a:t>
            </a:r>
            <a:r>
              <a:rPr lang="de-DE" b="0" dirty="0" err="1">
                <a:solidFill>
                  <a:sysClr val="windowText" lastClr="000000"/>
                </a:solidFill>
              </a:rPr>
              <a:t>Bisphosphonaten</a:t>
            </a:r>
            <a:endParaRPr lang="de-DE" b="0" dirty="0">
              <a:solidFill>
                <a:sysClr val="windowText" lastClr="000000"/>
              </a:solidFill>
            </a:endParaRPr>
          </a:p>
        </p:txBody>
      </p:sp>
      <p:sp>
        <p:nvSpPr>
          <p:cNvPr id="80" name="Text Box 14">
            <a:extLst>
              <a:ext uri="{FF2B5EF4-FFF2-40B4-BE49-F238E27FC236}">
                <a16:creationId xmlns:a16="http://schemas.microsoft.com/office/drawing/2014/main" id="{444DA5F7-6A96-D74E-B53B-B43F8E75E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2809" y="2359968"/>
            <a:ext cx="417978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8288" tIns="18288" rIns="18288" bIns="18288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rPr>
              <a:t>Studienmonat</a:t>
            </a:r>
          </a:p>
        </p:txBody>
      </p:sp>
      <p:sp>
        <p:nvSpPr>
          <p:cNvPr id="81" name="AutoShape 4">
            <a:extLst>
              <a:ext uri="{FF2B5EF4-FFF2-40B4-BE49-F238E27FC236}">
                <a16:creationId xmlns:a16="http://schemas.microsoft.com/office/drawing/2014/main" id="{F643241F-9D50-1A49-8CBE-336E0041B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5863" y="3352800"/>
            <a:ext cx="3074717" cy="369086"/>
          </a:xfrm>
          <a:prstGeom prst="homePlate">
            <a:avLst>
              <a:gd name="adj" fmla="val 49189"/>
            </a:avLst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Text Box 7">
            <a:extLst>
              <a:ext uri="{FF2B5EF4-FFF2-40B4-BE49-F238E27FC236}">
                <a16:creationId xmlns:a16="http://schemas.microsoft.com/office/drawing/2014/main" id="{C0885CD8-571E-B54C-BD75-67A1BFE06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4097" y="3429000"/>
            <a:ext cx="3066483" cy="1793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rPr>
              <a:t>Denosumab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rPr>
              <a:t> </a:t>
            </a:r>
            <a:b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</a:rPr>
            </a:br>
            <a:r>
              <a:rPr lang="de-DE" sz="1000" dirty="0">
                <a:solidFill>
                  <a:srgbClr val="FFFFFF"/>
                </a:solidFill>
                <a:ea typeface="ＭＳ Ｐゴシック" pitchFamily="34" charset="-128"/>
              </a:rPr>
              <a:t>60 mg </a:t>
            </a:r>
            <a:r>
              <a:rPr lang="de-DE" sz="1000" dirty="0" err="1">
                <a:solidFill>
                  <a:srgbClr val="FFFFFF"/>
                </a:solidFill>
                <a:ea typeface="ＭＳ Ｐゴシック" pitchFamily="34" charset="-128"/>
              </a:rPr>
              <a:t>s.c</a:t>
            </a:r>
            <a:r>
              <a:rPr lang="de-DE" sz="1000" dirty="0">
                <a:solidFill>
                  <a:srgbClr val="FFFFFF"/>
                </a:solidFill>
                <a:ea typeface="ＭＳ Ｐゴシック" pitchFamily="34" charset="-128"/>
              </a:rPr>
              <a:t>. q6m </a:t>
            </a:r>
            <a:r>
              <a:rPr lang="de-DE" sz="1000" dirty="0" err="1">
                <a:solidFill>
                  <a:srgbClr val="FFFFFF"/>
                </a:solidFill>
                <a:ea typeface="ＭＳ Ｐゴシック" pitchFamily="34" charset="-128"/>
              </a:rPr>
              <a:t>n</a:t>
            </a:r>
            <a:r>
              <a:rPr lang="de-DE" sz="1000" dirty="0">
                <a:solidFill>
                  <a:srgbClr val="FFFFFF"/>
                </a:solidFill>
                <a:ea typeface="ＭＳ Ｐゴシック" pitchFamily="34" charset="-128"/>
              </a:rPr>
              <a:t> = 417</a:t>
            </a:r>
          </a:p>
        </p:txBody>
      </p:sp>
      <p:sp>
        <p:nvSpPr>
          <p:cNvPr id="83" name="AutoShape 3">
            <a:extLst>
              <a:ext uri="{FF2B5EF4-FFF2-40B4-BE49-F238E27FC236}">
                <a16:creationId xmlns:a16="http://schemas.microsoft.com/office/drawing/2014/main" id="{B9A0FAB7-846E-554A-A1A0-585D63BC3276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4645863" y="4132512"/>
            <a:ext cx="3074717" cy="363288"/>
          </a:xfrm>
          <a:prstGeom prst="homePlate">
            <a:avLst>
              <a:gd name="adj" fmla="val 49189"/>
            </a:avLst>
          </a:prstGeom>
          <a:solidFill>
            <a:schemeClr val="accent2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Text Box 12">
            <a:extLst>
              <a:ext uri="{FF2B5EF4-FFF2-40B4-BE49-F238E27FC236}">
                <a16:creationId xmlns:a16="http://schemas.microsoft.com/office/drawing/2014/main" id="{423AFC37-5214-B84F-96B6-9EA66B0ACC5F}"/>
              </a:ext>
            </a:extLst>
          </p:cNvPr>
          <p:cNvSpPr txBox="1">
            <a:spLocks noChangeArrowheads="1"/>
          </p:cNvSpPr>
          <p:nvPr/>
        </p:nvSpPr>
        <p:spPr bwMode="invGray">
          <a:xfrm>
            <a:off x="4637630" y="4114800"/>
            <a:ext cx="3074716" cy="3810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9144" rIns="9144" anchor="ctr"/>
          <a:lstStyle/>
          <a:p>
            <a:pPr lvl="0" algn="ctr"/>
            <a:r>
              <a:rPr lang="de-DE" sz="1000" dirty="0" err="1">
                <a:solidFill>
                  <a:prstClr val="black"/>
                </a:solidFill>
                <a:ea typeface="ＭＳ Ｐゴシック" pitchFamily="34" charset="-128"/>
              </a:rPr>
              <a:t>Ibandronat</a:t>
            </a:r>
            <a:r>
              <a:rPr lang="de-DE" sz="1000" dirty="0">
                <a:solidFill>
                  <a:prstClr val="black"/>
                </a:solidFill>
                <a:ea typeface="ＭＳ Ｐゴシック" pitchFamily="34" charset="-128"/>
              </a:rPr>
              <a:t> </a:t>
            </a:r>
          </a:p>
          <a:p>
            <a:pPr lvl="0" algn="ctr"/>
            <a:r>
              <a:rPr lang="de-DE" sz="1000" dirty="0">
                <a:solidFill>
                  <a:prstClr val="black"/>
                </a:solidFill>
                <a:ea typeface="ＭＳ Ｐゴシック" pitchFamily="34" charset="-128"/>
              </a:rPr>
              <a:t>150 mg </a:t>
            </a:r>
            <a:r>
              <a:rPr lang="de-DE" sz="1000" dirty="0" err="1">
                <a:solidFill>
                  <a:prstClr val="black"/>
                </a:solidFill>
                <a:ea typeface="ＭＳ Ｐゴシック" pitchFamily="34" charset="-128"/>
              </a:rPr>
              <a:t>p.o</a:t>
            </a:r>
            <a:r>
              <a:rPr lang="de-DE" sz="1000" dirty="0">
                <a:solidFill>
                  <a:prstClr val="black"/>
                </a:solidFill>
                <a:ea typeface="ＭＳ Ｐゴシック" pitchFamily="34" charset="-128"/>
              </a:rPr>
              <a:t>. qm  </a:t>
            </a:r>
            <a:r>
              <a:rPr lang="de-DE" sz="1000" dirty="0" err="1">
                <a:solidFill>
                  <a:prstClr val="black"/>
                </a:solidFill>
                <a:ea typeface="ＭＳ Ｐゴシック" pitchFamily="34" charset="-128"/>
              </a:rPr>
              <a:t>n</a:t>
            </a:r>
            <a:r>
              <a:rPr lang="de-DE" sz="1000" dirty="0">
                <a:solidFill>
                  <a:prstClr val="black"/>
                </a:solidFill>
                <a:ea typeface="ＭＳ Ｐゴシック" pitchFamily="34" charset="-128"/>
              </a:rPr>
              <a:t> = 416</a:t>
            </a:r>
          </a:p>
        </p:txBody>
      </p:sp>
      <p:sp>
        <p:nvSpPr>
          <p:cNvPr id="85" name="Pfeil nach rechts 84">
            <a:extLst>
              <a:ext uri="{FF2B5EF4-FFF2-40B4-BE49-F238E27FC236}">
                <a16:creationId xmlns:a16="http://schemas.microsoft.com/office/drawing/2014/main" id="{6BAF1CF3-EF2E-0848-840D-9FF420C393BE}"/>
              </a:ext>
            </a:extLst>
          </p:cNvPr>
          <p:cNvSpPr/>
          <p:nvPr/>
        </p:nvSpPr>
        <p:spPr>
          <a:xfrm>
            <a:off x="4645863" y="3810000"/>
            <a:ext cx="3074717" cy="227265"/>
          </a:xfrm>
          <a:prstGeom prst="rightArrow">
            <a:avLst>
              <a:gd name="adj1" fmla="val 98525"/>
              <a:gd name="adj2" fmla="val 54172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Calcium und Vitamin D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1A8CED3A-9C47-8C40-8625-7C0B7D4E1B64}"/>
              </a:ext>
            </a:extLst>
          </p:cNvPr>
          <p:cNvSpPr>
            <a:spLocks noChangeAspect="1"/>
          </p:cNvSpPr>
          <p:nvPr/>
        </p:nvSpPr>
        <p:spPr>
          <a:xfrm>
            <a:off x="4465863" y="2598775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endParaRPr kumimoji="0" lang="de-DE" sz="1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830172EE-116E-9240-B77B-66EF51864505}"/>
              </a:ext>
            </a:extLst>
          </p:cNvPr>
          <p:cNvSpPr>
            <a:spLocks noChangeAspect="1"/>
          </p:cNvSpPr>
          <p:nvPr/>
        </p:nvSpPr>
        <p:spPr>
          <a:xfrm>
            <a:off x="6009021" y="2598775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6</a:t>
            </a:r>
          </a:p>
        </p:txBody>
      </p:sp>
      <p:grpSp>
        <p:nvGrpSpPr>
          <p:cNvPr id="90" name="Gruppierung 35">
            <a:extLst>
              <a:ext uri="{FF2B5EF4-FFF2-40B4-BE49-F238E27FC236}">
                <a16:creationId xmlns:a16="http://schemas.microsoft.com/office/drawing/2014/main" id="{1187466F-E062-274F-BC5A-3C103E9BE7A1}"/>
              </a:ext>
            </a:extLst>
          </p:cNvPr>
          <p:cNvGrpSpPr/>
          <p:nvPr/>
        </p:nvGrpSpPr>
        <p:grpSpPr>
          <a:xfrm>
            <a:off x="526752" y="1718544"/>
            <a:ext cx="1225847" cy="571738"/>
            <a:chOff x="363602" y="2413158"/>
            <a:chExt cx="1437730" cy="571738"/>
          </a:xfrm>
          <a:solidFill>
            <a:schemeClr val="accent3">
              <a:lumMod val="50000"/>
            </a:schemeClr>
          </a:solidFill>
        </p:grpSpPr>
        <p:sp>
          <p:nvSpPr>
            <p:cNvPr id="91" name="Abgerundetes Rechteck 90">
              <a:extLst>
                <a:ext uri="{FF2B5EF4-FFF2-40B4-BE49-F238E27FC236}">
                  <a16:creationId xmlns:a16="http://schemas.microsoft.com/office/drawing/2014/main" id="{87A25923-FD7A-594B-B89C-605AE83D4D24}"/>
                </a:ext>
              </a:extLst>
            </p:cNvPr>
            <p:cNvSpPr/>
            <p:nvPr/>
          </p:nvSpPr>
          <p:spPr>
            <a:xfrm>
              <a:off x="363602" y="2413158"/>
              <a:ext cx="1437730" cy="571738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92" name="Abgerundetes Rechteck 5">
              <a:extLst>
                <a:ext uri="{FF2B5EF4-FFF2-40B4-BE49-F238E27FC236}">
                  <a16:creationId xmlns:a16="http://schemas.microsoft.com/office/drawing/2014/main" id="{F599F248-F7F0-A344-9B74-4411E544F0F2}"/>
                </a:ext>
              </a:extLst>
            </p:cNvPr>
            <p:cNvSpPr/>
            <p:nvPr/>
          </p:nvSpPr>
          <p:spPr>
            <a:xfrm>
              <a:off x="380348" y="2429904"/>
              <a:ext cx="1404238" cy="538246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marL="0" marR="0" lvl="0" indent="0" algn="ctr" defTabSz="622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Screening</a:t>
              </a:r>
            </a:p>
          </p:txBody>
        </p:sp>
      </p:grpSp>
      <p:grpSp>
        <p:nvGrpSpPr>
          <p:cNvPr id="93" name="Gruppierung 38">
            <a:extLst>
              <a:ext uri="{FF2B5EF4-FFF2-40B4-BE49-F238E27FC236}">
                <a16:creationId xmlns:a16="http://schemas.microsoft.com/office/drawing/2014/main" id="{7067E3BB-78B8-8E41-9294-E622191F9795}"/>
              </a:ext>
            </a:extLst>
          </p:cNvPr>
          <p:cNvGrpSpPr/>
          <p:nvPr/>
        </p:nvGrpSpPr>
        <p:grpSpPr>
          <a:xfrm>
            <a:off x="2182955" y="1718544"/>
            <a:ext cx="1437730" cy="571738"/>
            <a:chOff x="2428768" y="1079103"/>
            <a:chExt cx="1437730" cy="571738"/>
          </a:xfrm>
          <a:solidFill>
            <a:schemeClr val="accent3">
              <a:lumMod val="50000"/>
            </a:schemeClr>
          </a:solidFill>
        </p:grpSpPr>
        <p:sp>
          <p:nvSpPr>
            <p:cNvPr id="94" name="Abgerundetes Rechteck 93">
              <a:extLst>
                <a:ext uri="{FF2B5EF4-FFF2-40B4-BE49-F238E27FC236}">
                  <a16:creationId xmlns:a16="http://schemas.microsoft.com/office/drawing/2014/main" id="{293E6FAA-D4F4-1048-AF95-6B1B98E5E483}"/>
                </a:ext>
              </a:extLst>
            </p:cNvPr>
            <p:cNvSpPr/>
            <p:nvPr/>
          </p:nvSpPr>
          <p:spPr>
            <a:xfrm>
              <a:off x="2428768" y="1079103"/>
              <a:ext cx="1437730" cy="571738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95" name="Abgerundetes Rechteck 9">
              <a:extLst>
                <a:ext uri="{FF2B5EF4-FFF2-40B4-BE49-F238E27FC236}">
                  <a16:creationId xmlns:a16="http://schemas.microsoft.com/office/drawing/2014/main" id="{7B8709A2-F6F0-B64F-AF4F-5B1CFA61E622}"/>
                </a:ext>
              </a:extLst>
            </p:cNvPr>
            <p:cNvSpPr/>
            <p:nvPr/>
          </p:nvSpPr>
          <p:spPr>
            <a:xfrm>
              <a:off x="2445514" y="1095849"/>
              <a:ext cx="1404238" cy="538246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marL="0" marR="0" lvl="0" indent="0" algn="ctr" defTabSz="622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Randomisierung</a:t>
              </a:r>
            </a:p>
            <a:p>
              <a:pPr marL="0" marR="0" lvl="0" indent="0" algn="ctr" defTabSz="6223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Tag 1</a:t>
              </a:r>
            </a:p>
          </p:txBody>
        </p:sp>
      </p:grpSp>
      <p:sp>
        <p:nvSpPr>
          <p:cNvPr id="96" name="Form 95">
            <a:extLst>
              <a:ext uri="{FF2B5EF4-FFF2-40B4-BE49-F238E27FC236}">
                <a16:creationId xmlns:a16="http://schemas.microsoft.com/office/drawing/2014/main" id="{60F7873C-15CC-9F44-AC6F-3B737626916A}"/>
              </a:ext>
            </a:extLst>
          </p:cNvPr>
          <p:cNvSpPr/>
          <p:nvPr/>
        </p:nvSpPr>
        <p:spPr>
          <a:xfrm flipV="1">
            <a:off x="3124200" y="1170105"/>
            <a:ext cx="1783857" cy="1783857"/>
          </a:xfrm>
          <a:prstGeom prst="leftCircularArrow">
            <a:avLst>
              <a:gd name="adj1" fmla="val 3155"/>
              <a:gd name="adj2" fmla="val 388268"/>
              <a:gd name="adj3" fmla="val 2163779"/>
              <a:gd name="adj4" fmla="val 9024489"/>
              <a:gd name="adj5" fmla="val 3681"/>
            </a:avLst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603D0527-8301-ED49-98F6-5816808E6219}"/>
              </a:ext>
            </a:extLst>
          </p:cNvPr>
          <p:cNvSpPr>
            <a:spLocks noChangeAspect="1"/>
          </p:cNvSpPr>
          <p:nvPr/>
        </p:nvSpPr>
        <p:spPr>
          <a:xfrm>
            <a:off x="7552178" y="2598775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12</a:t>
            </a:r>
          </a:p>
        </p:txBody>
      </p:sp>
      <p:grpSp>
        <p:nvGrpSpPr>
          <p:cNvPr id="98" name="Gruppierung 80">
            <a:extLst>
              <a:ext uri="{FF2B5EF4-FFF2-40B4-BE49-F238E27FC236}">
                <a16:creationId xmlns:a16="http://schemas.microsoft.com/office/drawing/2014/main" id="{C0DCC142-5143-6A4F-8BC6-F53D0134CDE0}"/>
              </a:ext>
            </a:extLst>
          </p:cNvPr>
          <p:cNvGrpSpPr/>
          <p:nvPr/>
        </p:nvGrpSpPr>
        <p:grpSpPr>
          <a:xfrm>
            <a:off x="4084577" y="1718545"/>
            <a:ext cx="4188014" cy="569282"/>
            <a:chOff x="6559099" y="1079103"/>
            <a:chExt cx="1437730" cy="571738"/>
          </a:xfrm>
          <a:solidFill>
            <a:schemeClr val="accent3">
              <a:lumMod val="50000"/>
            </a:schemeClr>
          </a:solidFill>
        </p:grpSpPr>
        <p:sp>
          <p:nvSpPr>
            <p:cNvPr id="99" name="Abgerundetes Rechteck 98">
              <a:extLst>
                <a:ext uri="{FF2B5EF4-FFF2-40B4-BE49-F238E27FC236}">
                  <a16:creationId xmlns:a16="http://schemas.microsoft.com/office/drawing/2014/main" id="{A68887D3-2CB0-8548-921B-4261C64F8E3D}"/>
                </a:ext>
              </a:extLst>
            </p:cNvPr>
            <p:cNvSpPr/>
            <p:nvPr/>
          </p:nvSpPr>
          <p:spPr>
            <a:xfrm>
              <a:off x="6559099" y="1079103"/>
              <a:ext cx="1437730" cy="571738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100" name="Abgerundetes Rechteck 17">
              <a:extLst>
                <a:ext uri="{FF2B5EF4-FFF2-40B4-BE49-F238E27FC236}">
                  <a16:creationId xmlns:a16="http://schemas.microsoft.com/office/drawing/2014/main" id="{CAA4398A-1D43-E245-9F4E-DA84C7A017A9}"/>
                </a:ext>
              </a:extLst>
            </p:cNvPr>
            <p:cNvSpPr/>
            <p:nvPr/>
          </p:nvSpPr>
          <p:spPr>
            <a:xfrm>
              <a:off x="6575845" y="1095849"/>
              <a:ext cx="1404238" cy="538246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26670" tIns="17780" rIns="26670" bIns="17780" numCol="1" spcCol="1270" anchor="ctr" anchorCtr="0">
              <a:noAutofit/>
            </a:bodyPr>
            <a:lstStyle/>
            <a:p>
              <a:pPr lvl="0" algn="ctr">
                <a:lnSpc>
                  <a:spcPct val="85000"/>
                </a:lnSpc>
                <a:spcBef>
                  <a:spcPct val="30000"/>
                </a:spcBef>
                <a:buClr>
                  <a:srgbClr val="FAB900"/>
                </a:buClr>
              </a:pPr>
              <a:r>
                <a:rPr lang="de-DE" sz="1400" kern="0" dirty="0">
                  <a:solidFill>
                    <a:srgbClr val="FFFFFF"/>
                  </a:solidFill>
                </a:rPr>
                <a:t>Multizentrische, randomisierte, offene Parallelgruppen-Studie</a:t>
              </a:r>
            </a:p>
          </p:txBody>
        </p:sp>
      </p:grpSp>
      <p:sp>
        <p:nvSpPr>
          <p:cNvPr id="32" name="Form 31">
            <a:extLst>
              <a:ext uri="{FF2B5EF4-FFF2-40B4-BE49-F238E27FC236}">
                <a16:creationId xmlns:a16="http://schemas.microsoft.com/office/drawing/2014/main" id="{2B32EF93-A353-504B-937A-EBD2DF27C7AC}"/>
              </a:ext>
            </a:extLst>
          </p:cNvPr>
          <p:cNvSpPr/>
          <p:nvPr/>
        </p:nvSpPr>
        <p:spPr>
          <a:xfrm flipV="1">
            <a:off x="1111743" y="1170104"/>
            <a:ext cx="1783857" cy="1783857"/>
          </a:xfrm>
          <a:prstGeom prst="leftCircularArrow">
            <a:avLst>
              <a:gd name="adj1" fmla="val 3155"/>
              <a:gd name="adj2" fmla="val 388268"/>
              <a:gd name="adj3" fmla="val 2163779"/>
              <a:gd name="adj4" fmla="val 9024489"/>
              <a:gd name="adj5" fmla="val 3681"/>
            </a:avLst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4383943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BE6EC6-C9B5-6147-9ABB-F8B125F8D9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6324600"/>
            <a:ext cx="4032000" cy="203133"/>
          </a:xfrm>
        </p:spPr>
        <p:txBody>
          <a:bodyPr/>
          <a:lstStyle/>
          <a:p>
            <a:r>
              <a:rPr lang="de-DE" dirty="0" err="1"/>
              <a:t>Recknor</a:t>
            </a:r>
            <a:r>
              <a:rPr lang="de-DE" dirty="0"/>
              <a:t> C et al. </a:t>
            </a:r>
            <a:r>
              <a:rPr lang="de-DE" i="1" dirty="0" err="1"/>
              <a:t>Obstet</a:t>
            </a:r>
            <a:r>
              <a:rPr lang="de-DE" i="1" dirty="0"/>
              <a:t> </a:t>
            </a:r>
            <a:r>
              <a:rPr lang="de-DE" i="1" dirty="0" err="1"/>
              <a:t>Gynecol</a:t>
            </a:r>
            <a:r>
              <a:rPr lang="de-DE" dirty="0"/>
              <a:t>. 2013 Jun;121(6):1291-1299</a:t>
            </a:r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b="1" dirty="0">
                <a:latin typeface="Arial" panose="020B0604020202020204" pitchFamily="34" charset="0"/>
                <a:cs typeface="Arial" panose="020B0604020202020204" pitchFamily="34" charset="0"/>
              </a:rPr>
              <a:t>Studienziele 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F51ADB0F-06F0-3142-B773-6F0E5990A0F6}"/>
              </a:ext>
            </a:extLst>
          </p:cNvPr>
          <p:cNvGrpSpPr/>
          <p:nvPr/>
        </p:nvGrpSpPr>
        <p:grpSpPr>
          <a:xfrm>
            <a:off x="228600" y="1985682"/>
            <a:ext cx="8610600" cy="870346"/>
            <a:chOff x="0" y="171825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22" name="Eingebuchteter Richtungspfeil 21">
              <a:extLst>
                <a:ext uri="{FF2B5EF4-FFF2-40B4-BE49-F238E27FC236}">
                  <a16:creationId xmlns:a16="http://schemas.microsoft.com/office/drawing/2014/main" id="{7CD3C2A3-3505-0A48-A1C7-9935D9BA8AA2}"/>
                </a:ext>
              </a:extLst>
            </p:cNvPr>
            <p:cNvSpPr/>
            <p:nvPr/>
          </p:nvSpPr>
          <p:spPr>
            <a:xfrm>
              <a:off x="0" y="171825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2 w 8105774"/>
                <a:gd name="connsiteY5" fmla="*/ 443485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1" y="728059"/>
                    <a:pt x="1941" y="585772"/>
                    <a:pt x="2912" y="443485"/>
                  </a:cubicBezTo>
                  <a:cubicBezTo>
                    <a:pt x="1941" y="295657"/>
                    <a:pt x="971" y="147828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3" name="Eingebuchteter Richtungspfeil 4">
              <a:extLst>
                <a:ext uri="{FF2B5EF4-FFF2-40B4-BE49-F238E27FC236}">
                  <a16:creationId xmlns:a16="http://schemas.microsoft.com/office/drawing/2014/main" id="{E3FD1DC8-9BFC-C14A-B2D1-FBD1384758AF}"/>
                </a:ext>
              </a:extLst>
            </p:cNvPr>
            <p:cNvSpPr txBox="1"/>
            <p:nvPr/>
          </p:nvSpPr>
          <p:spPr>
            <a:xfrm>
              <a:off x="109944" y="171825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marL="0" lvl="0" indent="0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rgbClr val="000000"/>
                </a:buClr>
                <a:buSzTx/>
                <a:buFont typeface="Wingdings" panose="05000000000000000000" pitchFamily="2" charset="2"/>
                <a:buNone/>
              </a:pPr>
              <a:r>
                <a:rPr kumimoji="0" lang="en-US" altLang="de-DE" sz="1400" b="1" i="0" u="none" strike="noStrike" kern="1200" cap="none" spc="0" normalizeH="0" baseline="0" noProof="0" dirty="0" err="1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Vergleich</a:t>
              </a:r>
              <a:r>
                <a:rPr kumimoji="0" lang="en-US" altLang="de-DE" sz="1400" b="1" i="0" u="none" strike="noStrike" kern="1200" cap="none" spc="0" normalizeH="0" baseline="0" noProof="0" dirty="0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 der </a:t>
              </a:r>
              <a:r>
                <a:rPr kumimoji="0" lang="en-US" altLang="de-DE" sz="1400" b="1" i="0" u="none" strike="noStrike" kern="1200" cap="none" spc="0" normalizeH="0" baseline="0" noProof="0" dirty="0" err="1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Verträglichkeit</a:t>
              </a:r>
              <a:r>
                <a:rPr kumimoji="0" lang="en-US" altLang="de-DE" sz="1400" b="1" i="0" u="none" strike="noStrike" kern="1200" cap="none" spc="0" normalizeH="0" baseline="0" noProof="0" dirty="0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 und </a:t>
              </a:r>
              <a:r>
                <a:rPr kumimoji="0" lang="en-US" altLang="de-DE" sz="1400" b="1" i="0" u="none" strike="noStrike" kern="1200" cap="none" spc="0" normalizeH="0" baseline="0" noProof="0" dirty="0" err="1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Wirksamkeit</a:t>
              </a:r>
              <a:r>
                <a:rPr kumimoji="0" lang="en-US" altLang="de-DE" sz="1400" b="1" i="0" u="none" strike="noStrike" kern="1200" cap="none" spc="0" normalizeH="0" baseline="0" noProof="0" dirty="0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 von </a:t>
              </a:r>
              <a:r>
                <a:rPr kumimoji="0" lang="en-US" altLang="de-DE" sz="1400" b="1" i="0" u="none" strike="noStrike" kern="1200" cap="none" spc="0" normalizeH="0" baseline="0" noProof="0" dirty="0" err="1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Denosumab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kumimoji="0" lang="en-US" altLang="de-DE" sz="1400" b="1" i="0" u="none" strike="noStrike" kern="1200" cap="none" spc="0" normalizeH="0" baseline="0" noProof="0" dirty="0" err="1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mit</a:t>
              </a:r>
              <a:r>
                <a:rPr kumimoji="0" lang="en-US" altLang="de-DE" sz="1400" b="1" i="0" u="none" strike="noStrike" kern="1200" cap="none" spc="0" normalizeH="0" baseline="0" noProof="0" dirty="0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 </a:t>
              </a:r>
              <a:r>
                <a:rPr kumimoji="0" lang="en-US" altLang="de-DE" sz="1400" b="1" i="0" u="none" strike="noStrike" kern="1200" cap="none" spc="0" normalizeH="0" baseline="0" noProof="0" dirty="0" err="1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Ibandronat</a:t>
              </a:r>
              <a:r>
                <a:rPr kumimoji="0" lang="en-US" altLang="de-DE" sz="1400" b="1" i="0" u="none" strike="noStrike" kern="1200" cap="none" spc="0" normalizeH="0" baseline="0" noProof="0" dirty="0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 </a:t>
              </a:r>
              <a:r>
                <a:rPr kumimoji="0" lang="en-US" altLang="de-DE" sz="1400" b="1" i="0" u="none" strike="noStrike" kern="1200" cap="none" spc="0" normalizeH="0" baseline="0" noProof="0" dirty="0" err="1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bei</a:t>
              </a:r>
              <a:r>
                <a:rPr kumimoji="0" lang="en-US" altLang="de-DE" sz="1400" b="1" i="0" u="none" strike="noStrike" kern="1200" cap="none" spc="0" normalizeH="0" baseline="0" noProof="0" dirty="0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 </a:t>
              </a:r>
              <a:r>
                <a:rPr kumimoji="0" lang="en-US" altLang="de-DE" sz="1400" b="1" i="0" u="none" strike="noStrike" kern="1200" cap="none" spc="0" normalizeH="0" baseline="0" noProof="0" dirty="0" err="1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postmenopausalen</a:t>
              </a:r>
              <a:r>
                <a:rPr kumimoji="0" lang="en-US" altLang="de-DE" sz="1400" b="1" i="0" u="none" strike="noStrike" kern="1200" cap="none" spc="0" normalizeH="0" baseline="0" noProof="0" dirty="0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 Frauen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, die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mit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oralen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Bisphosphonaten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vorbehandelt</a:t>
              </a: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de-DE" sz="1400" b="1" dirty="0" err="1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waren</a:t>
              </a:r>
              <a:endParaRPr lang="de-DE" sz="1400" kern="1200" dirty="0"/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8B826518-CB4D-7146-B1DE-862029D90B19}"/>
              </a:ext>
            </a:extLst>
          </p:cNvPr>
          <p:cNvGrpSpPr/>
          <p:nvPr/>
        </p:nvGrpSpPr>
        <p:grpSpPr>
          <a:xfrm>
            <a:off x="228600" y="2975510"/>
            <a:ext cx="8610600" cy="870346"/>
            <a:chOff x="0" y="1161653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20" name="Eingebuchteter Richtungspfeil 19">
              <a:extLst>
                <a:ext uri="{FF2B5EF4-FFF2-40B4-BE49-F238E27FC236}">
                  <a16:creationId xmlns:a16="http://schemas.microsoft.com/office/drawing/2014/main" id="{B5BD391B-BA8C-F94B-B0E1-144ABFC417C8}"/>
                </a:ext>
              </a:extLst>
            </p:cNvPr>
            <p:cNvSpPr/>
            <p:nvPr/>
          </p:nvSpPr>
          <p:spPr>
            <a:xfrm>
              <a:off x="0" y="1161653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1 w 8105774"/>
                <a:gd name="connsiteY5" fmla="*/ 460111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0" y="733601"/>
                    <a:pt x="1941" y="596856"/>
                    <a:pt x="2911" y="460111"/>
                  </a:cubicBezTo>
                  <a:cubicBezTo>
                    <a:pt x="1941" y="306741"/>
                    <a:pt x="970" y="153370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1" name="Eingebuchteter Richtungspfeil 6">
              <a:extLst>
                <a:ext uri="{FF2B5EF4-FFF2-40B4-BE49-F238E27FC236}">
                  <a16:creationId xmlns:a16="http://schemas.microsoft.com/office/drawing/2014/main" id="{1CD353E6-157E-E24F-BE9A-F77460E584AE}"/>
                </a:ext>
              </a:extLst>
            </p:cNvPr>
            <p:cNvSpPr txBox="1"/>
            <p:nvPr/>
          </p:nvSpPr>
          <p:spPr>
            <a:xfrm>
              <a:off x="109944" y="1161653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marL="0" lvl="0" indent="0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rgbClr val="000000"/>
                </a:buClr>
                <a:buSzTx/>
                <a:buFont typeface="Wingdings" panose="05000000000000000000" pitchFamily="2" charset="2"/>
                <a:buNone/>
              </a:pPr>
              <a:r>
                <a:rPr lang="en-US" altLang="de-DE" sz="1400" b="1" dirty="0">
                  <a:ln/>
                  <a:latin typeface="Arial" panose="020B0604020202020204" pitchFamily="34" charset="0"/>
                  <a:ea typeface="MS PGothic" panose="020B0600070205080204" pitchFamily="34" charset="-128"/>
                </a:rPr>
                <a:t>Ä</a:t>
              </a:r>
              <a:r>
                <a:rPr kumimoji="0" lang="en-US" altLang="de-DE" sz="1400" b="1" i="0" u="none" strike="noStrike" kern="1200" cap="none" spc="0" normalizeH="0" baseline="0" noProof="0" dirty="0" err="1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nderung</a:t>
              </a:r>
              <a:r>
                <a:rPr kumimoji="0" lang="en-US" altLang="de-DE" sz="1400" b="1" i="0" u="none" strike="noStrike" kern="1200" cap="none" spc="0" normalizeH="0" baseline="0" noProof="0" dirty="0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 der BMD </a:t>
              </a:r>
              <a:r>
                <a:rPr kumimoji="0" lang="en-US" altLang="de-DE" sz="1400" b="1" i="0" u="none" strike="noStrike" kern="1200" cap="none" spc="0" normalizeH="0" baseline="0" noProof="0" dirty="0" err="1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nach</a:t>
              </a:r>
              <a:r>
                <a:rPr kumimoji="0" lang="en-US" altLang="de-DE" sz="1400" b="1" i="0" u="none" strike="noStrike" kern="1200" cap="none" spc="0" normalizeH="0" baseline="0" noProof="0" dirty="0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 12 </a:t>
              </a:r>
              <a:r>
                <a:rPr kumimoji="0" lang="en-US" altLang="de-DE" sz="1400" b="1" i="0" u="none" strike="noStrike" kern="1200" cap="none" spc="0" normalizeH="0" baseline="0" noProof="0" dirty="0" err="1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Monaten</a:t>
              </a:r>
              <a:r>
                <a:rPr kumimoji="0" lang="en-US" altLang="de-DE" sz="1400" b="1" i="0" u="none" strike="noStrike" kern="1200" cap="none" spc="0" normalizeH="0" baseline="0" noProof="0" dirty="0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 </a:t>
              </a:r>
              <a:r>
                <a:rPr kumimoji="0" lang="en-US" altLang="de-DE" sz="1400" b="0" i="0" u="none" strike="noStrike" kern="1200" cap="none" spc="0" normalizeH="0" baseline="0" noProof="0" dirty="0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(</a:t>
              </a:r>
              <a:r>
                <a:rPr kumimoji="0" lang="en-US" altLang="de-DE" sz="1400" b="0" i="0" u="none" strike="noStrike" kern="1200" cap="none" spc="0" normalizeH="0" baseline="0" noProof="0" dirty="0" err="1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Primärer</a:t>
              </a:r>
              <a:r>
                <a:rPr kumimoji="0" lang="en-US" altLang="de-DE" sz="1400" b="0" i="0" u="none" strike="noStrike" kern="1200" cap="none" spc="0" normalizeH="0" baseline="0" noProof="0" dirty="0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 </a:t>
              </a:r>
              <a:r>
                <a:rPr kumimoji="0" lang="en-US" altLang="de-DE" sz="1400" b="0" i="0" u="none" strike="noStrike" kern="1200" cap="none" spc="0" normalizeH="0" baseline="0" noProof="0" dirty="0" err="1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Endpunkt</a:t>
              </a:r>
              <a:r>
                <a:rPr kumimoji="0" lang="en-US" altLang="de-DE" sz="1400" b="0" i="0" u="none" strike="noStrike" kern="1200" cap="none" spc="0" normalizeH="0" baseline="0" noProof="0" dirty="0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: </a:t>
              </a:r>
              <a:r>
                <a:rPr kumimoji="0" lang="en-US" altLang="de-DE" sz="1400" b="0" i="0" u="none" strike="noStrike" kern="1200" cap="none" spc="0" normalizeH="0" baseline="0" noProof="0" dirty="0" err="1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Prozentuale</a:t>
              </a:r>
              <a:r>
                <a:rPr kumimoji="0" lang="en-US" altLang="de-DE" sz="1400" b="0" i="0" u="none" strike="noStrike" kern="1200" cap="none" spc="0" normalizeH="0" baseline="0" noProof="0" dirty="0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 </a:t>
              </a:r>
              <a:r>
                <a:rPr kumimoji="0" lang="en-US" altLang="de-DE" sz="1400" b="0" i="0" u="none" strike="noStrike" kern="1200" cap="none" spc="0" normalizeH="0" baseline="0" noProof="0" dirty="0" err="1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Änderung</a:t>
              </a:r>
              <a:r>
                <a:rPr kumimoji="0" lang="en-US" altLang="de-DE" sz="1400" b="0" i="0" u="none" strike="noStrike" kern="1200" cap="none" spc="0" normalizeH="0" baseline="0" noProof="0" dirty="0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 der BMD an der </a:t>
              </a:r>
              <a:r>
                <a:rPr kumimoji="0" lang="en-US" altLang="de-DE" sz="1400" b="0" i="0" u="none" strike="noStrike" kern="1200" cap="none" spc="0" normalizeH="0" baseline="0" noProof="0" dirty="0" err="1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Gesamthüfte</a:t>
              </a:r>
              <a:r>
                <a:rPr kumimoji="0" lang="en-US" altLang="de-DE" sz="1400" b="0" i="0" u="none" strike="noStrike" kern="1200" cap="none" spc="0" normalizeH="0" baseline="0" noProof="0" dirty="0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)</a:t>
              </a:r>
              <a:endParaRPr lang="de-DE" sz="1400" kern="1200" dirty="0"/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013B3B48-578B-7A44-AFE1-A28436FA448B}"/>
              </a:ext>
            </a:extLst>
          </p:cNvPr>
          <p:cNvGrpSpPr/>
          <p:nvPr/>
        </p:nvGrpSpPr>
        <p:grpSpPr>
          <a:xfrm>
            <a:off x="228600" y="4001971"/>
            <a:ext cx="8610600" cy="870346"/>
            <a:chOff x="0" y="2188114"/>
            <a:chExt cx="2175867" cy="870346"/>
          </a:xfrm>
          <a:scene3d>
            <a:camera prst="orthographicFront"/>
            <a:lightRig rig="flat" dir="t"/>
          </a:scene3d>
        </p:grpSpPr>
        <p:sp>
          <p:nvSpPr>
            <p:cNvPr id="18" name="Eingebuchteter Richtungspfeil 17">
              <a:extLst>
                <a:ext uri="{FF2B5EF4-FFF2-40B4-BE49-F238E27FC236}">
                  <a16:creationId xmlns:a16="http://schemas.microsoft.com/office/drawing/2014/main" id="{A9872F6D-4CB3-7F4A-AEAD-D7213958EFA0}"/>
                </a:ext>
              </a:extLst>
            </p:cNvPr>
            <p:cNvSpPr/>
            <p:nvPr/>
          </p:nvSpPr>
          <p:spPr>
            <a:xfrm>
              <a:off x="0" y="2188114"/>
              <a:ext cx="2175867" cy="870346"/>
            </a:xfrm>
            <a:custGeom>
              <a:avLst/>
              <a:gdLst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435173 w 8105774"/>
                <a:gd name="connsiteY5" fmla="*/ 435173 h 870346"/>
                <a:gd name="connsiteX6" fmla="*/ 0 w 8105774"/>
                <a:gd name="connsiteY6" fmla="*/ 0 h 870346"/>
                <a:gd name="connsiteX0" fmla="*/ 0 w 8105774"/>
                <a:gd name="connsiteY0" fmla="*/ 0 h 870346"/>
                <a:gd name="connsiteX1" fmla="*/ 7670601 w 8105774"/>
                <a:gd name="connsiteY1" fmla="*/ 0 h 870346"/>
                <a:gd name="connsiteX2" fmla="*/ 8105774 w 8105774"/>
                <a:gd name="connsiteY2" fmla="*/ 435173 h 870346"/>
                <a:gd name="connsiteX3" fmla="*/ 7670601 w 8105774"/>
                <a:gd name="connsiteY3" fmla="*/ 870346 h 870346"/>
                <a:gd name="connsiteX4" fmla="*/ 0 w 8105774"/>
                <a:gd name="connsiteY4" fmla="*/ 870346 h 870346"/>
                <a:gd name="connsiteX5" fmla="*/ 2911 w 8105774"/>
                <a:gd name="connsiteY5" fmla="*/ 435173 h 870346"/>
                <a:gd name="connsiteX6" fmla="*/ 0 w 8105774"/>
                <a:gd name="connsiteY6" fmla="*/ 0 h 87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05774" h="870346">
                  <a:moveTo>
                    <a:pt x="0" y="0"/>
                  </a:moveTo>
                  <a:lnTo>
                    <a:pt x="7670601" y="0"/>
                  </a:lnTo>
                  <a:lnTo>
                    <a:pt x="8105774" y="435173"/>
                  </a:lnTo>
                  <a:lnTo>
                    <a:pt x="7670601" y="870346"/>
                  </a:lnTo>
                  <a:lnTo>
                    <a:pt x="0" y="870346"/>
                  </a:lnTo>
                  <a:cubicBezTo>
                    <a:pt x="970" y="725288"/>
                    <a:pt x="1941" y="580231"/>
                    <a:pt x="2911" y="435173"/>
                  </a:cubicBezTo>
                  <a:cubicBezTo>
                    <a:pt x="1941" y="290115"/>
                    <a:pt x="970" y="145058"/>
                    <a:pt x="0" y="0"/>
                  </a:cubicBezTo>
                  <a:close/>
                </a:path>
              </a:pathLst>
            </a:cu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9" name="Eingebuchteter Richtungspfeil 8">
              <a:extLst>
                <a:ext uri="{FF2B5EF4-FFF2-40B4-BE49-F238E27FC236}">
                  <a16:creationId xmlns:a16="http://schemas.microsoft.com/office/drawing/2014/main" id="{DDF12397-B649-6D4E-B053-943D1AF86D82}"/>
                </a:ext>
              </a:extLst>
            </p:cNvPr>
            <p:cNvSpPr txBox="1"/>
            <p:nvPr/>
          </p:nvSpPr>
          <p:spPr>
            <a:xfrm>
              <a:off x="109944" y="2188114"/>
              <a:ext cx="1922740" cy="870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32004" tIns="10668" rIns="10668" bIns="10668" numCol="1" spcCol="1270" anchor="ctr" anchorCtr="0">
              <a:noAutofit/>
            </a:bodyPr>
            <a:lstStyle/>
            <a:p>
              <a:pPr marL="0" lvl="0" indent="0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rgbClr val="000000"/>
                </a:buClr>
                <a:buSzTx/>
                <a:buFont typeface="Wingdings" panose="05000000000000000000" pitchFamily="2" charset="2"/>
                <a:buNone/>
              </a:pPr>
              <a:r>
                <a:rPr kumimoji="0" lang="en-US" altLang="de-DE" sz="1400" b="1" i="0" u="none" strike="noStrike" kern="1200" cap="none" spc="0" normalizeH="0" baseline="0" noProof="0" dirty="0" err="1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Änderung</a:t>
              </a:r>
              <a:r>
                <a:rPr kumimoji="0" lang="en-US" altLang="de-DE" sz="1400" b="1" i="0" u="none" strike="noStrike" kern="1200" cap="none" spc="0" normalizeH="0" baseline="0" noProof="0" dirty="0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 des </a:t>
              </a:r>
              <a:r>
                <a:rPr kumimoji="0" lang="en-US" altLang="de-DE" sz="1400" b="1" i="0" u="none" strike="noStrike" kern="1200" cap="none" spc="0" normalizeH="0" baseline="0" noProof="0" dirty="0" err="1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Knochenumbaumarkers</a:t>
              </a:r>
              <a:r>
                <a:rPr kumimoji="0" lang="en-US" altLang="de-DE" sz="1400" b="1" i="0" u="none" strike="noStrike" kern="1200" cap="none" spc="0" normalizeH="0" baseline="0" noProof="0" dirty="0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 </a:t>
              </a:r>
              <a:r>
                <a:rPr kumimoji="0" lang="de-DE" altLang="de-DE" sz="1400" b="1" i="0" u="none" strike="noStrike" kern="1200" cap="none" spc="0" normalizeH="0" baseline="0" noProof="0" dirty="0" err="1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Serumtyp</a:t>
              </a:r>
              <a:r>
                <a:rPr kumimoji="0" lang="de-DE" altLang="de-DE" sz="1400" b="1" i="0" u="none" strike="noStrike" kern="1200" cap="none" spc="0" normalizeH="0" baseline="0" noProof="0" dirty="0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 C-</a:t>
              </a:r>
              <a:r>
                <a:rPr kumimoji="0" lang="de-DE" altLang="de-DE" sz="1400" b="1" i="0" u="none" strike="noStrike" kern="1200" cap="none" spc="0" normalizeH="0" baseline="0" noProof="0" dirty="0" err="1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Telopeptid</a:t>
              </a:r>
              <a:r>
                <a:rPr kumimoji="0" lang="de-DE" altLang="de-DE" sz="1400" b="1" i="0" u="none" strike="noStrike" kern="1200" cap="none" spc="0" normalizeH="0" baseline="0" noProof="0" dirty="0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 (</a:t>
              </a:r>
              <a:r>
                <a:rPr kumimoji="0" lang="en-US" altLang="de-DE" sz="1400" b="1" i="0" u="none" strike="noStrike" kern="1200" cap="none" spc="0" normalizeH="0" baseline="0" noProof="0" dirty="0">
                  <a:ln/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CTX)</a:t>
              </a:r>
              <a:endParaRPr lang="de-DE" sz="1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34513172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b="1" dirty="0">
                <a:latin typeface="Arial" panose="020B0604020202020204" pitchFamily="34" charset="0"/>
                <a:cs typeface="Arial" panose="020B0604020202020204" pitchFamily="34" charset="0"/>
              </a:rPr>
              <a:t>Basischarakteristika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707187"/>
              </p:ext>
            </p:extLst>
          </p:nvPr>
        </p:nvGraphicFramePr>
        <p:xfrm>
          <a:off x="540937" y="1209672"/>
          <a:ext cx="8069664" cy="481012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710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3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5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147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Ibandronat</a:t>
                      </a:r>
                      <a:endParaRPr kumimoji="0" lang="en-US" altLang="de-DE" sz="12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 = 416</a:t>
                      </a: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Denosumab</a:t>
                      </a:r>
                      <a:endParaRPr kumimoji="0" lang="en-US" altLang="de-DE" sz="12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 = 417</a:t>
                      </a: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117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Alter (</a:t>
                      </a: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Jahre</a:t>
                      </a:r>
                      <a:r>
                        <a:rPr kumimoji="0" lang="en-US" altLang="de-DE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), </a:t>
                      </a: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Mittelwert</a:t>
                      </a: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66,2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67,2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191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Knochendichte</a:t>
                      </a:r>
                      <a:r>
                        <a:rPr kumimoji="0" lang="en-US" altLang="de-DE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T-Score, </a:t>
                      </a: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Mittelwert</a:t>
                      </a: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117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	</a:t>
                      </a: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Gesamthüfte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-1,8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-1,8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117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	</a:t>
                      </a: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Schenkelhals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-2,1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-2,1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117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	</a:t>
                      </a: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Lendenwirbelsäule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-2,5</a:t>
                      </a:r>
                      <a:endParaRPr kumimoji="0" lang="en-US" alt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-2,5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810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Patienten</a:t>
                      </a:r>
                      <a:r>
                        <a:rPr kumimoji="0" lang="en-US" altLang="de-DE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mit</a:t>
                      </a:r>
                      <a:r>
                        <a:rPr kumimoji="0" lang="en-US" altLang="de-DE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vorangegangener</a:t>
                      </a:r>
                      <a:endParaRPr kumimoji="0" lang="en-US" altLang="de-DE" sz="1200" b="1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Bisphosphonat-Behandlung</a:t>
                      </a:r>
                      <a:r>
                        <a:rPr kumimoji="0" lang="en-US" altLang="de-DE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, n (%)</a:t>
                      </a: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374 (89,9)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377 (90,4)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117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	</a:t>
                      </a: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Alendronat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284 (68,3)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277 (66,4)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4117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	</a:t>
                      </a: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Risedronat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104 (25,0)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115 (27,6)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117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	</a:t>
                      </a: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Ibandronat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12 (2,9)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 (1,7)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117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	</a:t>
                      </a: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Bisphophonat</a:t>
                      </a: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unspezifiziert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 (0,5)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 (0)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6810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Dauer</a:t>
                      </a:r>
                      <a:r>
                        <a:rPr kumimoji="0" lang="en-US" altLang="de-DE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der </a:t>
                      </a: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vorangegangenen</a:t>
                      </a:r>
                      <a:r>
                        <a:rPr kumimoji="0" lang="en-US" altLang="de-DE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Bisphosphonat-Behandlung</a:t>
                      </a:r>
                      <a:r>
                        <a:rPr kumimoji="0" lang="en-US" altLang="de-DE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, Median</a:t>
                      </a: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16,8 </a:t>
                      </a: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Monate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16,7 </a:t>
                      </a:r>
                      <a:r>
                        <a:rPr kumimoji="0" lang="en-US" altLang="de-DE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Monate</a:t>
                      </a: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4117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Patienten</a:t>
                      </a:r>
                      <a:r>
                        <a:rPr kumimoji="0" lang="en-US" altLang="de-DE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mit</a:t>
                      </a:r>
                      <a:r>
                        <a:rPr kumimoji="0" lang="en-US" altLang="de-DE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altLang="de-DE" sz="1200" b="1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Fraktur-Vorgeschichte</a:t>
                      </a:r>
                      <a:r>
                        <a:rPr kumimoji="0" lang="en-US" altLang="de-DE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, n (%)</a:t>
                      </a: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180 (43,3)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181 (43,4)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4117"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CTX (ng/ml), Median*</a:t>
                      </a:r>
                      <a:endParaRPr kumimoji="0" lang="en-US" alt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0,4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0,4</a:t>
                      </a:r>
                      <a:endParaRPr kumimoji="0" lang="en-US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Arial" charset="0"/>
                      </a:endParaRPr>
                    </a:p>
                  </a:txBody>
                  <a:tcPr marT="45711" marB="45711" anchor="ctr" horzOverflow="overflow"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Textplatzhalter 2">
            <a:extLst>
              <a:ext uri="{FF2B5EF4-FFF2-40B4-BE49-F238E27FC236}">
                <a16:creationId xmlns:a16="http://schemas.microsoft.com/office/drawing/2014/main" id="{F6BE6EC6-C9B5-6147-9ABB-F8B125F8D9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0937" y="6310285"/>
            <a:ext cx="4032000" cy="350865"/>
          </a:xfrm>
        </p:spPr>
        <p:txBody>
          <a:bodyPr/>
          <a:lstStyle/>
          <a:p>
            <a:r>
              <a:rPr lang="de-DE" dirty="0" err="1"/>
              <a:t>Recknor</a:t>
            </a:r>
            <a:r>
              <a:rPr lang="de-DE" dirty="0"/>
              <a:t> C et al. </a:t>
            </a:r>
            <a:r>
              <a:rPr lang="de-DE" i="1" dirty="0" err="1"/>
              <a:t>Obstet</a:t>
            </a:r>
            <a:r>
              <a:rPr lang="de-DE" i="1" dirty="0"/>
              <a:t> </a:t>
            </a:r>
            <a:r>
              <a:rPr lang="de-DE" i="1" dirty="0" err="1"/>
              <a:t>Gynecol</a:t>
            </a:r>
            <a:r>
              <a:rPr lang="de-DE" dirty="0"/>
              <a:t>. 2013 Jun;121(6):1291-1299</a:t>
            </a:r>
          </a:p>
          <a:p>
            <a:r>
              <a:rPr lang="de-DE" dirty="0"/>
              <a:t>* Patientinnen aus Knochenumsatz-Analyse (</a:t>
            </a:r>
            <a:r>
              <a:rPr lang="de-DE" dirty="0" err="1"/>
              <a:t>Ibandronat</a:t>
            </a:r>
            <a:r>
              <a:rPr lang="de-DE" dirty="0"/>
              <a:t> n=133, </a:t>
            </a:r>
            <a:r>
              <a:rPr lang="de-DE" dirty="0" err="1"/>
              <a:t>Denosumab</a:t>
            </a:r>
            <a:r>
              <a:rPr lang="de-DE" dirty="0"/>
              <a:t> n=147)</a:t>
            </a:r>
          </a:p>
        </p:txBody>
      </p:sp>
    </p:spTree>
    <p:extLst>
      <p:ext uri="{BB962C8B-B14F-4D97-AF65-F5344CB8AC3E}">
        <p14:creationId xmlns:p14="http://schemas.microsoft.com/office/powerpoint/2010/main" val="1646246121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3_Default Design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288" tIns="18288" rIns="18288" bIns="1828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288" tIns="18288" rIns="18288" bIns="1828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FFFFFF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ADADAD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ADADAD"/>
        </a:lt1>
        <a:dk2>
          <a:srgbClr val="FFC828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FFFFFF"/>
        </a:lt1>
        <a:dk2>
          <a:srgbClr val="006AD0"/>
        </a:dk2>
        <a:lt2>
          <a:srgbClr val="FFC828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0000"/>
        </a:dk1>
        <a:lt1>
          <a:srgbClr val="FFFFFF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FFFFFF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000000"/>
        </a:dk1>
        <a:lt1>
          <a:srgbClr val="ADADAD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0000"/>
        </a:dk1>
        <a:lt1>
          <a:srgbClr val="ADADAD"/>
        </a:lt1>
        <a:dk2>
          <a:srgbClr val="FFC828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000000"/>
        </a:dk1>
        <a:lt1>
          <a:srgbClr val="FFFFFF"/>
        </a:lt1>
        <a:dk2>
          <a:srgbClr val="006AD0"/>
        </a:dk2>
        <a:lt2>
          <a:srgbClr val="FFC828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736751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685D49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67734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5D683E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3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8A842E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7D7729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4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8CD8D6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7EC4C2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MGEN">
  <a:themeElements>
    <a:clrScheme name="AMGEN 1">
      <a:dk1>
        <a:srgbClr val="000000"/>
      </a:dk1>
      <a:lt1>
        <a:srgbClr val="FFFFFF"/>
      </a:lt1>
      <a:dk2>
        <a:srgbClr val="373545"/>
      </a:dk2>
      <a:lt2>
        <a:srgbClr val="CEDBE6"/>
      </a:lt2>
      <a:accent1>
        <a:srgbClr val="0063C3"/>
      </a:accent1>
      <a:accent2>
        <a:srgbClr val="58B6C0"/>
      </a:accent2>
      <a:accent3>
        <a:srgbClr val="2CBC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288" tIns="18288" rIns="18288" bIns="1828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288" tIns="18288" rIns="18288" bIns="1828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FFFFFF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ADADAD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ADADAD"/>
        </a:lt1>
        <a:dk2>
          <a:srgbClr val="FFC828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FFFFFF"/>
        </a:lt1>
        <a:dk2>
          <a:srgbClr val="006AD0"/>
        </a:dk2>
        <a:lt2>
          <a:srgbClr val="FFC828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0000"/>
        </a:dk1>
        <a:lt1>
          <a:srgbClr val="FFFFFF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FFFFFF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000000"/>
        </a:dk1>
        <a:lt1>
          <a:srgbClr val="ADADAD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0000"/>
        </a:dk1>
        <a:lt1>
          <a:srgbClr val="ADADAD"/>
        </a:lt1>
        <a:dk2>
          <a:srgbClr val="FFC828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000000"/>
        </a:dk1>
        <a:lt1>
          <a:srgbClr val="FFFFFF"/>
        </a:lt1>
        <a:dk2>
          <a:srgbClr val="006AD0"/>
        </a:dk2>
        <a:lt2>
          <a:srgbClr val="FFC828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736751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685D49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67734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5D683E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3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8A842E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7D7729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4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8CD8D6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7EC4C2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MGEN GREEN">
  <a:themeElements>
    <a:clrScheme name="Benutzerdefiniert 2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C0C0C0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309308"/>
      </a:hlink>
      <a:folHlink>
        <a:srgbClr val="977B2D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288" tIns="18288" rIns="18288" bIns="1828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288" tIns="18288" rIns="18288" bIns="1828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FFFFFF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ADADAD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ADADAD"/>
        </a:lt1>
        <a:dk2>
          <a:srgbClr val="FFC828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FFFFFF"/>
        </a:lt1>
        <a:dk2>
          <a:srgbClr val="006AD0"/>
        </a:dk2>
        <a:lt2>
          <a:srgbClr val="FFC828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0000"/>
        </a:dk1>
        <a:lt1>
          <a:srgbClr val="FFFFFF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FFFFFF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000000"/>
        </a:dk1>
        <a:lt1>
          <a:srgbClr val="ADADAD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0000"/>
        </a:dk1>
        <a:lt1>
          <a:srgbClr val="ADADAD"/>
        </a:lt1>
        <a:dk2>
          <a:srgbClr val="FFC828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000000"/>
        </a:dk1>
        <a:lt1>
          <a:srgbClr val="FFFFFF"/>
        </a:lt1>
        <a:dk2>
          <a:srgbClr val="006AD0"/>
        </a:dk2>
        <a:lt2>
          <a:srgbClr val="FFC828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736751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685D49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67734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5D683E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3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8A842E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7D7729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4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8CD8D6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7EC4C2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Default Design">
  <a:themeElements>
    <a:clrScheme name="3_Default Design 14">
      <a:dk1>
        <a:srgbClr val="000000"/>
      </a:dk1>
      <a:lt1>
        <a:srgbClr val="FFFFFF"/>
      </a:lt1>
      <a:dk2>
        <a:srgbClr val="006AD0"/>
      </a:dk2>
      <a:lt2>
        <a:srgbClr val="FAB900"/>
      </a:lt2>
      <a:accent1>
        <a:srgbClr val="BD79E3"/>
      </a:accent1>
      <a:accent2>
        <a:srgbClr val="8CD8D6"/>
      </a:accent2>
      <a:accent3>
        <a:srgbClr val="AAB9E4"/>
      </a:accent3>
      <a:accent4>
        <a:srgbClr val="DADADA"/>
      </a:accent4>
      <a:accent5>
        <a:srgbClr val="DBBEEF"/>
      </a:accent5>
      <a:accent6>
        <a:srgbClr val="7EC4C2"/>
      </a:accent6>
      <a:hlink>
        <a:srgbClr val="E14539"/>
      </a:hlink>
      <a:folHlink>
        <a:srgbClr val="3F9FFF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288" tIns="18288" rIns="18288" bIns="1828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288" tIns="18288" rIns="18288" bIns="1828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FFFFFF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ADADAD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ADADAD"/>
        </a:lt1>
        <a:dk2>
          <a:srgbClr val="FFC828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FFFFFF"/>
        </a:lt1>
        <a:dk2>
          <a:srgbClr val="006AD0"/>
        </a:dk2>
        <a:lt2>
          <a:srgbClr val="FFC828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0000"/>
        </a:dk1>
        <a:lt1>
          <a:srgbClr val="FFFFFF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FFFFFF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000000"/>
        </a:dk1>
        <a:lt1>
          <a:srgbClr val="ADADAD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0000"/>
        </a:dk1>
        <a:lt1>
          <a:srgbClr val="ADADAD"/>
        </a:lt1>
        <a:dk2>
          <a:srgbClr val="FFC828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000000"/>
        </a:dk1>
        <a:lt1>
          <a:srgbClr val="FFFFFF"/>
        </a:lt1>
        <a:dk2>
          <a:srgbClr val="006AD0"/>
        </a:dk2>
        <a:lt2>
          <a:srgbClr val="FFC828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736751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685D49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67734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5D683E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3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8A842E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7D7729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4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8CD8D6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7EC4C2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ther">
  <a:themeElements>
    <a:clrScheme name="Other 14">
      <a:dk1>
        <a:srgbClr val="000000"/>
      </a:dk1>
      <a:lt1>
        <a:srgbClr val="FFFFFF"/>
      </a:lt1>
      <a:dk2>
        <a:srgbClr val="006AD0"/>
      </a:dk2>
      <a:lt2>
        <a:srgbClr val="FAB900"/>
      </a:lt2>
      <a:accent1>
        <a:srgbClr val="BD79E3"/>
      </a:accent1>
      <a:accent2>
        <a:srgbClr val="8CD8D6"/>
      </a:accent2>
      <a:accent3>
        <a:srgbClr val="AAB9E4"/>
      </a:accent3>
      <a:accent4>
        <a:srgbClr val="DADADA"/>
      </a:accent4>
      <a:accent5>
        <a:srgbClr val="DBBEEF"/>
      </a:accent5>
      <a:accent6>
        <a:srgbClr val="7EC4C2"/>
      </a:accent6>
      <a:hlink>
        <a:srgbClr val="E14539"/>
      </a:hlink>
      <a:folHlink>
        <a:srgbClr val="3F9FFF"/>
      </a:folHlink>
    </a:clrScheme>
    <a:fontScheme name="Oth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" tIns="9144" rIns="9144" bIns="9144" numCol="1" anchor="t" anchorCtr="0" compatLnSpc="1">
        <a:prstTxWarp prst="textNoShape">
          <a:avLst/>
        </a:prstTxWarp>
      </a:bodyPr>
      <a:lstStyle>
        <a:defPPr marL="0" marR="0" indent="0" algn="l" defTabSz="9477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Other 1">
        <a:dk1>
          <a:srgbClr val="000000"/>
        </a:dk1>
        <a:lt1>
          <a:srgbClr val="FFFFFF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FFFFFF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ther 2">
        <a:dk1>
          <a:srgbClr val="000000"/>
        </a:dk1>
        <a:lt1>
          <a:srgbClr val="ADADAD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ther 3">
        <a:dk1>
          <a:srgbClr val="000000"/>
        </a:dk1>
        <a:lt1>
          <a:srgbClr val="ADADAD"/>
        </a:lt1>
        <a:dk2>
          <a:srgbClr val="FFC828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ther 4">
        <a:dk1>
          <a:srgbClr val="000000"/>
        </a:dk1>
        <a:lt1>
          <a:srgbClr val="FFFFFF"/>
        </a:lt1>
        <a:dk2>
          <a:srgbClr val="006AD0"/>
        </a:dk2>
        <a:lt2>
          <a:srgbClr val="FFC828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ther 5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ther 6">
        <a:dk1>
          <a:srgbClr val="000000"/>
        </a:dk1>
        <a:lt1>
          <a:srgbClr val="FFFFFF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FFFFFF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ther 7">
        <a:dk1>
          <a:srgbClr val="000000"/>
        </a:dk1>
        <a:lt1>
          <a:srgbClr val="ADADAD"/>
        </a:lt1>
        <a:dk2>
          <a:srgbClr val="198CFF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ther 8">
        <a:dk1>
          <a:srgbClr val="000000"/>
        </a:dk1>
        <a:lt1>
          <a:srgbClr val="ADADAD"/>
        </a:lt1>
        <a:dk2>
          <a:srgbClr val="FFC828"/>
        </a:dk2>
        <a:lt2>
          <a:srgbClr val="FFFFFF"/>
        </a:lt2>
        <a:accent1>
          <a:srgbClr val="BD79E3"/>
        </a:accent1>
        <a:accent2>
          <a:srgbClr val="ADBF25"/>
        </a:accent2>
        <a:accent3>
          <a:srgbClr val="D3D3D3"/>
        </a:accent3>
        <a:accent4>
          <a:srgbClr val="000000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0050A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ther 9">
        <a:dk1>
          <a:srgbClr val="000000"/>
        </a:dk1>
        <a:lt1>
          <a:srgbClr val="FFFFFF"/>
        </a:lt1>
        <a:dk2>
          <a:srgbClr val="006AD0"/>
        </a:dk2>
        <a:lt2>
          <a:srgbClr val="FFC828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F2007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ther 10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ADBF2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9CAD20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ther 11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736751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685D49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ther 12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677345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5D683E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ther 13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8A842E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7D7729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ther 14">
        <a:dk1>
          <a:srgbClr val="000000"/>
        </a:dk1>
        <a:lt1>
          <a:srgbClr val="FFFFFF"/>
        </a:lt1>
        <a:dk2>
          <a:srgbClr val="006AD0"/>
        </a:dk2>
        <a:lt2>
          <a:srgbClr val="FAB900"/>
        </a:lt2>
        <a:accent1>
          <a:srgbClr val="BD79E3"/>
        </a:accent1>
        <a:accent2>
          <a:srgbClr val="8CD8D6"/>
        </a:accent2>
        <a:accent3>
          <a:srgbClr val="AAB9E4"/>
        </a:accent3>
        <a:accent4>
          <a:srgbClr val="DADADA"/>
        </a:accent4>
        <a:accent5>
          <a:srgbClr val="DBBEEF"/>
        </a:accent5>
        <a:accent6>
          <a:srgbClr val="7EC4C2"/>
        </a:accent6>
        <a:hlink>
          <a:srgbClr val="E14539"/>
        </a:hlink>
        <a:folHlink>
          <a:srgbClr val="3F9F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Benutzerdefiniertes Design">
  <a:themeElements>
    <a:clrScheme name="Benutzerdefiniert 1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C0C0C0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Benutzerdefiniert 1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C0C0C0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enutzerdefiniert 1">
    <a:dk1>
      <a:srgbClr val="000000"/>
    </a:dk1>
    <a:lt1>
      <a:srgbClr val="FFFFFF"/>
    </a:lt1>
    <a:dk2>
      <a:srgbClr val="455F51"/>
    </a:dk2>
    <a:lt2>
      <a:srgbClr val="E2DFCC"/>
    </a:lt2>
    <a:accent1>
      <a:srgbClr val="C0C0C0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.xml><?xml version="1.0" encoding="utf-8"?>
<a:themeOverride xmlns:a="http://schemas.openxmlformats.org/drawingml/2006/main">
  <a:clrScheme name="Benutzerdefiniert 1">
    <a:dk1>
      <a:srgbClr val="000000"/>
    </a:dk1>
    <a:lt1>
      <a:srgbClr val="FFFFFF"/>
    </a:lt1>
    <a:dk2>
      <a:srgbClr val="455F51"/>
    </a:dk2>
    <a:lt2>
      <a:srgbClr val="E2DFCC"/>
    </a:lt2>
    <a:accent1>
      <a:srgbClr val="C0C0C0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Benutzerdefiniert 1">
    <a:dk1>
      <a:srgbClr val="000000"/>
    </a:dk1>
    <a:lt1>
      <a:srgbClr val="FFFFFF"/>
    </a:lt1>
    <a:dk2>
      <a:srgbClr val="455F51"/>
    </a:dk2>
    <a:lt2>
      <a:srgbClr val="E2DFCC"/>
    </a:lt2>
    <a:accent1>
      <a:srgbClr val="C0C0C0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CDA1D4E2674448A0902ACE23E2F7F3" ma:contentTypeVersion="" ma:contentTypeDescription="Create a new document." ma:contentTypeScope="" ma:versionID="b63e01ba9cfbea8d825d3b6f956de53d">
  <xsd:schema xmlns:xsd="http://www.w3.org/2001/XMLSchema" xmlns:xs="http://www.w3.org/2001/XMLSchema" xmlns:p="http://schemas.microsoft.com/office/2006/metadata/properties" xmlns:ns2="9CC6DA9F-6D81-45C4-89C4-7EB77718B956" xmlns:ns3="42fe046d-86dd-43d2-bdc0-8f834945f3f1" xmlns:ns4="9cc6da9f-6d81-45c4-89c4-7eb77718b956" targetNamespace="http://schemas.microsoft.com/office/2006/metadata/properties" ma:root="true" ma:fieldsID="65d191419875519cf6915d54afaedb52" ns2:_="" ns3:_="" ns4:_="">
    <xsd:import namespace="9CC6DA9F-6D81-45C4-89C4-7EB77718B956"/>
    <xsd:import namespace="42fe046d-86dd-43d2-bdc0-8f834945f3f1"/>
    <xsd:import namespace="9cc6da9f-6d81-45c4-89c4-7eb77718b95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C6DA9F-6D81-45C4-89C4-7EB77718B9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fe046d-86dd-43d2-bdc0-8f834945f3f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c6da9f-6d81-45c4-89c4-7eb77718b956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sisl xmlns:xsd="http://www.w3.org/2001/XMLSchema" xmlns:xsi="http://www.w3.org/2001/XMLSchema-instance" xmlns="http://www.boldonjames.com/2008/01/sie/internal/label" sislVersion="0" policy="82ad3a63-90ad-4a46-a3cb-757f4658e205" origin="userSelected">
  <element uid="9036a7a1-5a4f-48d3-b24b-dfdab053dac9" value=""/>
  <element uid="03e9b10b-a1f9-4a88-9630-476473f62285" value=""/>
  <element uid="7349a702-6462-4442-88eb-c64cd513835c" value=""/>
</sisl>
</file>

<file path=customXml/itemProps1.xml><?xml version="1.0" encoding="utf-8"?>
<ds:datastoreItem xmlns:ds="http://schemas.openxmlformats.org/officeDocument/2006/customXml" ds:itemID="{89BC34FD-A48F-4C89-A7AA-82BAC1EF2B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172AB3-A714-464F-B621-17466BB1FC5F}">
  <ds:schemaRefs>
    <ds:schemaRef ds:uri="http://schemas.microsoft.com/office/2006/documentManagement/types"/>
    <ds:schemaRef ds:uri="9cc6da9f-6d81-45c4-89c4-7eb77718b956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9CC6DA9F-6D81-45C4-89C4-7EB77718B956"/>
    <ds:schemaRef ds:uri="http://purl.org/dc/dcmitype/"/>
    <ds:schemaRef ds:uri="http://purl.org/dc/elements/1.1/"/>
    <ds:schemaRef ds:uri="http://schemas.microsoft.com/office/infopath/2007/PartnerControls"/>
    <ds:schemaRef ds:uri="42fe046d-86dd-43d2-bdc0-8f834945f3f1"/>
  </ds:schemaRefs>
</ds:datastoreItem>
</file>

<file path=customXml/itemProps3.xml><?xml version="1.0" encoding="utf-8"?>
<ds:datastoreItem xmlns:ds="http://schemas.openxmlformats.org/officeDocument/2006/customXml" ds:itemID="{9A732A3F-C4F6-4CD7-8F72-A0EDA952E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C6DA9F-6D81-45C4-89C4-7EB77718B956"/>
    <ds:schemaRef ds:uri="42fe046d-86dd-43d2-bdc0-8f834945f3f1"/>
    <ds:schemaRef ds:uri="9cc6da9f-6d81-45c4-89c4-7eb77718b9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2037D2F-EC50-469B-B48F-0ED91CEBF929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5941</Words>
  <Application>Microsoft Office PowerPoint</Application>
  <PresentationFormat>On-screen Show (4:3)</PresentationFormat>
  <Paragraphs>1148</Paragraphs>
  <Slides>49</Slides>
  <Notes>49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64" baseType="lpstr">
      <vt:lpstr>AppleSymbols</vt:lpstr>
      <vt:lpstr>Arail</vt:lpstr>
      <vt:lpstr>Arial</vt:lpstr>
      <vt:lpstr>Calibri</vt:lpstr>
      <vt:lpstr>Calibri Light</vt:lpstr>
      <vt:lpstr>Times New Roman</vt:lpstr>
      <vt:lpstr>Wingdings</vt:lpstr>
      <vt:lpstr>3_Default Design</vt:lpstr>
      <vt:lpstr>AMGEN</vt:lpstr>
      <vt:lpstr>AMGEN GREEN</vt:lpstr>
      <vt:lpstr>4_Default Design</vt:lpstr>
      <vt:lpstr>Other</vt:lpstr>
      <vt:lpstr>2_Benutzerdefiniertes Design</vt:lpstr>
      <vt:lpstr>3_Benutzerdefiniertes Design</vt:lpstr>
      <vt:lpstr>Worksheet</vt:lpstr>
      <vt:lpstr>PowerPoint Presentation</vt:lpstr>
      <vt:lpstr>Denosumab, ein RANKL-Inhibitor, hemmt Osteoklasten, auch bevor sie sich an den Knochen anlagern </vt:lpstr>
      <vt:lpstr>Bisphosphonate binden an den Knochen und hemmen Osteoklasten an der Knochenoberfläche</vt:lpstr>
      <vt:lpstr>Übersicht: Studiendaten Denosumab vs. Bisphophonate</vt:lpstr>
      <vt:lpstr>Überblick: Denosumab vs. Ibandronat, Risedronat und Zoledronat </vt:lpstr>
      <vt:lpstr>PowerPoint Presentation</vt:lpstr>
      <vt:lpstr>Studiendesign  Denosumab vs. Ibandronat</vt:lpstr>
      <vt:lpstr>Studienziele </vt:lpstr>
      <vt:lpstr>Basischarakteristika</vt:lpstr>
      <vt:lpstr>Änderung der Knochenmineraldichte</vt:lpstr>
      <vt:lpstr>Änderung des Knochenabbaumarkers CTX</vt:lpstr>
      <vt:lpstr>Zusammenfassung der unerwünschten Ereignisse</vt:lpstr>
      <vt:lpstr>Zusammenfassung der schwerwiegenden unerwünschten Ereignisse</vt:lpstr>
      <vt:lpstr>PowerPoint Presentation</vt:lpstr>
      <vt:lpstr>PowerPoint Presentation</vt:lpstr>
      <vt:lpstr>Studiendesign Denosumab vs. Risedronat</vt:lpstr>
      <vt:lpstr>Studienziele </vt:lpstr>
      <vt:lpstr>Basischarakteristika</vt:lpstr>
      <vt:lpstr>Änderung der Knochenmineraldichte</vt:lpstr>
      <vt:lpstr>Änderung des Knochenabbaumarkers CTX </vt:lpstr>
      <vt:lpstr>Unerwünschte Ereignisse</vt:lpstr>
      <vt:lpstr>Ausgewählte unerwünschte Ereignisse</vt:lpstr>
      <vt:lpstr>Zusammenfassung der Ergebnisse  </vt:lpstr>
      <vt:lpstr>PowerPoint Presentation</vt:lpstr>
      <vt:lpstr>Studiendesign</vt:lpstr>
      <vt:lpstr>PowerPoint Presentation</vt:lpstr>
      <vt:lpstr>Basischarakteristika</vt:lpstr>
      <vt:lpstr>Änderung der Knochenmineraldichte</vt:lpstr>
      <vt:lpstr>Änderung der Knochenumbaumarker</vt:lpstr>
      <vt:lpstr>Einfluss der Dauer der Alendronat-Vorehandlung  auf die Veränderung der BMD</vt:lpstr>
      <vt:lpstr>Zusammenfassung der unerwünschten Ereignisse</vt:lpstr>
      <vt:lpstr>Zusammenfassung der Ergebnisse  </vt:lpstr>
      <vt:lpstr>PowerPoint Presentation</vt:lpstr>
      <vt:lpstr>Studiendesign</vt:lpstr>
      <vt:lpstr>Studienziele </vt:lpstr>
      <vt:lpstr>Basischarakteristika</vt:lpstr>
      <vt:lpstr>Änderung der Knochenmineraldichte</vt:lpstr>
      <vt:lpstr>Änderung der Knochenumbaumarker</vt:lpstr>
      <vt:lpstr>Zusammenfassung der unerwünschten Ereignisse</vt:lpstr>
      <vt:lpstr>Zusammenfassung der schwerwiegenden unerwünschten Ereignisse</vt:lpstr>
      <vt:lpstr>Zusammenfassung der Ergebnisse </vt:lpstr>
      <vt:lpstr>PowerPoint Presentation</vt:lpstr>
      <vt:lpstr>Studiendesign  Denosumab vs. Zoledronat </vt:lpstr>
      <vt:lpstr>Studienziele </vt:lpstr>
      <vt:lpstr>Basischarakteristika</vt:lpstr>
      <vt:lpstr>Veränderung der Knochenmineraldichte nach 12 Monaten</vt:lpstr>
      <vt:lpstr>Knochenumbaumarker CTX und P1NP </vt:lpstr>
      <vt:lpstr>Zusammenfassung der unerwünschten Ereignisse </vt:lpstr>
      <vt:lpstr>Zusammenfassung der Ergebnisse </vt:lpstr>
    </vt:vector>
  </TitlesOfParts>
  <Company>HBS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www.WesleyEnterprise.net;714-694-5891</dc:creator>
  <cp:keywords>*$%IU-*$%GenBus</cp:keywords>
  <cp:lastModifiedBy>Jasmin</cp:lastModifiedBy>
  <cp:revision>1775</cp:revision>
  <cp:lastPrinted>2017-12-18T19:07:03Z</cp:lastPrinted>
  <dcterms:created xsi:type="dcterms:W3CDTF">2015-06-03T17:23:11Z</dcterms:created>
  <dcterms:modified xsi:type="dcterms:W3CDTF">2021-08-04T12:50:35Z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799228f3-5b3b-482b-a2c2-bc8bbb32db50</vt:lpwstr>
  </property>
  <property fmtid="{D5CDD505-2E9C-101B-9397-08002B2CF9AE}" pid="3" name="bjSaver">
    <vt:lpwstr>LCvZmrhBUuB7YoAmUEAYd/4iPoZyTVi7</vt:lpwstr>
  </property>
  <property fmtid="{D5CDD505-2E9C-101B-9397-08002B2CF9AE}" pid="4" name="bjDocumentSecurityLabel">
    <vt:lpwstr>Internal Use Only - General Business</vt:lpwstr>
  </property>
  <property fmtid="{D5CDD505-2E9C-101B-9397-08002B2CF9AE}" pid="5" name="ContentTypeId">
    <vt:lpwstr>0x010100ECCDA1D4E2674448A0902ACE23E2F7F3</vt:lpwstr>
  </property>
  <property fmtid="{D5CDD505-2E9C-101B-9397-08002B2CF9AE}" pid="6" name="bjDocumentLabelXML">
    <vt:lpwstr>&lt;?xml version="1.0" encoding="us-ascii"?&gt;&lt;sisl xmlns:xsd="http://www.w3.org/2001/XMLSchema" xmlns:xsi="http://www.w3.org/2001/XMLSchema-instance" sislVersion="0" policy="82ad3a63-90ad-4a46-a3cb-757f4658e205" origin="userSelected" xmlns="http://www.boldonj</vt:lpwstr>
  </property>
  <property fmtid="{D5CDD505-2E9C-101B-9397-08002B2CF9AE}" pid="7" name="bjDocumentLabelXML-0">
    <vt:lpwstr>ames.com/2008/01/sie/internal/label"&gt;&lt;element uid="9036a7a1-5a4f-48d3-b24b-dfdab053dac9" value="" /&gt;&lt;element uid="03e9b10b-a1f9-4a88-9630-476473f62285" value="" /&gt;&lt;element uid="7349a702-6462-4442-88eb-c64cd513835c" value="" /&gt;&lt;/sisl&gt;</vt:lpwstr>
  </property>
</Properties>
</file>